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handoutMasterIdLst>
    <p:handoutMasterId r:id="rId35"/>
  </p:handoutMasterIdLst>
  <p:sldIdLst>
    <p:sldId id="257" r:id="rId2"/>
    <p:sldId id="297" r:id="rId3"/>
    <p:sldId id="312" r:id="rId4"/>
    <p:sldId id="305" r:id="rId5"/>
    <p:sldId id="310" r:id="rId6"/>
    <p:sldId id="311" r:id="rId7"/>
    <p:sldId id="309" r:id="rId8"/>
    <p:sldId id="306" r:id="rId9"/>
    <p:sldId id="321" r:id="rId10"/>
    <p:sldId id="322" r:id="rId11"/>
    <p:sldId id="323" r:id="rId12"/>
    <p:sldId id="324" r:id="rId13"/>
    <p:sldId id="303" r:id="rId14"/>
    <p:sldId id="332" r:id="rId15"/>
    <p:sldId id="333" r:id="rId16"/>
    <p:sldId id="313" r:id="rId17"/>
    <p:sldId id="334" r:id="rId18"/>
    <p:sldId id="314" r:id="rId19"/>
    <p:sldId id="317" r:id="rId20"/>
    <p:sldId id="315" r:id="rId21"/>
    <p:sldId id="316" r:id="rId22"/>
    <p:sldId id="319" r:id="rId23"/>
    <p:sldId id="320" r:id="rId24"/>
    <p:sldId id="329" r:id="rId25"/>
    <p:sldId id="318" r:id="rId26"/>
    <p:sldId id="331" r:id="rId27"/>
    <p:sldId id="325" r:id="rId28"/>
    <p:sldId id="326" r:id="rId29"/>
    <p:sldId id="327" r:id="rId30"/>
    <p:sldId id="328" r:id="rId31"/>
    <p:sldId id="307" r:id="rId32"/>
    <p:sldId id="330" r:id="rId33"/>
  </p:sldIdLst>
  <p:sldSz cx="9144000" cy="6858000" type="screen4x3"/>
  <p:notesSz cx="6797675" cy="9926638"/>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7744" autoAdjust="0"/>
  </p:normalViewPr>
  <p:slideViewPr>
    <p:cSldViewPr>
      <p:cViewPr varScale="1">
        <p:scale>
          <a:sx n="60" d="100"/>
          <a:sy n="60" d="100"/>
        </p:scale>
        <p:origin x="-156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uk-UA"/>
          </a:p>
        </p:txBody>
      </p:sp>
      <p:sp>
        <p:nvSpPr>
          <p:cNvPr id="3" name="Дата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B1C66068-D05A-4025-80E3-AED4F6B868CD}" type="datetimeFigureOut">
              <a:rPr lang="uk-UA"/>
              <a:pPr>
                <a:defRPr/>
              </a:pPr>
              <a:t>07.04.2020</a:t>
            </a:fld>
            <a:endParaRPr lang="uk-UA"/>
          </a:p>
        </p:txBody>
      </p:sp>
      <p:sp>
        <p:nvSpPr>
          <p:cNvPr id="4" name="Нижний колонтитул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uk-UA"/>
          </a:p>
        </p:txBody>
      </p:sp>
      <p:sp>
        <p:nvSpPr>
          <p:cNvPr id="5" name="Номер слайда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95ED9D96-47A9-4B29-8FBD-0F8C54CB255E}" type="slidenum">
              <a:rPr lang="uk-UA"/>
              <a:pPr>
                <a:defRPr/>
              </a:pPr>
              <a:t>‹#›</a:t>
            </a:fld>
            <a:endParaRPr lang="uk-UA"/>
          </a:p>
        </p:txBody>
      </p:sp>
    </p:spTree>
    <p:extLst>
      <p:ext uri="{BB962C8B-B14F-4D97-AF65-F5344CB8AC3E}">
        <p14:creationId xmlns:p14="http://schemas.microsoft.com/office/powerpoint/2010/main" xmlns="" val="303203692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FD5E751-8A6A-4A72-93E9-417B346DAF99}" type="datetimeFigureOut">
              <a:rPr lang="ru-RU"/>
              <a:pPr>
                <a:defRPr/>
              </a:pPr>
              <a:t>07.04.2020</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41D8EA5-2F89-4261-9DAC-839AEC27C97C}" type="slidenum">
              <a:rPr lang="ru-RU"/>
              <a:pPr>
                <a:defRPr/>
              </a:pPr>
              <a:t>‹#›</a:t>
            </a:fld>
            <a:endParaRPr lang="ru-RU"/>
          </a:p>
        </p:txBody>
      </p:sp>
    </p:spTree>
    <p:extLst>
      <p:ext uri="{BB962C8B-B14F-4D97-AF65-F5344CB8AC3E}">
        <p14:creationId xmlns:p14="http://schemas.microsoft.com/office/powerpoint/2010/main" xmlns="" val="1754541516"/>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19"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uk-U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uk-UA"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uk-UA" dirty="0" smtClean="0"/>
          </a:p>
        </p:txBody>
      </p:sp>
    </p:spTree>
    <p:extLst>
      <p:ext uri="{BB962C8B-B14F-4D97-AF65-F5344CB8AC3E}">
        <p14:creationId xmlns:p14="http://schemas.microsoft.com/office/powerpoint/2010/main" xmlns="" val="1756015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uk-UA" dirty="0" smtClean="0"/>
          </a:p>
        </p:txBody>
      </p:sp>
    </p:spTree>
    <p:extLst>
      <p:ext uri="{BB962C8B-B14F-4D97-AF65-F5344CB8AC3E}">
        <p14:creationId xmlns:p14="http://schemas.microsoft.com/office/powerpoint/2010/main" xmlns="" val="2703949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uk-UA" dirty="0" smtClean="0"/>
          </a:p>
        </p:txBody>
      </p:sp>
    </p:spTree>
    <p:extLst>
      <p:ext uri="{BB962C8B-B14F-4D97-AF65-F5344CB8AC3E}">
        <p14:creationId xmlns:p14="http://schemas.microsoft.com/office/powerpoint/2010/main" xmlns="" val="1124806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uk-UA" dirty="0" smtClean="0"/>
          </a:p>
        </p:txBody>
      </p:sp>
    </p:spTree>
    <p:extLst>
      <p:ext uri="{BB962C8B-B14F-4D97-AF65-F5344CB8AC3E}">
        <p14:creationId xmlns:p14="http://schemas.microsoft.com/office/powerpoint/2010/main" xmlns="" val="3961358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uk-UA"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grpSp>
      </p:grpSp>
      <p:sp>
        <p:nvSpPr>
          <p:cNvPr id="4609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ru-RU" smtClean="0"/>
              <a:t>Образец заголовка</a:t>
            </a:r>
            <a:endParaRPr lang="ru-RU"/>
          </a:p>
        </p:txBody>
      </p:sp>
      <p:sp>
        <p:nvSpPr>
          <p:cNvPr id="4610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ru-RU" smtClean="0"/>
              <a:t>Образец подзаголовка</a:t>
            </a:r>
            <a:endParaRPr lang="ru-RU"/>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fld id="{E1B29253-4F8F-4D19-8E72-426090E8FC36}" type="datetime1">
              <a:rPr lang="ru-RU" smtClean="0"/>
              <a:pPr>
                <a:defRPr/>
              </a:pPr>
              <a:t>07.04.2020</a:t>
            </a:fld>
            <a:endParaRPr lang="ru-RU"/>
          </a:p>
        </p:txBody>
      </p:sp>
      <p:sp>
        <p:nvSpPr>
          <p:cNvPr id="19" name="Rectangle 17"/>
          <p:cNvSpPr>
            <a:spLocks noGrp="1" noChangeArrowheads="1"/>
          </p:cNvSpPr>
          <p:nvPr>
            <p:ph type="ftr" sz="quarter" idx="11"/>
          </p:nvPr>
        </p:nvSpPr>
        <p:spPr/>
        <p:txBody>
          <a:bodyPr/>
          <a:lstStyle>
            <a:lvl1pPr>
              <a:defRPr/>
            </a:lvl1pPr>
          </a:lstStyle>
          <a:p>
            <a:pPr>
              <a:defRPr/>
            </a:pPr>
            <a:endParaRPr lang="ru-RU"/>
          </a:p>
        </p:txBody>
      </p:sp>
      <p:sp>
        <p:nvSpPr>
          <p:cNvPr id="20" name="Rectangle 18"/>
          <p:cNvSpPr>
            <a:spLocks noGrp="1" noChangeArrowheads="1"/>
          </p:cNvSpPr>
          <p:nvPr>
            <p:ph type="sldNum" sz="quarter" idx="12"/>
          </p:nvPr>
        </p:nvSpPr>
        <p:spPr/>
        <p:txBody>
          <a:bodyPr/>
          <a:lstStyle>
            <a:lvl1pPr>
              <a:defRPr/>
            </a:lvl1pPr>
          </a:lstStyle>
          <a:p>
            <a:pPr>
              <a:defRPr/>
            </a:pPr>
            <a:fld id="{61A565E9-0D20-47C9-839F-16455D90EE05}" type="slidenum">
              <a:rPr lang="ru-RU"/>
              <a:pPr>
                <a:defRPr/>
              </a:pPr>
              <a:t>‹#›</a:t>
            </a:fld>
            <a:endParaRPr lang="ru-RU"/>
          </a:p>
        </p:txBody>
      </p:sp>
    </p:spTree>
    <p:extLst>
      <p:ext uri="{BB962C8B-B14F-4D97-AF65-F5344CB8AC3E}">
        <p14:creationId xmlns:p14="http://schemas.microsoft.com/office/powerpoint/2010/main" xmlns="" val="2680404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ftr" sz="quarter"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EF8CF142-BE4A-48F8-AA02-8E6657B4EBFD}" type="slidenum">
              <a:rPr lang="ru-RU"/>
              <a:pPr>
                <a:defRPr/>
              </a:pPr>
              <a:t>‹#›</a:t>
            </a:fld>
            <a:endParaRPr lang="ru-RU"/>
          </a:p>
        </p:txBody>
      </p:sp>
      <p:sp>
        <p:nvSpPr>
          <p:cNvPr id="6" name="Rectangle 16"/>
          <p:cNvSpPr>
            <a:spLocks noGrp="1" noChangeArrowheads="1"/>
          </p:cNvSpPr>
          <p:nvPr>
            <p:ph type="dt" sz="half" idx="12"/>
          </p:nvPr>
        </p:nvSpPr>
        <p:spPr>
          <a:ln/>
        </p:spPr>
        <p:txBody>
          <a:bodyPr/>
          <a:lstStyle>
            <a:lvl1pPr>
              <a:defRPr/>
            </a:lvl1pPr>
          </a:lstStyle>
          <a:p>
            <a:pPr>
              <a:defRPr/>
            </a:pPr>
            <a:fld id="{3669CEBD-07DD-4DEF-BB18-D0D6C18CD63B}" type="datetime1">
              <a:rPr lang="ru-RU" smtClean="0"/>
              <a:pPr>
                <a:defRPr/>
              </a:pPr>
              <a:t>07.04.2020</a:t>
            </a:fld>
            <a:endParaRPr lang="ru-RU"/>
          </a:p>
        </p:txBody>
      </p:sp>
    </p:spTree>
    <p:extLst>
      <p:ext uri="{BB962C8B-B14F-4D97-AF65-F5344CB8AC3E}">
        <p14:creationId xmlns:p14="http://schemas.microsoft.com/office/powerpoint/2010/main" xmlns="" val="686206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
          <p:cNvSpPr>
            <a:spLocks noGrp="1" noChangeArrowheads="1"/>
          </p:cNvSpPr>
          <p:nvPr>
            <p:ph type="ftr" sz="quarter"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4C495EFF-5BDA-4089-BE1E-EC8671586A06}" type="slidenum">
              <a:rPr lang="ru-RU"/>
              <a:pPr>
                <a:defRPr/>
              </a:pPr>
              <a:t>‹#›</a:t>
            </a:fld>
            <a:endParaRPr lang="ru-RU"/>
          </a:p>
        </p:txBody>
      </p:sp>
      <p:sp>
        <p:nvSpPr>
          <p:cNvPr id="6" name="Rectangle 16"/>
          <p:cNvSpPr>
            <a:spLocks noGrp="1" noChangeArrowheads="1"/>
          </p:cNvSpPr>
          <p:nvPr>
            <p:ph type="dt" sz="half" idx="12"/>
          </p:nvPr>
        </p:nvSpPr>
        <p:spPr>
          <a:ln/>
        </p:spPr>
        <p:txBody>
          <a:bodyPr/>
          <a:lstStyle>
            <a:lvl1pPr>
              <a:defRPr/>
            </a:lvl1pPr>
          </a:lstStyle>
          <a:p>
            <a:pPr>
              <a:defRPr/>
            </a:pPr>
            <a:fld id="{F8B9A12C-6508-4FA5-B05E-492BADE11D6E}" type="datetime1">
              <a:rPr lang="ru-RU" smtClean="0"/>
              <a:pPr>
                <a:defRPr/>
              </a:pPr>
              <a:t>07.04.2020</a:t>
            </a:fld>
            <a:endParaRPr lang="ru-RU"/>
          </a:p>
        </p:txBody>
      </p:sp>
    </p:spTree>
    <p:extLst>
      <p:ext uri="{BB962C8B-B14F-4D97-AF65-F5344CB8AC3E}">
        <p14:creationId xmlns:p14="http://schemas.microsoft.com/office/powerpoint/2010/main" xmlns="" val="953996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
          <p:cNvSpPr>
            <a:spLocks noGrp="1" noChangeArrowheads="1"/>
          </p:cNvSpPr>
          <p:nvPr>
            <p:ph type="ftr" sz="quarter"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43E2B63E-EF01-4979-B29D-BC062989F60B}" type="slidenum">
              <a:rPr lang="ru-RU"/>
              <a:pPr>
                <a:defRPr/>
              </a:pPr>
              <a:t>‹#›</a:t>
            </a:fld>
            <a:endParaRPr lang="ru-RU"/>
          </a:p>
        </p:txBody>
      </p:sp>
      <p:sp>
        <p:nvSpPr>
          <p:cNvPr id="7" name="Rectangle 16"/>
          <p:cNvSpPr>
            <a:spLocks noGrp="1" noChangeArrowheads="1"/>
          </p:cNvSpPr>
          <p:nvPr>
            <p:ph type="dt" sz="half" idx="12"/>
          </p:nvPr>
        </p:nvSpPr>
        <p:spPr>
          <a:ln/>
        </p:spPr>
        <p:txBody>
          <a:bodyPr/>
          <a:lstStyle>
            <a:lvl1pPr>
              <a:defRPr/>
            </a:lvl1pPr>
          </a:lstStyle>
          <a:p>
            <a:pPr>
              <a:defRPr/>
            </a:pPr>
            <a:fld id="{949DE90A-2AD5-4262-B8B1-2394C35C4944}" type="datetime1">
              <a:rPr lang="ru-RU" smtClean="0"/>
              <a:pPr>
                <a:defRPr/>
              </a:pPr>
              <a:t>07.04.2020</a:t>
            </a:fld>
            <a:endParaRPr lang="ru-RU"/>
          </a:p>
        </p:txBody>
      </p:sp>
    </p:spTree>
    <p:extLst>
      <p:ext uri="{BB962C8B-B14F-4D97-AF65-F5344CB8AC3E}">
        <p14:creationId xmlns:p14="http://schemas.microsoft.com/office/powerpoint/2010/main" xmlns="" val="2826945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
          <p:cNvSpPr>
            <a:spLocks noGrp="1" noChangeArrowheads="1"/>
          </p:cNvSpPr>
          <p:nvPr>
            <p:ph type="ftr" sz="quarter" idx="10"/>
          </p:nvPr>
        </p:nvSpPr>
        <p:spPr>
          <a:ln/>
        </p:spPr>
        <p:txBody>
          <a:bodyPr/>
          <a:lstStyle>
            <a:lvl1pPr>
              <a:defRPr/>
            </a:lvl1pPr>
          </a:lstStyle>
          <a:p>
            <a:pPr>
              <a:defRPr/>
            </a:pPr>
            <a:endParaRPr lang="ru-RU"/>
          </a:p>
        </p:txBody>
      </p:sp>
      <p:sp>
        <p:nvSpPr>
          <p:cNvPr id="8" name="Rectangle 3"/>
          <p:cNvSpPr>
            <a:spLocks noGrp="1" noChangeArrowheads="1"/>
          </p:cNvSpPr>
          <p:nvPr>
            <p:ph type="sldNum" sz="quarter" idx="11"/>
          </p:nvPr>
        </p:nvSpPr>
        <p:spPr>
          <a:ln/>
        </p:spPr>
        <p:txBody>
          <a:bodyPr/>
          <a:lstStyle>
            <a:lvl1pPr>
              <a:defRPr/>
            </a:lvl1pPr>
          </a:lstStyle>
          <a:p>
            <a:pPr>
              <a:defRPr/>
            </a:pPr>
            <a:fld id="{68F9827F-F5BB-4B5C-A0FA-664EC5A2C3E0}" type="slidenum">
              <a:rPr lang="ru-RU"/>
              <a:pPr>
                <a:defRPr/>
              </a:pPr>
              <a:t>‹#›</a:t>
            </a:fld>
            <a:endParaRPr lang="ru-RU"/>
          </a:p>
        </p:txBody>
      </p:sp>
      <p:sp>
        <p:nvSpPr>
          <p:cNvPr id="9" name="Rectangle 16"/>
          <p:cNvSpPr>
            <a:spLocks noGrp="1" noChangeArrowheads="1"/>
          </p:cNvSpPr>
          <p:nvPr>
            <p:ph type="dt" sz="half" idx="12"/>
          </p:nvPr>
        </p:nvSpPr>
        <p:spPr>
          <a:ln/>
        </p:spPr>
        <p:txBody>
          <a:bodyPr/>
          <a:lstStyle>
            <a:lvl1pPr>
              <a:defRPr/>
            </a:lvl1pPr>
          </a:lstStyle>
          <a:p>
            <a:pPr>
              <a:defRPr/>
            </a:pPr>
            <a:fld id="{2B9740D2-7CC4-4BB9-BC87-2DD467D14484}" type="datetime1">
              <a:rPr lang="ru-RU" smtClean="0"/>
              <a:pPr>
                <a:defRPr/>
              </a:pPr>
              <a:t>07.04.2020</a:t>
            </a:fld>
            <a:endParaRPr lang="ru-RU"/>
          </a:p>
        </p:txBody>
      </p:sp>
    </p:spTree>
    <p:extLst>
      <p:ext uri="{BB962C8B-B14F-4D97-AF65-F5344CB8AC3E}">
        <p14:creationId xmlns:p14="http://schemas.microsoft.com/office/powerpoint/2010/main" xmlns="" val="664136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
          <p:cNvSpPr>
            <a:spLocks noGrp="1" noChangeArrowheads="1"/>
          </p:cNvSpPr>
          <p:nvPr>
            <p:ph type="ftr" sz="quarter" idx="10"/>
          </p:nvPr>
        </p:nvSpPr>
        <p:spPr>
          <a:ln/>
        </p:spPr>
        <p:txBody>
          <a:bodyPr/>
          <a:lstStyle>
            <a:lvl1pPr>
              <a:defRPr/>
            </a:lvl1pPr>
          </a:lstStyle>
          <a:p>
            <a:pPr>
              <a:defRPr/>
            </a:pPr>
            <a:endParaRPr lang="ru-RU"/>
          </a:p>
        </p:txBody>
      </p:sp>
      <p:sp>
        <p:nvSpPr>
          <p:cNvPr id="4" name="Rectangle 3"/>
          <p:cNvSpPr>
            <a:spLocks noGrp="1" noChangeArrowheads="1"/>
          </p:cNvSpPr>
          <p:nvPr>
            <p:ph type="sldNum" sz="quarter" idx="11"/>
          </p:nvPr>
        </p:nvSpPr>
        <p:spPr>
          <a:ln/>
        </p:spPr>
        <p:txBody>
          <a:bodyPr/>
          <a:lstStyle>
            <a:lvl1pPr>
              <a:defRPr/>
            </a:lvl1pPr>
          </a:lstStyle>
          <a:p>
            <a:pPr>
              <a:defRPr/>
            </a:pPr>
            <a:fld id="{286210F9-DF01-40B4-96A0-484B15F13652}" type="slidenum">
              <a:rPr lang="ru-RU"/>
              <a:pPr>
                <a:defRPr/>
              </a:pPr>
              <a:t>‹#›</a:t>
            </a:fld>
            <a:endParaRPr lang="ru-RU"/>
          </a:p>
        </p:txBody>
      </p:sp>
      <p:sp>
        <p:nvSpPr>
          <p:cNvPr id="5" name="Rectangle 16"/>
          <p:cNvSpPr>
            <a:spLocks noGrp="1" noChangeArrowheads="1"/>
          </p:cNvSpPr>
          <p:nvPr>
            <p:ph type="dt" sz="half" idx="12"/>
          </p:nvPr>
        </p:nvSpPr>
        <p:spPr>
          <a:ln/>
        </p:spPr>
        <p:txBody>
          <a:bodyPr/>
          <a:lstStyle>
            <a:lvl1pPr>
              <a:defRPr/>
            </a:lvl1pPr>
          </a:lstStyle>
          <a:p>
            <a:pPr>
              <a:defRPr/>
            </a:pPr>
            <a:fld id="{A4B4F51D-CC34-4819-B21E-7A56A66BC9B6}" type="datetime1">
              <a:rPr lang="ru-RU" smtClean="0"/>
              <a:pPr>
                <a:defRPr/>
              </a:pPr>
              <a:t>07.04.2020</a:t>
            </a:fld>
            <a:endParaRPr lang="ru-RU"/>
          </a:p>
        </p:txBody>
      </p:sp>
    </p:spTree>
    <p:extLst>
      <p:ext uri="{BB962C8B-B14F-4D97-AF65-F5344CB8AC3E}">
        <p14:creationId xmlns:p14="http://schemas.microsoft.com/office/powerpoint/2010/main" xmlns="" val="2109250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ru-RU"/>
          </a:p>
        </p:txBody>
      </p:sp>
      <p:sp>
        <p:nvSpPr>
          <p:cNvPr id="3" name="Rectangle 3"/>
          <p:cNvSpPr>
            <a:spLocks noGrp="1" noChangeArrowheads="1"/>
          </p:cNvSpPr>
          <p:nvPr>
            <p:ph type="sldNum" sz="quarter" idx="11"/>
          </p:nvPr>
        </p:nvSpPr>
        <p:spPr>
          <a:ln/>
        </p:spPr>
        <p:txBody>
          <a:bodyPr/>
          <a:lstStyle>
            <a:lvl1pPr>
              <a:defRPr/>
            </a:lvl1pPr>
          </a:lstStyle>
          <a:p>
            <a:pPr>
              <a:defRPr/>
            </a:pPr>
            <a:fld id="{03CF404E-DC9E-4486-8938-4948611AD0CE}" type="slidenum">
              <a:rPr lang="ru-RU"/>
              <a:pPr>
                <a:defRPr/>
              </a:pPr>
              <a:t>‹#›</a:t>
            </a:fld>
            <a:endParaRPr lang="ru-RU"/>
          </a:p>
        </p:txBody>
      </p:sp>
      <p:sp>
        <p:nvSpPr>
          <p:cNvPr id="4" name="Rectangle 16"/>
          <p:cNvSpPr>
            <a:spLocks noGrp="1" noChangeArrowheads="1"/>
          </p:cNvSpPr>
          <p:nvPr>
            <p:ph type="dt" sz="half" idx="12"/>
          </p:nvPr>
        </p:nvSpPr>
        <p:spPr>
          <a:ln/>
        </p:spPr>
        <p:txBody>
          <a:bodyPr/>
          <a:lstStyle>
            <a:lvl1pPr>
              <a:defRPr/>
            </a:lvl1pPr>
          </a:lstStyle>
          <a:p>
            <a:pPr>
              <a:defRPr/>
            </a:pPr>
            <a:fld id="{0234ED3B-C62F-4637-A887-C4F0AE5B2360}" type="datetime1">
              <a:rPr lang="ru-RU" smtClean="0"/>
              <a:pPr>
                <a:defRPr/>
              </a:pPr>
              <a:t>07.04.2020</a:t>
            </a:fld>
            <a:endParaRPr lang="ru-RU"/>
          </a:p>
        </p:txBody>
      </p:sp>
    </p:spTree>
    <p:extLst>
      <p:ext uri="{BB962C8B-B14F-4D97-AF65-F5344CB8AC3E}">
        <p14:creationId xmlns:p14="http://schemas.microsoft.com/office/powerpoint/2010/main" xmlns="" val="3664375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ftr" sz="quarter"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7D0828C4-D005-4900-AA9D-DC2B68853E27}" type="slidenum">
              <a:rPr lang="ru-RU"/>
              <a:pPr>
                <a:defRPr/>
              </a:pPr>
              <a:t>‹#›</a:t>
            </a:fld>
            <a:endParaRPr lang="ru-RU"/>
          </a:p>
        </p:txBody>
      </p:sp>
      <p:sp>
        <p:nvSpPr>
          <p:cNvPr id="7" name="Rectangle 16"/>
          <p:cNvSpPr>
            <a:spLocks noGrp="1" noChangeArrowheads="1"/>
          </p:cNvSpPr>
          <p:nvPr>
            <p:ph type="dt" sz="half" idx="12"/>
          </p:nvPr>
        </p:nvSpPr>
        <p:spPr>
          <a:ln/>
        </p:spPr>
        <p:txBody>
          <a:bodyPr/>
          <a:lstStyle>
            <a:lvl1pPr>
              <a:defRPr/>
            </a:lvl1pPr>
          </a:lstStyle>
          <a:p>
            <a:pPr>
              <a:defRPr/>
            </a:pPr>
            <a:fld id="{993DF2E6-E7BD-46AA-A8F9-FC81E2AD9E44}" type="datetime1">
              <a:rPr lang="ru-RU" smtClean="0"/>
              <a:pPr>
                <a:defRPr/>
              </a:pPr>
              <a:t>07.04.2020</a:t>
            </a:fld>
            <a:endParaRPr lang="ru-RU"/>
          </a:p>
        </p:txBody>
      </p:sp>
    </p:spTree>
    <p:extLst>
      <p:ext uri="{BB962C8B-B14F-4D97-AF65-F5344CB8AC3E}">
        <p14:creationId xmlns:p14="http://schemas.microsoft.com/office/powerpoint/2010/main" xmlns="" val="833967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ftr" sz="quarter" idx="10"/>
          </p:nvPr>
        </p:nvSpPr>
        <p:spPr>
          <a:ln/>
        </p:spPr>
        <p:txBody>
          <a:bodyPr/>
          <a:lstStyle>
            <a:lvl1pPr>
              <a:defRPr/>
            </a:lvl1pPr>
          </a:lstStyle>
          <a:p>
            <a:pPr>
              <a:defRPr/>
            </a:pPr>
            <a:endParaRPr lang="ru-RU"/>
          </a:p>
        </p:txBody>
      </p:sp>
      <p:sp>
        <p:nvSpPr>
          <p:cNvPr id="6" name="Rectangle 3"/>
          <p:cNvSpPr>
            <a:spLocks noGrp="1" noChangeArrowheads="1"/>
          </p:cNvSpPr>
          <p:nvPr>
            <p:ph type="sldNum" sz="quarter" idx="11"/>
          </p:nvPr>
        </p:nvSpPr>
        <p:spPr>
          <a:ln/>
        </p:spPr>
        <p:txBody>
          <a:bodyPr/>
          <a:lstStyle>
            <a:lvl1pPr>
              <a:defRPr/>
            </a:lvl1pPr>
          </a:lstStyle>
          <a:p>
            <a:pPr>
              <a:defRPr/>
            </a:pPr>
            <a:fld id="{FDF6CA06-41D5-41C5-BDB2-60360D5B71C0}" type="slidenum">
              <a:rPr lang="ru-RU"/>
              <a:pPr>
                <a:defRPr/>
              </a:pPr>
              <a:t>‹#›</a:t>
            </a:fld>
            <a:endParaRPr lang="ru-RU"/>
          </a:p>
        </p:txBody>
      </p:sp>
      <p:sp>
        <p:nvSpPr>
          <p:cNvPr id="7" name="Rectangle 16"/>
          <p:cNvSpPr>
            <a:spLocks noGrp="1" noChangeArrowheads="1"/>
          </p:cNvSpPr>
          <p:nvPr>
            <p:ph type="dt" sz="half" idx="12"/>
          </p:nvPr>
        </p:nvSpPr>
        <p:spPr>
          <a:ln/>
        </p:spPr>
        <p:txBody>
          <a:bodyPr/>
          <a:lstStyle>
            <a:lvl1pPr>
              <a:defRPr/>
            </a:lvl1pPr>
          </a:lstStyle>
          <a:p>
            <a:pPr>
              <a:defRPr/>
            </a:pPr>
            <a:fld id="{E0D50587-F8BF-4B0F-B0C1-9FE99D5A0423}" type="datetime1">
              <a:rPr lang="ru-RU" smtClean="0"/>
              <a:pPr>
                <a:defRPr/>
              </a:pPr>
              <a:t>07.04.2020</a:t>
            </a:fld>
            <a:endParaRPr lang="ru-RU"/>
          </a:p>
        </p:txBody>
      </p:sp>
    </p:spTree>
    <p:extLst>
      <p:ext uri="{BB962C8B-B14F-4D97-AF65-F5344CB8AC3E}">
        <p14:creationId xmlns:p14="http://schemas.microsoft.com/office/powerpoint/2010/main" xmlns="" val="1536449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ftr" sz="quarter"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24375A65-9E6D-41D9-B5DB-76E7EB5AEC62}" type="slidenum">
              <a:rPr lang="ru-RU"/>
              <a:pPr>
                <a:defRPr/>
              </a:pPr>
              <a:t>‹#›</a:t>
            </a:fld>
            <a:endParaRPr lang="ru-RU"/>
          </a:p>
        </p:txBody>
      </p:sp>
      <p:sp>
        <p:nvSpPr>
          <p:cNvPr id="6" name="Rectangle 16"/>
          <p:cNvSpPr>
            <a:spLocks noGrp="1" noChangeArrowheads="1"/>
          </p:cNvSpPr>
          <p:nvPr>
            <p:ph type="dt" sz="half" idx="12"/>
          </p:nvPr>
        </p:nvSpPr>
        <p:spPr>
          <a:ln/>
        </p:spPr>
        <p:txBody>
          <a:bodyPr/>
          <a:lstStyle>
            <a:lvl1pPr>
              <a:defRPr/>
            </a:lvl1pPr>
          </a:lstStyle>
          <a:p>
            <a:pPr>
              <a:defRPr/>
            </a:pPr>
            <a:fld id="{5C904FFB-297E-439C-A664-50B7846A004C}" type="datetime1">
              <a:rPr lang="ru-RU" smtClean="0"/>
              <a:pPr>
                <a:defRPr/>
              </a:pPr>
              <a:t>07.04.2020</a:t>
            </a:fld>
            <a:endParaRPr lang="ru-RU"/>
          </a:p>
        </p:txBody>
      </p:sp>
    </p:spTree>
    <p:extLst>
      <p:ext uri="{BB962C8B-B14F-4D97-AF65-F5344CB8AC3E}">
        <p14:creationId xmlns:p14="http://schemas.microsoft.com/office/powerpoint/2010/main" xmlns="" val="189517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457200"/>
            <a:ext cx="2057400" cy="5410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457200"/>
            <a:ext cx="60198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ftr" sz="quarter"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3BB457B1-F6A2-45B1-AB42-CC697BDA2CE4}" type="slidenum">
              <a:rPr lang="ru-RU"/>
              <a:pPr>
                <a:defRPr/>
              </a:pPr>
              <a:t>‹#›</a:t>
            </a:fld>
            <a:endParaRPr lang="ru-RU"/>
          </a:p>
        </p:txBody>
      </p:sp>
      <p:sp>
        <p:nvSpPr>
          <p:cNvPr id="6" name="Rectangle 16"/>
          <p:cNvSpPr>
            <a:spLocks noGrp="1" noChangeArrowheads="1"/>
          </p:cNvSpPr>
          <p:nvPr>
            <p:ph type="dt" sz="half" idx="12"/>
          </p:nvPr>
        </p:nvSpPr>
        <p:spPr>
          <a:ln/>
        </p:spPr>
        <p:txBody>
          <a:bodyPr/>
          <a:lstStyle>
            <a:lvl1pPr>
              <a:defRPr/>
            </a:lvl1pPr>
          </a:lstStyle>
          <a:p>
            <a:pPr>
              <a:defRPr/>
            </a:pPr>
            <a:fld id="{5CF2B6D7-D47B-4A97-9521-023647FA83FD}" type="datetime1">
              <a:rPr lang="ru-RU" smtClean="0"/>
              <a:pPr>
                <a:defRPr/>
              </a:pPr>
              <a:t>07.04.2020</a:t>
            </a:fld>
            <a:endParaRPr lang="ru-RU"/>
          </a:p>
        </p:txBody>
      </p:sp>
    </p:spTree>
    <p:extLst>
      <p:ext uri="{BB962C8B-B14F-4D97-AF65-F5344CB8AC3E}">
        <p14:creationId xmlns:p14="http://schemas.microsoft.com/office/powerpoint/2010/main" xmlns="" val="4285404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latin typeface="Arial" charset="0"/>
                <a:cs typeface="Arial" charset="0"/>
              </a:defRPr>
            </a:lvl1pPr>
          </a:lstStyle>
          <a:p>
            <a:pPr>
              <a:defRPr/>
            </a:pPr>
            <a:endParaRPr lang="ru-RU"/>
          </a:p>
        </p:txBody>
      </p:sp>
      <p:sp>
        <p:nvSpPr>
          <p:cNvPr id="4505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200">
                <a:latin typeface="Arial Black" pitchFamily="34" charset="0"/>
                <a:cs typeface="Arial" charset="0"/>
              </a:defRPr>
            </a:lvl1pPr>
          </a:lstStyle>
          <a:p>
            <a:pPr>
              <a:defRPr/>
            </a:pPr>
            <a:fld id="{04A438CB-2F61-47E0-A4AC-02D9BCC8332A}" type="slidenum">
              <a:rPr lang="ru-RU"/>
              <a:pPr>
                <a:defRPr/>
              </a:pPr>
              <a:t>‹#›</a:t>
            </a:fld>
            <a:endParaRPr lang="ru-RU"/>
          </a:p>
        </p:txBody>
      </p:sp>
      <p:grpSp>
        <p:nvGrpSpPr>
          <p:cNvPr id="1028" name="Group 4"/>
          <p:cNvGrpSpPr>
            <a:grpSpLocks/>
          </p:cNvGrpSpPr>
          <p:nvPr/>
        </p:nvGrpSpPr>
        <p:grpSpPr bwMode="auto">
          <a:xfrm>
            <a:off x="0" y="0"/>
            <a:ext cx="9144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uk-UA" sz="2400">
                <a:latin typeface="Times New Roman" pitchFamily="18"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a:solidFill>
                  <a:schemeClr val="hlink"/>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a:solidFill>
                  <a:schemeClr val="hlink"/>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a:solidFill>
                  <a:schemeClr val="accent2"/>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a:solidFill>
                  <a:schemeClr val="hlink"/>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sz="2400">
                <a:latin typeface="Times New Roman" pitchFamily="18"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a:solidFill>
                  <a:schemeClr val="accent2"/>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uk-UA">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507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latin typeface="Arial" charset="0"/>
                <a:cs typeface="Arial" charset="0"/>
              </a:defRPr>
            </a:lvl1pPr>
          </a:lstStyle>
          <a:p>
            <a:pPr>
              <a:defRPr/>
            </a:pPr>
            <a:fld id="{DA98BF38-E718-498E-AD6D-31FDA68C287B}" type="datetime1">
              <a:rPr lang="ru-RU" smtClean="0"/>
              <a:pPr>
                <a:defRPr/>
              </a:pPr>
              <a:t>07.04.2020</a:t>
            </a:fld>
            <a:endParaRPr lang="ru-RU"/>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hf hdr="0" ft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zakon2.rada.gov.ua/laws/show/5/2015"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nbuv.gov.ua/UJRN/DeBu_2014_1_1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ctrTitle" idx="4294967295"/>
          </p:nvPr>
        </p:nvSpPr>
        <p:spPr>
          <a:xfrm>
            <a:off x="179388" y="1071563"/>
            <a:ext cx="8964612" cy="1357312"/>
          </a:xfrm>
        </p:spPr>
        <p:txBody>
          <a:bodyPr anchor="b">
            <a:normAutofit fontScale="90000"/>
          </a:bodyPr>
          <a:lstStyle/>
          <a:p>
            <a:pPr algn="ctr" eaLnBrk="1" hangingPunct="1">
              <a:defRPr/>
            </a:pPr>
            <a:r>
              <a:rPr lang="uk-UA" sz="1800" b="1" dirty="0" smtClean="0">
                <a:solidFill>
                  <a:schemeClr val="accent1">
                    <a:lumMod val="25000"/>
                  </a:schemeClr>
                </a:solidFill>
                <a:cs typeface="Arial" pitchFamily="34" charset="0"/>
              </a:rPr>
              <a:t>НАЦІОНАЛЬНА АКАДЕМІЯ НАУК УКРАЇНИ</a:t>
            </a:r>
            <a:r>
              <a:rPr lang="ru-RU" sz="1800" b="1" dirty="0" smtClean="0">
                <a:solidFill>
                  <a:schemeClr val="accent1">
                    <a:lumMod val="25000"/>
                  </a:schemeClr>
                </a:solidFill>
                <a:cs typeface="Arial" pitchFamily="34" charset="0"/>
              </a:rPr>
              <a:t/>
            </a:r>
            <a:br>
              <a:rPr lang="ru-RU" sz="1800" b="1" dirty="0" smtClean="0">
                <a:solidFill>
                  <a:schemeClr val="accent1">
                    <a:lumMod val="25000"/>
                  </a:schemeClr>
                </a:solidFill>
                <a:cs typeface="Arial" pitchFamily="34" charset="0"/>
              </a:rPr>
            </a:br>
            <a:r>
              <a:rPr lang="uk-UA" sz="2000" b="1" dirty="0" smtClean="0">
                <a:solidFill>
                  <a:schemeClr val="accent1">
                    <a:lumMod val="25000"/>
                  </a:schemeClr>
                </a:solidFill>
                <a:cs typeface="Arial" pitchFamily="34" charset="0"/>
              </a:rPr>
              <a:t>Науково-дослідний центр індустріальних проблем розвитку</a:t>
            </a:r>
            <a:r>
              <a:rPr lang="uk-UA" sz="2000" b="1" dirty="0" smtClean="0">
                <a:solidFill>
                  <a:schemeClr val="accent1">
                    <a:lumMod val="25000"/>
                  </a:schemeClr>
                </a:solidFill>
                <a:latin typeface="Times New Roman" pitchFamily="18" charset="0"/>
                <a:cs typeface="Times New Roman" pitchFamily="18" charset="0"/>
              </a:rPr>
              <a:t/>
            </a:r>
            <a:br>
              <a:rPr lang="uk-UA" sz="2000" b="1" dirty="0" smtClean="0">
                <a:solidFill>
                  <a:schemeClr val="accent1">
                    <a:lumMod val="25000"/>
                  </a:schemeClr>
                </a:solidFill>
                <a:latin typeface="Times New Roman" pitchFamily="18" charset="0"/>
                <a:cs typeface="Times New Roman" pitchFamily="18" charset="0"/>
              </a:rPr>
            </a:br>
            <a:r>
              <a:rPr lang="uk-UA" sz="1400" b="1" dirty="0" smtClean="0">
                <a:solidFill>
                  <a:schemeClr val="accent1">
                    <a:lumMod val="25000"/>
                  </a:schemeClr>
                </a:solidFill>
                <a:latin typeface="Times New Roman" pitchFamily="18" charset="0"/>
                <a:cs typeface="Times New Roman" pitchFamily="18" charset="0"/>
              </a:rPr>
              <a:t/>
            </a:r>
            <a:br>
              <a:rPr lang="uk-UA" sz="1400" b="1" dirty="0" smtClean="0">
                <a:solidFill>
                  <a:schemeClr val="accent1">
                    <a:lumMod val="25000"/>
                  </a:schemeClr>
                </a:solidFill>
                <a:latin typeface="Times New Roman" pitchFamily="18" charset="0"/>
                <a:cs typeface="Times New Roman" pitchFamily="18" charset="0"/>
              </a:rPr>
            </a:br>
            <a:r>
              <a:rPr lang="uk-UA" sz="2000" b="1" dirty="0" smtClean="0">
                <a:solidFill>
                  <a:schemeClr val="accent1">
                    <a:lumMod val="25000"/>
                  </a:schemeClr>
                </a:solidFill>
                <a:latin typeface="Times New Roman" pitchFamily="18" charset="0"/>
                <a:cs typeface="Times New Roman" pitchFamily="18" charset="0"/>
              </a:rPr>
              <a:t/>
            </a:r>
            <a:br>
              <a:rPr lang="uk-UA" sz="2000" b="1" dirty="0" smtClean="0">
                <a:solidFill>
                  <a:schemeClr val="accent1">
                    <a:lumMod val="25000"/>
                  </a:schemeClr>
                </a:solidFill>
                <a:latin typeface="Times New Roman" pitchFamily="18" charset="0"/>
                <a:cs typeface="Times New Roman" pitchFamily="18" charset="0"/>
              </a:rPr>
            </a:br>
            <a:r>
              <a:rPr lang="uk-UA" sz="2800" dirty="0" smtClean="0"/>
              <a:t/>
            </a:r>
            <a:br>
              <a:rPr lang="uk-UA" sz="2800" dirty="0" smtClean="0"/>
            </a:br>
            <a:r>
              <a:rPr lang="ru-RU" sz="1600" b="1" dirty="0" smtClean="0">
                <a:latin typeface="Times New Roman" pitchFamily="18" charset="0"/>
              </a:rPr>
              <a:t/>
            </a:r>
            <a:br>
              <a:rPr lang="ru-RU" sz="1600" b="1" dirty="0" smtClean="0">
                <a:latin typeface="Times New Roman" pitchFamily="18" charset="0"/>
              </a:rPr>
            </a:br>
            <a:endParaRPr lang="ru-RU" sz="1600" b="1" dirty="0" smtClean="0">
              <a:latin typeface="Times New Roman" pitchFamily="18" charset="0"/>
            </a:endParaRPr>
          </a:p>
        </p:txBody>
      </p:sp>
      <p:sp>
        <p:nvSpPr>
          <p:cNvPr id="8" name="TextBox 7"/>
          <p:cNvSpPr txBox="1"/>
          <p:nvPr/>
        </p:nvSpPr>
        <p:spPr>
          <a:xfrm>
            <a:off x="1612900" y="1759861"/>
            <a:ext cx="6643687" cy="3293209"/>
          </a:xfrm>
          <a:prstGeom prst="rect">
            <a:avLst/>
          </a:prstGeom>
          <a:noFill/>
        </p:spPr>
        <p:txBody>
          <a:bodyPr>
            <a:spAutoFit/>
          </a:bodyPr>
          <a:lstStyle/>
          <a:p>
            <a:pPr algn="ctr" fontAlgn="auto">
              <a:spcBef>
                <a:spcPts val="0"/>
              </a:spcBef>
              <a:spcAft>
                <a:spcPts val="0"/>
              </a:spcAft>
              <a:defRPr/>
            </a:pPr>
            <a:endParaRPr lang="uk-UA" sz="2400" b="1" dirty="0" smtClean="0">
              <a:solidFill>
                <a:schemeClr val="accent5">
                  <a:lumMod val="25000"/>
                </a:schemeClr>
              </a:solidFill>
            </a:endParaRPr>
          </a:p>
          <a:p>
            <a:pPr algn="ctr" fontAlgn="auto">
              <a:spcBef>
                <a:spcPts val="0"/>
              </a:spcBef>
              <a:spcAft>
                <a:spcPts val="0"/>
              </a:spcAft>
              <a:defRPr/>
            </a:pPr>
            <a:r>
              <a:rPr lang="uk-UA" sz="2400" b="1" dirty="0" smtClean="0">
                <a:solidFill>
                  <a:schemeClr val="accent5">
                    <a:lumMod val="25000"/>
                  </a:schemeClr>
                </a:solidFill>
              </a:rPr>
              <a:t>Тема:</a:t>
            </a:r>
          </a:p>
          <a:p>
            <a:pPr algn="ctr" fontAlgn="auto">
              <a:spcBef>
                <a:spcPts val="0"/>
              </a:spcBef>
              <a:spcAft>
                <a:spcPts val="0"/>
              </a:spcAft>
              <a:defRPr/>
            </a:pPr>
            <a:endParaRPr lang="uk-UA" sz="2400" b="1" dirty="0">
              <a:solidFill>
                <a:schemeClr val="accent5">
                  <a:lumMod val="25000"/>
                </a:schemeClr>
              </a:solidFill>
            </a:endParaRPr>
          </a:p>
          <a:p>
            <a:pPr algn="ctr" fontAlgn="auto">
              <a:spcBef>
                <a:spcPts val="0"/>
              </a:spcBef>
              <a:spcAft>
                <a:spcPts val="0"/>
              </a:spcAft>
              <a:defRPr/>
            </a:pPr>
            <a:r>
              <a:rPr lang="uk-UA" sz="2400" b="1" dirty="0" smtClean="0">
                <a:solidFill>
                  <a:schemeClr val="accent5">
                    <a:lumMod val="25000"/>
                  </a:schemeClr>
                </a:solidFill>
              </a:rPr>
              <a:t>Роль системи публічного управління в сучасній економіці</a:t>
            </a:r>
          </a:p>
          <a:p>
            <a:pPr algn="ctr" fontAlgn="auto">
              <a:spcBef>
                <a:spcPts val="0"/>
              </a:spcBef>
              <a:spcAft>
                <a:spcPts val="0"/>
              </a:spcAft>
              <a:defRPr/>
            </a:pPr>
            <a:endParaRPr lang="uk-UA" sz="2400" b="1" dirty="0">
              <a:solidFill>
                <a:schemeClr val="accent5">
                  <a:lumMod val="25000"/>
                </a:schemeClr>
              </a:solidFill>
            </a:endParaRPr>
          </a:p>
          <a:p>
            <a:pPr algn="ctr" fontAlgn="auto">
              <a:spcBef>
                <a:spcPts val="0"/>
              </a:spcBef>
              <a:spcAft>
                <a:spcPts val="0"/>
              </a:spcAft>
              <a:defRPr/>
            </a:pPr>
            <a:r>
              <a:rPr lang="uk-UA" sz="2400" b="1" dirty="0" smtClean="0">
                <a:solidFill>
                  <a:schemeClr val="accent5">
                    <a:lumMod val="25000"/>
                  </a:schemeClr>
                </a:solidFill>
              </a:rPr>
              <a:t>Дисципліна:</a:t>
            </a:r>
          </a:p>
          <a:p>
            <a:pPr algn="ctr" fontAlgn="auto">
              <a:spcBef>
                <a:spcPts val="0"/>
              </a:spcBef>
              <a:spcAft>
                <a:spcPts val="0"/>
              </a:spcAft>
              <a:defRPr/>
            </a:pPr>
            <a:r>
              <a:rPr lang="uk-UA" sz="2400" b="1" dirty="0" smtClean="0">
                <a:solidFill>
                  <a:schemeClr val="accent5">
                    <a:lumMod val="25000"/>
                  </a:schemeClr>
                </a:solidFill>
              </a:rPr>
              <a:t>Сучасні системи публічного </a:t>
            </a:r>
            <a:r>
              <a:rPr lang="uk-UA" sz="2400" b="1" dirty="0" smtClean="0">
                <a:solidFill>
                  <a:schemeClr val="accent5">
                    <a:lumMod val="25000"/>
                  </a:schemeClr>
                </a:solidFill>
              </a:rPr>
              <a:t>управління</a:t>
            </a:r>
            <a:endParaRPr lang="ru-RU" sz="2400" b="1" dirty="0" smtClean="0">
              <a:solidFill>
                <a:schemeClr val="bg2">
                  <a:lumMod val="75000"/>
                </a:schemeClr>
              </a:solidFill>
            </a:endParaRPr>
          </a:p>
          <a:p>
            <a:pPr algn="ctr" fontAlgn="auto">
              <a:spcBef>
                <a:spcPts val="0"/>
              </a:spcBef>
              <a:spcAft>
                <a:spcPts val="0"/>
              </a:spcAft>
              <a:defRPr/>
            </a:pPr>
            <a:endParaRPr lang="uk-UA" sz="1600" b="1" dirty="0">
              <a:solidFill>
                <a:schemeClr val="accent1">
                  <a:lumMod val="25000"/>
                </a:schemeClr>
              </a:solidFill>
              <a:latin typeface="Arial" pitchFamily="34" charset="0"/>
              <a:ea typeface="+mj-ea"/>
              <a:cs typeface="Arial" pitchFamily="34" charset="0"/>
            </a:endParaRPr>
          </a:p>
        </p:txBody>
      </p:sp>
      <p:sp>
        <p:nvSpPr>
          <p:cNvPr id="9" name="TextBox 8"/>
          <p:cNvSpPr txBox="1"/>
          <p:nvPr/>
        </p:nvSpPr>
        <p:spPr>
          <a:xfrm>
            <a:off x="7308304" y="5334160"/>
            <a:ext cx="1511376" cy="338554"/>
          </a:xfrm>
          <a:prstGeom prst="rect">
            <a:avLst/>
          </a:prstGeom>
          <a:noFill/>
        </p:spPr>
        <p:txBody>
          <a:bodyPr wrap="none">
            <a:spAutoFit/>
          </a:bodyPr>
          <a:lstStyle/>
          <a:p>
            <a:pPr algn="r" fontAlgn="auto">
              <a:spcBef>
                <a:spcPts val="0"/>
              </a:spcBef>
              <a:spcAft>
                <a:spcPts val="0"/>
              </a:spcAft>
              <a:defRPr/>
            </a:pPr>
            <a:r>
              <a:rPr lang="uk-UA" sz="1600" b="1" dirty="0" smtClean="0">
                <a:solidFill>
                  <a:schemeClr val="accent1">
                    <a:lumMod val="25000"/>
                  </a:schemeClr>
                </a:solidFill>
                <a:latin typeface="+mn-lt"/>
                <a:ea typeface="+mj-ea"/>
                <a:cs typeface="Times New Roman" pitchFamily="18" charset="0"/>
              </a:rPr>
              <a:t>О.Ю.І ванова</a:t>
            </a:r>
            <a:endParaRPr lang="uk-UA" sz="1600" b="1" dirty="0">
              <a:solidFill>
                <a:schemeClr val="accent1">
                  <a:lumMod val="25000"/>
                </a:schemeClr>
              </a:solidFill>
              <a:latin typeface="+mn-lt"/>
              <a:ea typeface="+mj-ea"/>
              <a:cs typeface="Mangal" pitchFamily="2"/>
            </a:endParaRPr>
          </a:p>
        </p:txBody>
      </p:sp>
      <p:sp>
        <p:nvSpPr>
          <p:cNvPr id="10" name="TextBox 9"/>
          <p:cNvSpPr txBox="1"/>
          <p:nvPr/>
        </p:nvSpPr>
        <p:spPr>
          <a:xfrm>
            <a:off x="4198005" y="5786438"/>
            <a:ext cx="1473481" cy="861774"/>
          </a:xfrm>
          <a:prstGeom prst="rect">
            <a:avLst/>
          </a:prstGeom>
          <a:noFill/>
        </p:spPr>
        <p:txBody>
          <a:bodyPr wrap="none">
            <a:spAutoFit/>
          </a:bodyPr>
          <a:lstStyle/>
          <a:p>
            <a:pPr algn="ctr" fontAlgn="auto">
              <a:spcBef>
                <a:spcPts val="0"/>
              </a:spcBef>
              <a:spcAft>
                <a:spcPts val="0"/>
              </a:spcAft>
              <a:defRPr/>
            </a:pPr>
            <a:r>
              <a:rPr lang="ru-RU" sz="1600" b="1" dirty="0">
                <a:solidFill>
                  <a:schemeClr val="accent1">
                    <a:lumMod val="25000"/>
                  </a:schemeClr>
                </a:solidFill>
                <a:latin typeface="Times New Roman" pitchFamily="18" charset="0"/>
                <a:ea typeface="+mj-ea"/>
                <a:cs typeface="Times New Roman" pitchFamily="18" charset="0"/>
              </a:rPr>
              <a:t/>
            </a:r>
            <a:br>
              <a:rPr lang="ru-RU" sz="1600" b="1" dirty="0">
                <a:solidFill>
                  <a:schemeClr val="accent1">
                    <a:lumMod val="25000"/>
                  </a:schemeClr>
                </a:solidFill>
                <a:latin typeface="Times New Roman" pitchFamily="18" charset="0"/>
                <a:ea typeface="+mj-ea"/>
                <a:cs typeface="Times New Roman" pitchFamily="18" charset="0"/>
              </a:rPr>
            </a:br>
            <a:r>
              <a:rPr lang="uk-UA" sz="1600" b="1" dirty="0" smtClean="0">
                <a:solidFill>
                  <a:schemeClr val="accent1">
                    <a:lumMod val="25000"/>
                  </a:schemeClr>
                </a:solidFill>
                <a:latin typeface="+mn-lt"/>
                <a:ea typeface="+mj-ea"/>
                <a:cs typeface="Times New Roman" pitchFamily="18" charset="0"/>
              </a:rPr>
              <a:t>Харків 2020</a:t>
            </a:r>
            <a:endParaRPr lang="uk-UA" sz="1600" b="1" dirty="0">
              <a:solidFill>
                <a:schemeClr val="accent1">
                  <a:lumMod val="25000"/>
                </a:schemeClr>
              </a:solidFill>
              <a:latin typeface="+mn-lt"/>
              <a:ea typeface="+mj-ea"/>
              <a:cs typeface="Times New Roman" pitchFamily="18" charset="0"/>
            </a:endParaRPr>
          </a:p>
          <a:p>
            <a:pPr fontAlgn="auto">
              <a:spcBef>
                <a:spcPts val="0"/>
              </a:spcBef>
              <a:spcAft>
                <a:spcPts val="0"/>
              </a:spcAft>
              <a:defRPr/>
            </a:pPr>
            <a:endParaRPr lang="ru-RU" dirty="0">
              <a:latin typeface="+mn-lt"/>
            </a:endParaRPr>
          </a:p>
        </p:txBody>
      </p:sp>
      <p:sp>
        <p:nvSpPr>
          <p:cNvPr id="11" name="TextBox 10"/>
          <p:cNvSpPr txBox="1"/>
          <p:nvPr/>
        </p:nvSpPr>
        <p:spPr>
          <a:xfrm>
            <a:off x="577056" y="5062198"/>
            <a:ext cx="4357687" cy="830263"/>
          </a:xfrm>
          <a:prstGeom prst="rect">
            <a:avLst/>
          </a:prstGeom>
          <a:noFill/>
        </p:spPr>
        <p:txBody>
          <a:bodyPr>
            <a:spAutoFit/>
          </a:bodyPr>
          <a:lstStyle/>
          <a:p>
            <a:pPr fontAlgn="auto">
              <a:spcBef>
                <a:spcPts val="0"/>
              </a:spcBef>
              <a:spcAft>
                <a:spcPts val="0"/>
              </a:spcAft>
              <a:defRPr/>
            </a:pPr>
            <a:r>
              <a:rPr lang="uk-UA" sz="1600" b="1" dirty="0" smtClean="0">
                <a:solidFill>
                  <a:schemeClr val="accent1">
                    <a:lumMod val="25000"/>
                  </a:schemeClr>
                </a:solidFill>
                <a:latin typeface="Arial" pitchFamily="34" charset="0"/>
                <a:ea typeface="+mj-ea"/>
                <a:cs typeface="Arial" pitchFamily="34" charset="0"/>
              </a:rPr>
              <a:t>Викладач:</a:t>
            </a:r>
            <a:endParaRPr lang="uk-UA" sz="1600" b="1" dirty="0">
              <a:solidFill>
                <a:schemeClr val="accent1">
                  <a:lumMod val="25000"/>
                </a:schemeClr>
              </a:solidFill>
              <a:latin typeface="Arial" pitchFamily="34" charset="0"/>
              <a:ea typeface="+mj-ea"/>
              <a:cs typeface="Arial" pitchFamily="34" charset="0"/>
            </a:endParaRPr>
          </a:p>
          <a:p>
            <a:pPr fontAlgn="auto">
              <a:spcBef>
                <a:spcPts val="0"/>
              </a:spcBef>
              <a:spcAft>
                <a:spcPts val="0"/>
              </a:spcAft>
              <a:defRPr/>
            </a:pPr>
            <a:r>
              <a:rPr lang="uk-UA" sz="1600" b="1" dirty="0" smtClean="0">
                <a:solidFill>
                  <a:schemeClr val="accent1">
                    <a:lumMod val="25000"/>
                  </a:schemeClr>
                </a:solidFill>
                <a:latin typeface="Arial" pitchFamily="34" charset="0"/>
                <a:ea typeface="+mj-ea"/>
                <a:cs typeface="Arial" pitchFamily="34" charset="0"/>
              </a:rPr>
              <a:t>завідувач сектору </a:t>
            </a:r>
            <a:r>
              <a:rPr lang="uk-UA" sz="1600" b="1" dirty="0">
                <a:solidFill>
                  <a:schemeClr val="accent1">
                    <a:lumMod val="25000"/>
                  </a:schemeClr>
                </a:solidFill>
                <a:latin typeface="Arial" pitchFamily="34" charset="0"/>
                <a:ea typeface="+mj-ea"/>
                <a:cs typeface="Arial" pitchFamily="34" charset="0"/>
              </a:rPr>
              <a:t>НДЦ ІПР НАН України</a:t>
            </a:r>
          </a:p>
          <a:p>
            <a:pPr fontAlgn="auto">
              <a:spcBef>
                <a:spcPts val="0"/>
              </a:spcBef>
              <a:spcAft>
                <a:spcPts val="0"/>
              </a:spcAft>
              <a:defRPr/>
            </a:pPr>
            <a:r>
              <a:rPr lang="uk-UA" sz="1600" b="1" dirty="0">
                <a:solidFill>
                  <a:schemeClr val="accent1">
                    <a:lumMod val="25000"/>
                  </a:schemeClr>
                </a:solidFill>
                <a:latin typeface="Arial" pitchFamily="34" charset="0"/>
                <a:ea typeface="+mj-ea"/>
                <a:cs typeface="Arial" pitchFamily="34" charset="0"/>
              </a:rPr>
              <a:t>д.е.н</a:t>
            </a:r>
            <a:r>
              <a:rPr lang="uk-UA" sz="1600" b="1" dirty="0" smtClean="0">
                <a:solidFill>
                  <a:schemeClr val="accent1">
                    <a:lumMod val="25000"/>
                  </a:schemeClr>
                </a:solidFill>
                <a:latin typeface="Arial" pitchFamily="34" charset="0"/>
                <a:ea typeface="+mj-ea"/>
                <a:cs typeface="Arial" pitchFamily="34" charset="0"/>
              </a:rPr>
              <a:t>., доцент</a:t>
            </a:r>
            <a:endParaRPr lang="uk-UA" sz="1600" b="1" dirty="0">
              <a:solidFill>
                <a:schemeClr val="accent1">
                  <a:lumMod val="25000"/>
                </a:schemeClr>
              </a:solidFill>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7552" y="2420888"/>
            <a:ext cx="8229600" cy="1064046"/>
          </a:xfrm>
        </p:spPr>
        <p:txBody>
          <a:bodyPr/>
          <a:lstStyle/>
          <a:p>
            <a:pPr algn="just" eaLnBrk="1" hangingPunct="1">
              <a:defRPr/>
            </a:pPr>
            <a:r>
              <a:rPr lang="uk-UA" sz="2800" b="1" dirty="0" smtClean="0">
                <a:solidFill>
                  <a:schemeClr val="accent1">
                    <a:lumMod val="25000"/>
                  </a:schemeClr>
                </a:solidFill>
                <a:cs typeface="Times New Roman" pitchFamily="18" charset="0"/>
              </a:rPr>
              <a:t/>
            </a:r>
            <a:br>
              <a:rPr lang="uk-UA" sz="2800" b="1" dirty="0" smtClean="0">
                <a:solidFill>
                  <a:schemeClr val="accent1">
                    <a:lumMod val="25000"/>
                  </a:schemeClr>
                </a:solidFill>
                <a:cs typeface="Times New Roman" pitchFamily="18" charset="0"/>
              </a:rPr>
            </a:br>
            <a:r>
              <a:rPr lang="uk-UA" sz="2800" b="1" dirty="0" smtClean="0">
                <a:solidFill>
                  <a:schemeClr val="accent1">
                    <a:lumMod val="25000"/>
                  </a:schemeClr>
                </a:solidFill>
                <a:cs typeface="Times New Roman" pitchFamily="18" charset="0"/>
              </a:rPr>
              <a:t>1.1. Місце системи публічного управління в трансформаційних умовах</a:t>
            </a:r>
            <a:br>
              <a:rPr lang="uk-UA" sz="2800" b="1" dirty="0" smtClean="0">
                <a:solidFill>
                  <a:schemeClr val="accent1">
                    <a:lumMod val="25000"/>
                  </a:schemeClr>
                </a:solidFill>
                <a:cs typeface="Times New Roman" pitchFamily="18" charset="0"/>
              </a:rPr>
            </a:br>
            <a:r>
              <a:rPr lang="uk-UA" sz="2800" b="1" dirty="0">
                <a:solidFill>
                  <a:schemeClr val="accent1">
                    <a:lumMod val="25000"/>
                  </a:schemeClr>
                </a:solidFill>
                <a:cs typeface="Times New Roman" pitchFamily="18" charset="0"/>
              </a:rPr>
              <a:t/>
            </a:r>
            <a:br>
              <a:rPr lang="uk-UA" sz="2800" b="1" dirty="0">
                <a:solidFill>
                  <a:schemeClr val="accent1">
                    <a:lumMod val="25000"/>
                  </a:schemeClr>
                </a:solidFill>
                <a:cs typeface="Times New Roman" pitchFamily="18" charset="0"/>
              </a:rPr>
            </a:br>
            <a:r>
              <a:rPr lang="uk-UA" sz="2800" b="1" dirty="0" smtClean="0">
                <a:solidFill>
                  <a:schemeClr val="accent1">
                    <a:lumMod val="25000"/>
                  </a:schemeClr>
                </a:solidFill>
                <a:cs typeface="Times New Roman" pitchFamily="18" charset="0"/>
              </a:rPr>
              <a:t/>
            </a:r>
            <a:br>
              <a:rPr lang="uk-UA" sz="2800" b="1" dirty="0" smtClean="0">
                <a:solidFill>
                  <a:schemeClr val="accent1">
                    <a:lumMod val="25000"/>
                  </a:schemeClr>
                </a:solidFill>
                <a:cs typeface="Times New Roman" pitchFamily="18" charset="0"/>
              </a:rPr>
            </a:br>
            <a:r>
              <a:rPr lang="uk-UA" sz="2800" b="1" dirty="0">
                <a:solidFill>
                  <a:schemeClr val="accent1">
                    <a:lumMod val="25000"/>
                  </a:schemeClr>
                </a:solidFill>
                <a:cs typeface="Times New Roman" pitchFamily="18" charset="0"/>
              </a:rPr>
              <a:t/>
            </a:r>
            <a:br>
              <a:rPr lang="uk-UA" sz="2800" b="1" dirty="0">
                <a:solidFill>
                  <a:schemeClr val="accent1">
                    <a:lumMod val="25000"/>
                  </a:schemeClr>
                </a:solidFill>
                <a:cs typeface="Times New Roman" pitchFamily="18" charset="0"/>
              </a:rPr>
            </a:br>
            <a:r>
              <a:rPr lang="uk-UA" sz="2800" b="1" dirty="0" smtClean="0">
                <a:solidFill>
                  <a:schemeClr val="accent1">
                    <a:lumMod val="25000"/>
                  </a:schemeClr>
                </a:solidFill>
                <a:cs typeface="Times New Roman" pitchFamily="18" charset="0"/>
              </a:rPr>
              <a:t>1.2. Сутність системи публічного управління</a:t>
            </a:r>
            <a:br>
              <a:rPr lang="uk-UA" sz="2800" b="1" dirty="0" smtClean="0">
                <a:solidFill>
                  <a:schemeClr val="accent1">
                    <a:lumMod val="25000"/>
                  </a:schemeClr>
                </a:solidFill>
                <a:cs typeface="Times New Roman" pitchFamily="18" charset="0"/>
              </a:rPr>
            </a:br>
            <a:r>
              <a:rPr lang="uk-UA" sz="2800" b="1" dirty="0" smtClean="0">
                <a:solidFill>
                  <a:schemeClr val="accent1">
                    <a:lumMod val="25000"/>
                  </a:schemeClr>
                </a:solidFill>
                <a:cs typeface="Times New Roman" pitchFamily="18" charset="0"/>
              </a:rPr>
              <a:t/>
            </a:r>
            <a:br>
              <a:rPr lang="uk-UA" sz="2800" b="1" dirty="0" smtClean="0">
                <a:solidFill>
                  <a:schemeClr val="accent1">
                    <a:lumMod val="25000"/>
                  </a:schemeClr>
                </a:solidFill>
                <a:cs typeface="Times New Roman" pitchFamily="18" charset="0"/>
              </a:rPr>
            </a:br>
            <a:r>
              <a:rPr lang="uk-UA" sz="2800" b="1" dirty="0">
                <a:solidFill>
                  <a:schemeClr val="accent1">
                    <a:lumMod val="25000"/>
                  </a:schemeClr>
                </a:solidFill>
                <a:cs typeface="Times New Roman" pitchFamily="18" charset="0"/>
              </a:rPr>
              <a:t/>
            </a:r>
            <a:br>
              <a:rPr lang="uk-UA" sz="2800" b="1" dirty="0">
                <a:solidFill>
                  <a:schemeClr val="accent1">
                    <a:lumMod val="25000"/>
                  </a:schemeClr>
                </a:solidFill>
                <a:cs typeface="Times New Roman" pitchFamily="18" charset="0"/>
              </a:rPr>
            </a:br>
            <a:r>
              <a:rPr lang="uk-UA" sz="2800" b="1" dirty="0" smtClean="0">
                <a:solidFill>
                  <a:schemeClr val="accent1">
                    <a:lumMod val="25000"/>
                  </a:schemeClr>
                </a:solidFill>
                <a:cs typeface="Times New Roman" pitchFamily="18" charset="0"/>
              </a:rPr>
              <a:t>1.3. Принципи системи публічного управління </a:t>
            </a:r>
            <a:endParaRPr lang="ru-RU" sz="2800" dirty="0"/>
          </a:p>
        </p:txBody>
      </p:sp>
      <p:sp>
        <p:nvSpPr>
          <p:cNvPr id="3" name="Номер слайда 2"/>
          <p:cNvSpPr>
            <a:spLocks noGrp="1"/>
          </p:cNvSpPr>
          <p:nvPr>
            <p:ph type="sldNum" sz="quarter" idx="11"/>
          </p:nvPr>
        </p:nvSpPr>
        <p:spPr>
          <a:xfrm>
            <a:off x="8604448" y="116632"/>
            <a:ext cx="405408"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a:t>
            </a:fld>
            <a:endParaRPr lang="ru-RU" dirty="0">
              <a:solidFill>
                <a:schemeClr val="accent1">
                  <a:lumMod val="5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3777" y="2060848"/>
            <a:ext cx="8229600" cy="450850"/>
          </a:xfrm>
        </p:spPr>
        <p:txBody>
          <a:bodyPr/>
          <a:lstStyle/>
          <a:p>
            <a:pPr algn="ctr" eaLnBrk="1" hangingPunct="1">
              <a:defRPr/>
            </a:pPr>
            <a:r>
              <a:rPr lang="uk-UA" sz="3200" b="1" dirty="0">
                <a:solidFill>
                  <a:schemeClr val="accent1">
                    <a:lumMod val="25000"/>
                  </a:schemeClr>
                </a:solidFill>
                <a:cs typeface="Times New Roman" pitchFamily="18" charset="0"/>
              </a:rPr>
              <a:t>1.1. Місце </a:t>
            </a:r>
            <a:r>
              <a:rPr lang="uk-UA" sz="3200" b="1" dirty="0" smtClean="0">
                <a:solidFill>
                  <a:schemeClr val="accent1">
                    <a:lumMod val="25000"/>
                  </a:schemeClr>
                </a:solidFill>
                <a:cs typeface="Times New Roman" pitchFamily="18" charset="0"/>
              </a:rPr>
              <a:t>системи публічного </a:t>
            </a:r>
            <a:r>
              <a:rPr lang="uk-UA" sz="3200" b="1" dirty="0">
                <a:solidFill>
                  <a:schemeClr val="accent1">
                    <a:lumMod val="25000"/>
                  </a:schemeClr>
                </a:solidFill>
                <a:cs typeface="Times New Roman" pitchFamily="18" charset="0"/>
              </a:rPr>
              <a:t>управління в трансформаційних умовах</a:t>
            </a:r>
            <a:br>
              <a:rPr lang="uk-UA" sz="3200" b="1" dirty="0">
                <a:solidFill>
                  <a:schemeClr val="accent1">
                    <a:lumMod val="25000"/>
                  </a:schemeClr>
                </a:solidFill>
                <a:cs typeface="Times New Roman" pitchFamily="18" charset="0"/>
              </a:rPr>
            </a:br>
            <a:r>
              <a:rPr lang="uk-UA" sz="3200" b="1" dirty="0">
                <a:solidFill>
                  <a:schemeClr val="accent1">
                    <a:lumMod val="25000"/>
                  </a:schemeClr>
                </a:solidFill>
                <a:cs typeface="Times New Roman" pitchFamily="18" charset="0"/>
              </a:rPr>
              <a:t/>
            </a:r>
            <a:br>
              <a:rPr lang="uk-UA" sz="3200" b="1" dirty="0">
                <a:solidFill>
                  <a:schemeClr val="accent1">
                    <a:lumMod val="25000"/>
                  </a:schemeClr>
                </a:solidFill>
                <a:cs typeface="Times New Roman" pitchFamily="18" charset="0"/>
              </a:rPr>
            </a:br>
            <a:endParaRPr lang="uk-UA" sz="1400" b="1" dirty="0">
              <a:solidFill>
                <a:schemeClr val="accent5">
                  <a:lumMod val="25000"/>
                </a:schemeClr>
              </a:solidFill>
            </a:endParaRPr>
          </a:p>
        </p:txBody>
      </p:sp>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3</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853261" y="2924944"/>
            <a:ext cx="7670631" cy="3785652"/>
          </a:xfrm>
          <a:prstGeom prst="rect">
            <a:avLst/>
          </a:prstGeom>
        </p:spPr>
        <p:txBody>
          <a:bodyPr wrap="square">
            <a:spAutoFit/>
          </a:bodyPr>
          <a:lstStyle/>
          <a:p>
            <a:pPr algn="just">
              <a:lnSpc>
                <a:spcPct val="150000"/>
              </a:lnSpc>
            </a:pPr>
            <a:r>
              <a:rPr lang="uk-UA" sz="2000" dirty="0">
                <a:cs typeface="Times New Roman" pitchFamily="18" charset="0"/>
              </a:rPr>
              <a:t>В  кінці  </a:t>
            </a:r>
            <a:r>
              <a:rPr lang="en-US" sz="2000" dirty="0">
                <a:cs typeface="Times New Roman" pitchFamily="18" charset="0"/>
              </a:rPr>
              <a:t>XX  –  </a:t>
            </a:r>
            <a:r>
              <a:rPr lang="uk-UA" sz="2000" dirty="0">
                <a:cs typeface="Times New Roman" pitchFamily="18" charset="0"/>
              </a:rPr>
              <a:t>на  початку  </a:t>
            </a:r>
            <a:r>
              <a:rPr lang="en-US" sz="2000" dirty="0">
                <a:cs typeface="Times New Roman" pitchFamily="18" charset="0"/>
              </a:rPr>
              <a:t>XXI  </a:t>
            </a:r>
            <a:r>
              <a:rPr lang="uk-UA" sz="2000" dirty="0">
                <a:cs typeface="Times New Roman" pitchFamily="18" charset="0"/>
              </a:rPr>
              <a:t>ст.  уряди  багатьох  країн </a:t>
            </a:r>
            <a:br>
              <a:rPr lang="uk-UA" sz="2000" dirty="0">
                <a:cs typeface="Times New Roman" pitchFamily="18" charset="0"/>
              </a:rPr>
            </a:br>
            <a:r>
              <a:rPr lang="uk-UA" sz="2000" dirty="0">
                <a:cs typeface="Times New Roman" pitchFamily="18" charset="0"/>
              </a:rPr>
              <a:t>світу здійснили ряд реформ, що сприяли покращенню їх функціонуванню,  у </a:t>
            </a:r>
            <a:r>
              <a:rPr lang="uk-UA" sz="2000" dirty="0" smtClean="0">
                <a:cs typeface="Times New Roman" pitchFamily="18" charset="0"/>
              </a:rPr>
              <a:t>відповідь  на  </a:t>
            </a:r>
            <a:r>
              <a:rPr lang="uk-UA" sz="2000" dirty="0">
                <a:cs typeface="Times New Roman" pitchFamily="18" charset="0"/>
              </a:rPr>
              <a:t>вимогу громадян,  які були невдоволені  великою  кількістю державних  установ та </a:t>
            </a:r>
            <a:r>
              <a:rPr lang="uk-UA" sz="2000" dirty="0" smtClean="0">
                <a:cs typeface="Times New Roman" pitchFamily="18" charset="0"/>
              </a:rPr>
              <a:t> не </a:t>
            </a:r>
            <a:r>
              <a:rPr lang="uk-UA" sz="2000" dirty="0">
                <a:cs typeface="Times New Roman" pitchFamily="18" charset="0"/>
              </a:rPr>
              <a:t>надто високою якістю надання ними  публічних послуг. Уряди експериментували з </a:t>
            </a:r>
            <a:r>
              <a:rPr lang="uk-UA" sz="2000" dirty="0" smtClean="0">
                <a:cs typeface="Times New Roman" pitchFamily="18" charset="0"/>
              </a:rPr>
              <a:t>багатьма  </a:t>
            </a:r>
            <a:r>
              <a:rPr lang="uk-UA" sz="2000" dirty="0">
                <a:cs typeface="Times New Roman" pitchFamily="18" charset="0"/>
              </a:rPr>
              <a:t>концепціями  вдосконалення  своєї  роботи  </a:t>
            </a:r>
            <a:r>
              <a:rPr lang="uk-UA" sz="2000" dirty="0" smtClean="0">
                <a:cs typeface="Times New Roman" pitchFamily="18" charset="0"/>
              </a:rPr>
              <a:t>та зменшення  </a:t>
            </a:r>
            <a:r>
              <a:rPr lang="uk-UA" sz="2000" dirty="0">
                <a:cs typeface="Times New Roman" pitchFamily="18" charset="0"/>
              </a:rPr>
              <a:t>коштів  </a:t>
            </a:r>
            <a:r>
              <a:rPr lang="uk-UA" sz="2000" dirty="0" smtClean="0">
                <a:cs typeface="Times New Roman" pitchFamily="18" charset="0"/>
              </a:rPr>
              <a:t>платників податків  </a:t>
            </a:r>
            <a:r>
              <a:rPr lang="uk-UA" sz="2000" dirty="0">
                <a:cs typeface="Times New Roman" pitchFamily="18" charset="0"/>
              </a:rPr>
              <a:t>на  реалізацію  державних  програм. </a:t>
            </a:r>
            <a:endParaRPr lang="en-US" sz="2000" dirty="0"/>
          </a:p>
        </p:txBody>
      </p:sp>
    </p:spTree>
    <p:extLst>
      <p:ext uri="{BB962C8B-B14F-4D97-AF65-F5344CB8AC3E}">
        <p14:creationId xmlns:p14="http://schemas.microsoft.com/office/powerpoint/2010/main" xmlns="" val="117053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4</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73832"/>
            <a:ext cx="8136904" cy="5293757"/>
          </a:xfrm>
          <a:prstGeom prst="rect">
            <a:avLst/>
          </a:prstGeom>
        </p:spPr>
        <p:txBody>
          <a:bodyPr wrap="square">
            <a:spAutoFit/>
          </a:bodyPr>
          <a:lstStyle/>
          <a:p>
            <a:pPr indent="457200" algn="just">
              <a:lnSpc>
                <a:spcPct val="130000"/>
              </a:lnSpc>
            </a:pPr>
            <a:r>
              <a:rPr lang="uk-UA" sz="2000" dirty="0" smtClean="0">
                <a:cs typeface="Times New Roman" pitchFamily="18" charset="0"/>
              </a:rPr>
              <a:t>Глобалізаційні </a:t>
            </a:r>
            <a:r>
              <a:rPr lang="uk-UA" sz="2000" dirty="0">
                <a:cs typeface="Times New Roman" pitchFamily="18" charset="0"/>
              </a:rPr>
              <a:t>процеси, взаємозалежність ек ономік різних країн, проблеми нерівномірно-го  розвитку  країн,  прискорений  темп  розвитку  і  впровадження  нових  технологій,  </a:t>
            </a:r>
            <a:r>
              <a:rPr lang="uk-UA" sz="2000" dirty="0" smtClean="0">
                <a:cs typeface="Times New Roman" pitchFamily="18" charset="0"/>
              </a:rPr>
              <a:t>наростаюча ек </a:t>
            </a:r>
            <a:r>
              <a:rPr lang="uk-UA" sz="2000" dirty="0">
                <a:cs typeface="Times New Roman" pitchFamily="18" charset="0"/>
              </a:rPr>
              <a:t>ологічна криза, перехід до сьомого технологічного укладу є визначальними рисами </a:t>
            </a:r>
            <a:r>
              <a:rPr lang="uk-UA" sz="2000" dirty="0" smtClean="0">
                <a:cs typeface="Times New Roman" pitchFamily="18" charset="0"/>
              </a:rPr>
              <a:t>сучасної цивілізації</a:t>
            </a:r>
            <a:r>
              <a:rPr lang="uk-UA" sz="2000" dirty="0">
                <a:cs typeface="Times New Roman" pitchFamily="18" charset="0"/>
              </a:rPr>
              <a:t>.</a:t>
            </a:r>
          </a:p>
          <a:p>
            <a:pPr indent="457200" algn="just">
              <a:lnSpc>
                <a:spcPct val="130000"/>
              </a:lnSpc>
            </a:pPr>
            <a:r>
              <a:rPr lang="uk-UA" sz="2000" dirty="0">
                <a:cs typeface="Times New Roman" pitchFamily="18" charset="0"/>
              </a:rPr>
              <a:t>Її буття супроводжуються суттєвим посиленням к онкуренції ек ономік розвинутих країн</a:t>
            </a:r>
            <a:r>
              <a:rPr lang="uk-UA" sz="2000" dirty="0" smtClean="0">
                <a:cs typeface="Times New Roman" pitchFamily="18" charset="0"/>
              </a:rPr>
              <a:t>, визначальним  </a:t>
            </a:r>
            <a:r>
              <a:rPr lang="uk-UA" sz="2000" dirty="0">
                <a:cs typeface="Times New Roman" pitchFamily="18" charset="0"/>
              </a:rPr>
              <a:t>впливом  плануючих  систем  і  транснаціональних  к омпаній,  загостренням  ек оно-мічних  і  соціальних  протирічь  в  інших  країнах,  становленням  мас-медійних(тобто  </a:t>
            </a:r>
            <a:r>
              <a:rPr lang="uk-UA" sz="2000" dirty="0" smtClean="0">
                <a:cs typeface="Times New Roman" pitchFamily="18" charset="0"/>
              </a:rPr>
              <a:t>пов’язаних із </a:t>
            </a:r>
            <a:r>
              <a:rPr lang="uk-UA" sz="2000" dirty="0">
                <a:cs typeface="Times New Roman" pitchFamily="18" charset="0"/>
              </a:rPr>
              <a:t>засобами  масової інформації) інвайроментальних(тобто  пов’язаних з  проблемами довкілля</a:t>
            </a:r>
            <a:r>
              <a:rPr lang="uk-UA" sz="2000" dirty="0" smtClean="0">
                <a:cs typeface="Times New Roman" pitchFamily="18" charset="0"/>
              </a:rPr>
              <a:t>) військово-промислових  </a:t>
            </a:r>
            <a:r>
              <a:rPr lang="uk-UA" sz="2000" dirty="0">
                <a:cs typeface="Times New Roman" pitchFamily="18" charset="0"/>
              </a:rPr>
              <a:t>комплексів,  консцієнтальними  війнами,  проблемами  </a:t>
            </a:r>
            <a:r>
              <a:rPr lang="uk-UA" sz="2000" dirty="0" smtClean="0">
                <a:cs typeface="Times New Roman" pitchFamily="18" charset="0"/>
              </a:rPr>
              <a:t>міжнародних впливів </a:t>
            </a:r>
            <a:r>
              <a:rPr lang="uk-UA" sz="2000" dirty="0">
                <a:cs typeface="Times New Roman" pitchFamily="18" charset="0"/>
              </a:rPr>
              <a:t>астероїдних груп</a:t>
            </a:r>
            <a:r>
              <a:rPr lang="uk-UA" sz="2000" dirty="0" smtClean="0">
                <a:cs typeface="Times New Roman" pitchFamily="18" charset="0"/>
              </a:rPr>
              <a:t>.</a:t>
            </a:r>
            <a:endParaRPr lang="uk-UA" sz="2000" dirty="0">
              <a:cs typeface="Times New Roman" pitchFamily="18" charset="0"/>
            </a:endParaRPr>
          </a:p>
        </p:txBody>
      </p:sp>
    </p:spTree>
    <p:extLst>
      <p:ext uri="{BB962C8B-B14F-4D97-AF65-F5344CB8AC3E}">
        <p14:creationId xmlns:p14="http://schemas.microsoft.com/office/powerpoint/2010/main" xmlns="" val="1698128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5</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73832"/>
            <a:ext cx="8136904" cy="5293757"/>
          </a:xfrm>
          <a:prstGeom prst="rect">
            <a:avLst/>
          </a:prstGeom>
        </p:spPr>
        <p:txBody>
          <a:bodyPr wrap="square">
            <a:spAutoFit/>
          </a:bodyPr>
          <a:lstStyle/>
          <a:p>
            <a:pPr indent="457200" algn="just">
              <a:lnSpc>
                <a:spcPct val="130000"/>
              </a:lnSpc>
            </a:pPr>
            <a:r>
              <a:rPr lang="uk-UA" sz="2000" dirty="0" smtClean="0">
                <a:cs typeface="Times New Roman" pitchFamily="18" charset="0"/>
              </a:rPr>
              <a:t>Сучасний  </a:t>
            </a:r>
            <a:r>
              <a:rPr lang="uk-UA" sz="2000" dirty="0">
                <a:cs typeface="Times New Roman" pitchFamily="18" charset="0"/>
              </a:rPr>
              <a:t>світ  постає  свідк ом  появи  нової  тенденції  до  г лобального  громадянства  та  </a:t>
            </a:r>
            <a:r>
              <a:rPr lang="uk-UA" sz="2000" dirty="0" smtClean="0">
                <a:cs typeface="Times New Roman" pitchFamily="18" charset="0"/>
              </a:rPr>
              <a:t>початку формування  </a:t>
            </a:r>
            <a:r>
              <a:rPr lang="uk-UA" sz="2000" dirty="0">
                <a:cs typeface="Times New Roman" pitchFamily="18" charset="0"/>
              </a:rPr>
              <a:t>мережевої  держави,  де  мереживо  та  демократичні  механізми  постають  </a:t>
            </a:r>
            <a:r>
              <a:rPr lang="uk-UA" sz="2000" dirty="0" smtClean="0">
                <a:cs typeface="Times New Roman" pitchFamily="18" charset="0"/>
              </a:rPr>
              <a:t>сильнішими і  </a:t>
            </a:r>
            <a:r>
              <a:rPr lang="uk-UA" sz="2000" dirty="0">
                <a:cs typeface="Times New Roman" pitchFamily="18" charset="0"/>
              </a:rPr>
              <a:t>впливовішими  ніж  традиційні  державні  механізми  та  впливи. </a:t>
            </a:r>
          </a:p>
          <a:p>
            <a:pPr indent="457200" algn="just">
              <a:lnSpc>
                <a:spcPct val="130000"/>
              </a:lnSpc>
            </a:pPr>
            <a:r>
              <a:rPr lang="uk-UA" sz="2000" dirty="0" smtClean="0">
                <a:cs typeface="Times New Roman" pitchFamily="18" charset="0"/>
              </a:rPr>
              <a:t>Головними  </a:t>
            </a:r>
            <a:r>
              <a:rPr lang="uk-UA" sz="2000" dirty="0">
                <a:cs typeface="Times New Roman" pitchFamily="18" charset="0"/>
              </a:rPr>
              <a:t>внутрішніми  проблемами  сучасної  У країни  є  жахливі  диспропорГ оловними  внутрішніми  проблемами  сучасної  У країни  є  жахливі  диспропорції  у  перероз-поділі  матеріальних  благ ,  монополізація  політичного  та  ек ономічного  життя  вузькими  </a:t>
            </a:r>
            <a:r>
              <a:rPr lang="uk-UA" sz="2000" dirty="0" smtClean="0">
                <a:cs typeface="Times New Roman" pitchFamily="18" charset="0"/>
              </a:rPr>
              <a:t>групами беззмінних  </a:t>
            </a:r>
            <a:r>
              <a:rPr lang="uk-UA" sz="2000" dirty="0">
                <a:cs typeface="Times New Roman" pitchFamily="18" charset="0"/>
              </a:rPr>
              <a:t>еліт .  Остання  призвела  до  злиття  політики  та  ек ономіки  в  єдине  ціле.  </a:t>
            </a:r>
            <a:r>
              <a:rPr lang="uk-UA" sz="2000" dirty="0" smtClean="0">
                <a:cs typeface="Times New Roman" pitchFamily="18" charset="0"/>
              </a:rPr>
              <a:t>Наслідок– корупція </a:t>
            </a:r>
            <a:r>
              <a:rPr lang="uk-UA" sz="2000" dirty="0">
                <a:cs typeface="Times New Roman" pitchFamily="18" charset="0"/>
              </a:rPr>
              <a:t>та неефективність забюрократизованої системи саме державного управління</a:t>
            </a:r>
            <a:r>
              <a:rPr lang="uk-UA" sz="2000" dirty="0" smtClean="0">
                <a:cs typeface="Times New Roman" pitchFamily="18" charset="0"/>
              </a:rPr>
              <a:t>.</a:t>
            </a:r>
            <a:endParaRPr lang="uk-UA" sz="2000" dirty="0">
              <a:cs typeface="Times New Roman" pitchFamily="18" charset="0"/>
            </a:endParaRPr>
          </a:p>
        </p:txBody>
      </p:sp>
    </p:spTree>
    <p:extLst>
      <p:ext uri="{BB962C8B-B14F-4D97-AF65-F5344CB8AC3E}">
        <p14:creationId xmlns:p14="http://schemas.microsoft.com/office/powerpoint/2010/main" xmlns="" val="10299047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6</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73832"/>
            <a:ext cx="8136904" cy="5693866"/>
          </a:xfrm>
          <a:prstGeom prst="rect">
            <a:avLst/>
          </a:prstGeom>
        </p:spPr>
        <p:txBody>
          <a:bodyPr wrap="square">
            <a:spAutoFit/>
          </a:bodyPr>
          <a:lstStyle/>
          <a:p>
            <a:pPr indent="457200" algn="just">
              <a:lnSpc>
                <a:spcPct val="130000"/>
              </a:lnSpc>
            </a:pPr>
            <a:r>
              <a:rPr lang="uk-UA" sz="2000" dirty="0" smtClean="0">
                <a:cs typeface="Times New Roman" pitchFamily="18" charset="0"/>
              </a:rPr>
              <a:t>У </a:t>
            </a:r>
            <a:r>
              <a:rPr lang="uk-UA" sz="2000" dirty="0">
                <a:cs typeface="Times New Roman" pitchFamily="18" charset="0"/>
              </a:rPr>
              <a:t>країна  в силу  </a:t>
            </a:r>
            <a:r>
              <a:rPr lang="uk-UA" sz="2000" dirty="0" smtClean="0">
                <a:cs typeface="Times New Roman" pitchFamily="18" charset="0"/>
              </a:rPr>
              <a:t>геоекономічних  </a:t>
            </a:r>
            <a:r>
              <a:rPr lang="uk-UA" sz="2000" dirty="0">
                <a:cs typeface="Times New Roman" pitchFamily="18" charset="0"/>
              </a:rPr>
              <a:t>і  геополітичних причин  знаходиться  в  зоні впливу  чоти-рьох  г лобальних  ек ономічних  блоків:  Європейський  Союз,  СД,  Північноамериканський  Союз.</a:t>
            </a:r>
          </a:p>
          <a:p>
            <a:pPr indent="457200" algn="just">
              <a:lnSpc>
                <a:spcPct val="130000"/>
              </a:lnSpc>
            </a:pPr>
            <a:r>
              <a:rPr lang="uk-UA" sz="2000" dirty="0">
                <a:cs typeface="Times New Roman" pitchFamily="18" charset="0"/>
              </a:rPr>
              <a:t>Політичні  та  </a:t>
            </a:r>
            <a:r>
              <a:rPr lang="uk-UA" sz="2000" dirty="0" smtClean="0">
                <a:cs typeface="Times New Roman" pitchFamily="18" charset="0"/>
              </a:rPr>
              <a:t>економічні  </a:t>
            </a:r>
            <a:r>
              <a:rPr lang="uk-UA" sz="2000" dirty="0">
                <a:cs typeface="Times New Roman" pitchFamily="18" charset="0"/>
              </a:rPr>
              <a:t>події  в  У країні  пов’язані  не  тільки  з  к онкурентною  боротьбою  </a:t>
            </a:r>
            <a:r>
              <a:rPr lang="uk-UA" sz="2000" dirty="0" smtClean="0">
                <a:cs typeface="Times New Roman" pitchFamily="18" charset="0"/>
              </a:rPr>
              <a:t>між світовими </a:t>
            </a:r>
            <a:r>
              <a:rPr lang="uk-UA" sz="2000" dirty="0">
                <a:cs typeface="Times New Roman" pitchFamily="18" charset="0"/>
              </a:rPr>
              <a:t>ек ономічними блоками.</a:t>
            </a:r>
          </a:p>
          <a:p>
            <a:pPr indent="457200" algn="just">
              <a:lnSpc>
                <a:spcPct val="130000"/>
              </a:lnSpc>
            </a:pPr>
            <a:r>
              <a:rPr lang="uk-UA" sz="2000" dirty="0" smtClean="0">
                <a:cs typeface="Times New Roman" pitchFamily="18" charset="0"/>
              </a:rPr>
              <a:t>Зміцнення  </a:t>
            </a:r>
            <a:r>
              <a:rPr lang="uk-UA" sz="2000" dirty="0">
                <a:cs typeface="Times New Roman" pitchFamily="18" charset="0"/>
              </a:rPr>
              <a:t>безпеки  У країни  –  це  єднання  народу  навк оло  цінностей  суспільного  та  особис-того  життя  та  участь  у  формуванні  нового  сьомого  технологічного  </a:t>
            </a:r>
            <a:r>
              <a:rPr lang="uk-UA" sz="2000" dirty="0" smtClean="0">
                <a:cs typeface="Times New Roman" pitchFamily="18" charset="0"/>
              </a:rPr>
              <a:t>укладу .  </a:t>
            </a:r>
            <a:r>
              <a:rPr lang="uk-UA" sz="2000" dirty="0">
                <a:cs typeface="Times New Roman" pitchFamily="18" charset="0"/>
              </a:rPr>
              <a:t>Сьогоднішні  </a:t>
            </a:r>
            <a:r>
              <a:rPr lang="uk-UA" sz="2000" dirty="0" smtClean="0">
                <a:cs typeface="Times New Roman" pitchFamily="18" charset="0"/>
              </a:rPr>
              <a:t>та попередні  </a:t>
            </a:r>
            <a:r>
              <a:rPr lang="uk-UA" sz="2000" dirty="0">
                <a:cs typeface="Times New Roman" pitchFamily="18" charset="0"/>
              </a:rPr>
              <a:t>на ук ові  пошуки  управління  суспільством,  в  основу  яких  покладено  </a:t>
            </a:r>
            <a:r>
              <a:rPr lang="uk-UA" sz="2000" dirty="0" smtClean="0">
                <a:cs typeface="Times New Roman" pitchFamily="18" charset="0"/>
              </a:rPr>
              <a:t>забезпечення інтересів  </a:t>
            </a:r>
            <a:r>
              <a:rPr lang="uk-UA" sz="2000" dirty="0">
                <a:cs typeface="Times New Roman" pitchFamily="18" charset="0"/>
              </a:rPr>
              <a:t>людини,  обумовлюють  об’єктивну  необхідність  запровадження  перевірених  у  світі  </a:t>
            </a:r>
            <a:r>
              <a:rPr lang="uk-UA" sz="2000" dirty="0" smtClean="0">
                <a:cs typeface="Times New Roman" pitchFamily="18" charset="0"/>
              </a:rPr>
              <a:t>та часом </a:t>
            </a:r>
            <a:r>
              <a:rPr lang="uk-UA" sz="2000" dirty="0">
                <a:cs typeface="Times New Roman" pitchFamily="18" charset="0"/>
              </a:rPr>
              <a:t>основ управління суспільством, а саме розширення публічного управління.</a:t>
            </a:r>
            <a:endParaRPr lang="en-US" sz="2000" dirty="0"/>
          </a:p>
        </p:txBody>
      </p:sp>
    </p:spTree>
    <p:extLst>
      <p:ext uri="{BB962C8B-B14F-4D97-AF65-F5344CB8AC3E}">
        <p14:creationId xmlns:p14="http://schemas.microsoft.com/office/powerpoint/2010/main" xmlns="" val="39294889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7</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73832"/>
            <a:ext cx="8136904" cy="6052362"/>
          </a:xfrm>
          <a:prstGeom prst="rect">
            <a:avLst/>
          </a:prstGeom>
        </p:spPr>
        <p:txBody>
          <a:bodyPr wrap="square">
            <a:spAutoFit/>
          </a:bodyPr>
          <a:lstStyle/>
          <a:p>
            <a:pPr indent="457200" algn="just">
              <a:lnSpc>
                <a:spcPct val="130000"/>
              </a:lnSpc>
            </a:pPr>
            <a:r>
              <a:rPr lang="uk-UA" sz="2000" dirty="0" smtClean="0">
                <a:cs typeface="Times New Roman" pitchFamily="18" charset="0"/>
              </a:rPr>
              <a:t>Низка  </a:t>
            </a:r>
            <a:r>
              <a:rPr lang="uk-UA" sz="2000" dirty="0">
                <a:cs typeface="Times New Roman" pitchFamily="18" charset="0"/>
              </a:rPr>
              <a:t>політичних,  соціально-економічних та інституційних факторів спричинила появу  нової форми управління  </a:t>
            </a:r>
            <a:r>
              <a:rPr lang="uk-UA" sz="2000" dirty="0" smtClean="0">
                <a:cs typeface="Times New Roman" pitchFamily="18" charset="0"/>
              </a:rPr>
              <a:t>в публічному </a:t>
            </a:r>
            <a:r>
              <a:rPr lang="uk-UA" sz="2000" dirty="0">
                <a:cs typeface="Times New Roman" pitchFamily="18" charset="0"/>
              </a:rPr>
              <a:t>секторі. Нові реалії вимагали застосування нових підходів до управління: </a:t>
            </a:r>
            <a:r>
              <a:rPr lang="uk-UA" sz="2000" dirty="0" smtClean="0">
                <a:cs typeface="Times New Roman" pitchFamily="18" charset="0"/>
              </a:rPr>
              <a:t>заміни  </a:t>
            </a:r>
            <a:r>
              <a:rPr lang="uk-UA" sz="2000" dirty="0">
                <a:cs typeface="Times New Roman" pitchFamily="18" charset="0"/>
              </a:rPr>
              <a:t>традиційних  способів  управління,  що  базувалися  на  застосуванні  владних </a:t>
            </a:r>
            <a:r>
              <a:rPr lang="uk-UA" sz="2000" dirty="0" smtClean="0">
                <a:cs typeface="Times New Roman" pitchFamily="18" charset="0"/>
              </a:rPr>
              <a:t>повноважень </a:t>
            </a:r>
            <a:r>
              <a:rPr lang="uk-UA" sz="2000" dirty="0">
                <a:cs typeface="Times New Roman" pitchFamily="18" charset="0"/>
              </a:rPr>
              <a:t>та чітких бюрократичних процедур, на такі, що зорієнтовані на надання </a:t>
            </a:r>
            <a:r>
              <a:rPr lang="uk-UA" sz="2000" dirty="0" smtClean="0">
                <a:cs typeface="Times New Roman" pitchFamily="18" charset="0"/>
              </a:rPr>
              <a:t>якісних  </a:t>
            </a:r>
            <a:r>
              <a:rPr lang="uk-UA" sz="2000" dirty="0">
                <a:cs typeface="Times New Roman" pitchFamily="18" charset="0"/>
              </a:rPr>
              <a:t>публічних  послуг.  </a:t>
            </a:r>
            <a:endParaRPr lang="uk-UA" sz="2000" dirty="0" smtClean="0">
              <a:cs typeface="Times New Roman" pitchFamily="18" charset="0"/>
            </a:endParaRPr>
          </a:p>
          <a:p>
            <a:pPr indent="457200" algn="just">
              <a:lnSpc>
                <a:spcPct val="130000"/>
              </a:lnSpc>
            </a:pPr>
            <a:r>
              <a:rPr lang="uk-UA" sz="2000" dirty="0" smtClean="0">
                <a:cs typeface="Times New Roman" pitchFamily="18" charset="0"/>
              </a:rPr>
              <a:t>Трансформації  </a:t>
            </a:r>
            <a:r>
              <a:rPr lang="uk-UA" sz="2000" dirty="0">
                <a:cs typeface="Times New Roman" pitchFamily="18" charset="0"/>
              </a:rPr>
              <a:t>урядів  супроводжувалися  заміною </a:t>
            </a:r>
            <a:r>
              <a:rPr lang="uk-UA" sz="2000" dirty="0" smtClean="0">
                <a:cs typeface="Times New Roman" pitchFamily="18" charset="0"/>
              </a:rPr>
              <a:t>традиційних  </a:t>
            </a:r>
            <a:r>
              <a:rPr lang="uk-UA" sz="2000" dirty="0">
                <a:cs typeface="Times New Roman" pitchFamily="18" charset="0"/>
              </a:rPr>
              <a:t>механізмів  управління  на  ринкові:  “наказувати  і  контролювати”  на </a:t>
            </a:r>
            <a:r>
              <a:rPr lang="uk-UA" sz="2000" dirty="0" smtClean="0">
                <a:cs typeface="Times New Roman" pitchFamily="18" charset="0"/>
              </a:rPr>
              <a:t>“</a:t>
            </a:r>
            <a:r>
              <a:rPr lang="uk-UA" sz="2000" dirty="0">
                <a:cs typeface="Times New Roman" pitchFamily="18" charset="0"/>
              </a:rPr>
              <a:t>мотивувати  та  отримувати  результат”.  Підвищення  продуктивності  роботи </a:t>
            </a:r>
            <a:r>
              <a:rPr lang="uk-UA" sz="2000" dirty="0" smtClean="0">
                <a:cs typeface="Times New Roman" pitchFamily="18" charset="0"/>
              </a:rPr>
              <a:t>державних  </a:t>
            </a:r>
            <a:r>
              <a:rPr lang="uk-UA" sz="2000" dirty="0">
                <a:cs typeface="Times New Roman" pitchFamily="18" charset="0"/>
              </a:rPr>
              <a:t>установ,  запровадження  ринкового  стилю  управління,  децентралізація, </a:t>
            </a:r>
            <a:r>
              <a:rPr lang="ru-RU" sz="2000" dirty="0">
                <a:cs typeface="Times New Roman" pitchFamily="18" charset="0"/>
              </a:rPr>
              <a:t>фокусування  уваги  на  результатах,  а  не  на  процедурах  –  основні  чинники,  що </a:t>
            </a:r>
            <a:r>
              <a:rPr lang="ru-RU" sz="2000" dirty="0" smtClean="0">
                <a:cs typeface="Times New Roman" pitchFamily="18" charset="0"/>
              </a:rPr>
              <a:t>вплинули </a:t>
            </a:r>
            <a:r>
              <a:rPr lang="ru-RU" sz="2000" dirty="0">
                <a:cs typeface="Times New Roman" pitchFamily="18" charset="0"/>
              </a:rPr>
              <a:t>на появу нової форми управління у державному секторі</a:t>
            </a:r>
            <a:endParaRPr lang="en-US" sz="2000" dirty="0"/>
          </a:p>
        </p:txBody>
      </p:sp>
    </p:spTree>
    <p:extLst>
      <p:ext uri="{BB962C8B-B14F-4D97-AF65-F5344CB8AC3E}">
        <p14:creationId xmlns:p14="http://schemas.microsoft.com/office/powerpoint/2010/main" xmlns="" val="2260214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8</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34244" y="401844"/>
            <a:ext cx="8136904" cy="6452472"/>
          </a:xfrm>
          <a:prstGeom prst="rect">
            <a:avLst/>
          </a:prstGeom>
        </p:spPr>
        <p:txBody>
          <a:bodyPr wrap="square">
            <a:spAutoFit/>
          </a:bodyPr>
          <a:lstStyle/>
          <a:p>
            <a:pPr indent="457200" algn="just">
              <a:lnSpc>
                <a:spcPct val="130000"/>
              </a:lnSpc>
            </a:pPr>
            <a:r>
              <a:rPr lang="uk-UA" sz="2000" dirty="0">
                <a:cs typeface="Times New Roman" pitchFamily="18" charset="0"/>
              </a:rPr>
              <a:t>Структурні реформи, розпочаті нещо-давно в Україні, докорінна зміна </a:t>
            </a:r>
            <a:r>
              <a:rPr lang="uk-UA" sz="2000" dirty="0" smtClean="0">
                <a:cs typeface="Times New Roman" pitchFamily="18" charset="0"/>
              </a:rPr>
              <a:t>поглядів щодо </a:t>
            </a:r>
            <a:r>
              <a:rPr lang="uk-UA" sz="2000" dirty="0">
                <a:cs typeface="Times New Roman" pitchFamily="18" charset="0"/>
              </a:rPr>
              <a:t>місії держави стосовно </a:t>
            </a:r>
            <a:r>
              <a:rPr lang="uk-UA" sz="2000" dirty="0" smtClean="0">
                <a:cs typeface="Times New Roman" pitchFamily="18" charset="0"/>
              </a:rPr>
              <a:t>забезпечення прав </a:t>
            </a:r>
            <a:r>
              <a:rPr lang="uk-UA" sz="2000" dirty="0">
                <a:cs typeface="Times New Roman" pitchFamily="18" charset="0"/>
              </a:rPr>
              <a:t>і свобод людини і громадянина </a:t>
            </a:r>
            <a:r>
              <a:rPr lang="uk-UA" sz="2000" dirty="0" smtClean="0">
                <a:cs typeface="Times New Roman" pitchFamily="18" charset="0"/>
              </a:rPr>
              <a:t>висувають нові  </a:t>
            </a:r>
            <a:r>
              <a:rPr lang="uk-UA" sz="2000" dirty="0">
                <a:cs typeface="Times New Roman" pitchFamily="18" charset="0"/>
              </a:rPr>
              <a:t>вимоги  до  професійної  </a:t>
            </a:r>
            <a:r>
              <a:rPr lang="uk-UA" sz="2000" dirty="0" smtClean="0">
                <a:cs typeface="Times New Roman" pitchFamily="18" charset="0"/>
              </a:rPr>
              <a:t>комптентності  </a:t>
            </a:r>
            <a:r>
              <a:rPr lang="uk-UA" sz="2000" dirty="0">
                <a:cs typeface="Times New Roman" pitchFamily="18" charset="0"/>
              </a:rPr>
              <a:t>державноуправлінських  кадрів. </a:t>
            </a:r>
            <a:endParaRPr lang="uk-UA" sz="2000" dirty="0" smtClean="0">
              <a:cs typeface="Times New Roman" pitchFamily="18" charset="0"/>
            </a:endParaRPr>
          </a:p>
          <a:p>
            <a:pPr indent="457200" algn="just">
              <a:lnSpc>
                <a:spcPct val="130000"/>
              </a:lnSpc>
            </a:pPr>
            <a:r>
              <a:rPr lang="uk-UA" sz="2000" dirty="0" smtClean="0">
                <a:cs typeface="Times New Roman" pitchFamily="18" charset="0"/>
              </a:rPr>
              <a:t>Метою </a:t>
            </a:r>
            <a:r>
              <a:rPr lang="uk-UA" sz="2000" dirty="0">
                <a:cs typeface="Times New Roman" pitchFamily="18" charset="0"/>
              </a:rPr>
              <a:t>реформи державного управління, </a:t>
            </a:r>
            <a:r>
              <a:rPr lang="uk-UA" sz="2000" dirty="0" smtClean="0">
                <a:cs typeface="Times New Roman" pitchFamily="18" charset="0"/>
              </a:rPr>
              <a:t>як це </a:t>
            </a:r>
            <a:r>
              <a:rPr lang="uk-UA" sz="2000" dirty="0">
                <a:cs typeface="Times New Roman" pitchFamily="18" charset="0"/>
              </a:rPr>
              <a:t>закріплено у Стратегії сталого </a:t>
            </a:r>
            <a:r>
              <a:rPr lang="uk-UA" sz="2000" dirty="0" smtClean="0">
                <a:cs typeface="Times New Roman" pitchFamily="18" charset="0"/>
              </a:rPr>
              <a:t>розвитку “Україна</a:t>
            </a:r>
            <a:r>
              <a:rPr lang="uk-UA" sz="2000" dirty="0">
                <a:cs typeface="Times New Roman" pitchFamily="18" charset="0"/>
              </a:rPr>
              <a:t>– 2020”, є побудова прозорої сис-теми  державного  управління,  </a:t>
            </a:r>
            <a:r>
              <a:rPr lang="uk-UA" sz="2000" dirty="0" smtClean="0">
                <a:cs typeface="Times New Roman" pitchFamily="18" charset="0"/>
              </a:rPr>
              <a:t>створення професійного </a:t>
            </a:r>
            <a:r>
              <a:rPr lang="uk-UA" sz="2000" dirty="0">
                <a:cs typeface="Times New Roman" pitchFamily="18" charset="0"/>
              </a:rPr>
              <a:t>інституту державної служби, </a:t>
            </a:r>
            <a:r>
              <a:rPr lang="uk-UA" sz="2000" dirty="0" smtClean="0">
                <a:cs typeface="Times New Roman" pitchFamily="18" charset="0"/>
              </a:rPr>
              <a:t>забезпечення </a:t>
            </a:r>
            <a:r>
              <a:rPr lang="uk-UA" sz="2000" dirty="0">
                <a:cs typeface="Times New Roman" pitchFamily="18" charset="0"/>
              </a:rPr>
              <a:t>її ефективності. </a:t>
            </a:r>
            <a:r>
              <a:rPr lang="uk-UA" sz="2000" dirty="0" smtClean="0">
                <a:cs typeface="Times New Roman" pitchFamily="18" charset="0"/>
              </a:rPr>
              <a:t>Результатом упровадження  </a:t>
            </a:r>
            <a:r>
              <a:rPr lang="uk-UA" sz="2000" dirty="0">
                <a:cs typeface="Times New Roman" pitchFamily="18" charset="0"/>
              </a:rPr>
              <a:t>реформи  має  стати  ство-рення  ефективної,  прозорої,  відкритої  </a:t>
            </a:r>
            <a:r>
              <a:rPr lang="uk-UA" sz="2000" dirty="0" smtClean="0">
                <a:cs typeface="Times New Roman" pitchFamily="18" charset="0"/>
              </a:rPr>
              <a:t>й гнучкої </a:t>
            </a:r>
            <a:r>
              <a:rPr lang="uk-UA" sz="2000" dirty="0">
                <a:cs typeface="Times New Roman" pitchFamily="18" charset="0"/>
              </a:rPr>
              <a:t>структури публічної </a:t>
            </a:r>
            <a:r>
              <a:rPr lang="uk-UA" sz="2000" dirty="0" smtClean="0">
                <a:cs typeface="Times New Roman" pitchFamily="18" charset="0"/>
              </a:rPr>
              <a:t>адміністрації із  </a:t>
            </a:r>
            <a:r>
              <a:rPr lang="uk-UA" sz="2000" dirty="0">
                <a:cs typeface="Times New Roman" pitchFamily="18" charset="0"/>
              </a:rPr>
              <a:t>застосуванням  новітніх  інформаційно-комунікативних технологій(е-урядування), </a:t>
            </a:r>
            <a:r>
              <a:rPr lang="uk-UA" sz="2000" dirty="0" smtClean="0">
                <a:cs typeface="Times New Roman" pitchFamily="18" charset="0"/>
              </a:rPr>
              <a:t>яка </a:t>
            </a:r>
            <a:r>
              <a:rPr lang="uk-UA" sz="2000" dirty="0">
                <a:cs typeface="Times New Roman" pitchFamily="18" charset="0"/>
              </a:rPr>
              <a:t>здатна виробляти та реалізовувати </a:t>
            </a:r>
            <a:r>
              <a:rPr lang="uk-UA" sz="2000" dirty="0" smtClean="0">
                <a:cs typeface="Times New Roman" pitchFamily="18" charset="0"/>
              </a:rPr>
              <a:t>цілісну  </a:t>
            </a:r>
            <a:r>
              <a:rPr lang="uk-UA" sz="2000" dirty="0">
                <a:cs typeface="Times New Roman" pitchFamily="18" charset="0"/>
              </a:rPr>
              <a:t>державну  політику,  спрямовану  </a:t>
            </a:r>
            <a:r>
              <a:rPr lang="uk-UA" sz="2000" dirty="0" smtClean="0">
                <a:cs typeface="Times New Roman" pitchFamily="18" charset="0"/>
              </a:rPr>
              <a:t>на суспільний </a:t>
            </a:r>
            <a:r>
              <a:rPr lang="uk-UA" sz="2000" dirty="0">
                <a:cs typeface="Times New Roman" pitchFamily="18" charset="0"/>
              </a:rPr>
              <a:t>сталий розвиток і адекватне ре-агування на внутрішні та зовнішні </a:t>
            </a:r>
            <a:r>
              <a:rPr lang="uk-UA" sz="2000" dirty="0" smtClean="0">
                <a:cs typeface="Times New Roman" pitchFamily="18" charset="0"/>
              </a:rPr>
              <a:t>виклики [</a:t>
            </a:r>
            <a:r>
              <a:rPr lang="uk-UA" sz="2000" dirty="0">
                <a:cs typeface="Times New Roman" pitchFamily="18" charset="0"/>
              </a:rPr>
              <a:t>1]. </a:t>
            </a:r>
            <a:endParaRPr lang="en-US" sz="2000" dirty="0"/>
          </a:p>
        </p:txBody>
      </p:sp>
    </p:spTree>
    <p:extLst>
      <p:ext uri="{BB962C8B-B14F-4D97-AF65-F5344CB8AC3E}">
        <p14:creationId xmlns:p14="http://schemas.microsoft.com/office/powerpoint/2010/main" xmlns="" val="8517520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9</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34244" y="908720"/>
            <a:ext cx="8136904" cy="5293757"/>
          </a:xfrm>
          <a:prstGeom prst="rect">
            <a:avLst/>
          </a:prstGeom>
        </p:spPr>
        <p:txBody>
          <a:bodyPr wrap="square">
            <a:spAutoFit/>
          </a:bodyPr>
          <a:lstStyle/>
          <a:p>
            <a:pPr indent="457200" algn="just">
              <a:lnSpc>
                <a:spcPct val="130000"/>
              </a:lnSpc>
            </a:pPr>
            <a:r>
              <a:rPr lang="uk-UA" sz="2000" dirty="0">
                <a:cs typeface="Times New Roman" pitchFamily="18" charset="0"/>
              </a:rPr>
              <a:t>Необхідність проведення реформування публічної адміністрації зумовлена невідповідністю чинної системи органів виконавчої влади та місцевого самоврядування принципам демократії, європейським стандартам та їх надмірною централізацією. </a:t>
            </a:r>
            <a:endParaRPr lang="uk-UA" sz="2000" dirty="0" smtClean="0">
              <a:cs typeface="Times New Roman" pitchFamily="18" charset="0"/>
            </a:endParaRPr>
          </a:p>
          <a:p>
            <a:pPr indent="457200" algn="just">
              <a:lnSpc>
                <a:spcPct val="130000"/>
              </a:lnSpc>
            </a:pPr>
            <a:r>
              <a:rPr lang="uk-UA" sz="2000" b="1" dirty="0" smtClean="0">
                <a:cs typeface="Times New Roman" pitchFamily="18" charset="0"/>
              </a:rPr>
              <a:t>Причинами </a:t>
            </a:r>
            <a:r>
              <a:rPr lang="uk-UA" sz="2000" b="1" dirty="0">
                <a:cs typeface="Times New Roman" pitchFamily="18" charset="0"/>
              </a:rPr>
              <a:t>такого стану є: </a:t>
            </a:r>
            <a:endParaRPr lang="uk-UA" sz="2000" b="1" dirty="0" smtClean="0">
              <a:cs typeface="Times New Roman" pitchFamily="18" charset="0"/>
            </a:endParaRPr>
          </a:p>
          <a:p>
            <a:pPr marL="342900" indent="-342900" algn="just">
              <a:lnSpc>
                <a:spcPct val="130000"/>
              </a:lnSpc>
              <a:buFont typeface="Wingdings" panose="05000000000000000000" pitchFamily="2" charset="2"/>
              <a:buChar char="Ø"/>
            </a:pPr>
            <a:r>
              <a:rPr lang="uk-UA" sz="2000" dirty="0" smtClean="0">
                <a:cs typeface="Times New Roman" pitchFamily="18" charset="0"/>
              </a:rPr>
              <a:t>неефективна </a:t>
            </a:r>
            <a:r>
              <a:rPr lang="uk-UA" sz="2000" dirty="0">
                <a:cs typeface="Times New Roman" pitchFamily="18" charset="0"/>
              </a:rPr>
              <a:t>організація діяльності міністерств; малораціональна система органів виконавчої влади на центральному рівні; </a:t>
            </a:r>
            <a:endParaRPr lang="uk-UA" sz="2000" dirty="0" smtClean="0">
              <a:cs typeface="Times New Roman" pitchFamily="18" charset="0"/>
            </a:endParaRPr>
          </a:p>
          <a:p>
            <a:pPr marL="342900" indent="-342900" algn="just">
              <a:lnSpc>
                <a:spcPct val="130000"/>
              </a:lnSpc>
              <a:buFont typeface="Wingdings" panose="05000000000000000000" pitchFamily="2" charset="2"/>
              <a:buChar char="Ø"/>
            </a:pPr>
            <a:r>
              <a:rPr lang="uk-UA" sz="2000" dirty="0" smtClean="0">
                <a:cs typeface="Times New Roman" pitchFamily="18" charset="0"/>
              </a:rPr>
              <a:t>неефективна </a:t>
            </a:r>
            <a:r>
              <a:rPr lang="uk-UA" sz="2000" dirty="0">
                <a:cs typeface="Times New Roman" pitchFamily="18" charset="0"/>
              </a:rPr>
              <a:t>організація публічної влади на регіональному та місцевому рівнях; </a:t>
            </a:r>
            <a:endParaRPr lang="uk-UA" sz="2000" dirty="0" smtClean="0">
              <a:cs typeface="Times New Roman" pitchFamily="18" charset="0"/>
            </a:endParaRPr>
          </a:p>
          <a:p>
            <a:pPr marL="342900" indent="-342900" algn="just">
              <a:lnSpc>
                <a:spcPct val="130000"/>
              </a:lnSpc>
              <a:buFont typeface="Wingdings" panose="05000000000000000000" pitchFamily="2" charset="2"/>
              <a:buChar char="Ø"/>
            </a:pPr>
            <a:r>
              <a:rPr lang="uk-UA" sz="2000" dirty="0" smtClean="0">
                <a:cs typeface="Times New Roman" pitchFamily="18" charset="0"/>
              </a:rPr>
              <a:t>неефективне </a:t>
            </a:r>
            <a:r>
              <a:rPr lang="uk-UA" sz="2000" dirty="0">
                <a:cs typeface="Times New Roman" pitchFamily="18" charset="0"/>
              </a:rPr>
              <a:t>місцеве самоврядування; відсутність паритетних засад у відносинах особи з такими органами.</a:t>
            </a:r>
            <a:endParaRPr lang="en-US" sz="2000" dirty="0"/>
          </a:p>
        </p:txBody>
      </p:sp>
    </p:spTree>
    <p:extLst>
      <p:ext uri="{BB962C8B-B14F-4D97-AF65-F5344CB8AC3E}">
        <p14:creationId xmlns:p14="http://schemas.microsoft.com/office/powerpoint/2010/main" xmlns="" val="1988837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10</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34244" y="908720"/>
            <a:ext cx="8136904" cy="3651705"/>
          </a:xfrm>
          <a:prstGeom prst="rect">
            <a:avLst/>
          </a:prstGeom>
        </p:spPr>
        <p:txBody>
          <a:bodyPr wrap="square">
            <a:spAutoFit/>
          </a:bodyPr>
          <a:lstStyle/>
          <a:p>
            <a:pPr marL="342900" indent="-342900" algn="just">
              <a:lnSpc>
                <a:spcPct val="130000"/>
              </a:lnSpc>
              <a:buFont typeface="Wingdings" panose="05000000000000000000" pitchFamily="2" charset="2"/>
              <a:buChar char="Ø"/>
            </a:pPr>
            <a:r>
              <a:rPr lang="uk-UA" sz="2000" dirty="0" smtClean="0">
                <a:cs typeface="Times New Roman" pitchFamily="18" charset="0"/>
              </a:rPr>
              <a:t>формування </a:t>
            </a:r>
            <a:r>
              <a:rPr lang="uk-UA" sz="2000" dirty="0">
                <a:cs typeface="Times New Roman" pitchFamily="18" charset="0"/>
              </a:rPr>
              <a:t>стабільної та ефективної організації і діяльності виконавчої влади; - організації професійної, політично нейтральної та відкритої публічної цивільної служби (служби в органах виконавчої влади та місцевого самоврядування); </a:t>
            </a:r>
            <a:endParaRPr lang="uk-UA" sz="2000" dirty="0" smtClean="0">
              <a:cs typeface="Times New Roman" pitchFamily="18" charset="0"/>
            </a:endParaRPr>
          </a:p>
          <a:p>
            <a:pPr marL="342900" indent="-342900" algn="just">
              <a:lnSpc>
                <a:spcPct val="130000"/>
              </a:lnSpc>
              <a:buFont typeface="Wingdings" panose="05000000000000000000" pitchFamily="2" charset="2"/>
              <a:buChar char="Ø"/>
            </a:pPr>
            <a:r>
              <a:rPr lang="uk-UA" sz="2000" dirty="0" smtClean="0">
                <a:cs typeface="Times New Roman" pitchFamily="18" charset="0"/>
              </a:rPr>
              <a:t> </a:t>
            </a:r>
            <a:r>
              <a:rPr lang="uk-UA" sz="2000" dirty="0">
                <a:cs typeface="Times New Roman" pitchFamily="18" charset="0"/>
              </a:rPr>
              <a:t>створення системи спроможного місцевого самоврядування; - зміцнення статусу громадянина у відносинах з органами публічної адміністрації; </a:t>
            </a:r>
            <a:endParaRPr lang="uk-UA" sz="2000" dirty="0" smtClean="0">
              <a:cs typeface="Times New Roman" pitchFamily="18" charset="0"/>
            </a:endParaRPr>
          </a:p>
          <a:p>
            <a:pPr marL="342900" indent="-342900" algn="just">
              <a:lnSpc>
                <a:spcPct val="130000"/>
              </a:lnSpc>
              <a:buFont typeface="Wingdings" panose="05000000000000000000" pitchFamily="2" charset="2"/>
              <a:buChar char="Ø"/>
            </a:pPr>
            <a:r>
              <a:rPr lang="uk-UA" sz="2000" dirty="0" smtClean="0">
                <a:cs typeface="Times New Roman" pitchFamily="18" charset="0"/>
              </a:rPr>
              <a:t> </a:t>
            </a:r>
            <a:r>
              <a:rPr lang="uk-UA" sz="2000" dirty="0">
                <a:cs typeface="Times New Roman" pitchFamily="18" charset="0"/>
              </a:rPr>
              <a:t>гарантування підконтрольності публічної адміністрації політичній владі та суспільству. </a:t>
            </a:r>
            <a:endParaRPr lang="en-US" sz="2000" dirty="0"/>
          </a:p>
        </p:txBody>
      </p:sp>
    </p:spTree>
    <p:extLst>
      <p:ext uri="{BB962C8B-B14F-4D97-AF65-F5344CB8AC3E}">
        <p14:creationId xmlns:p14="http://schemas.microsoft.com/office/powerpoint/2010/main" xmlns="" val="20264315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11</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427403" y="2060848"/>
            <a:ext cx="8136904" cy="3693319"/>
          </a:xfrm>
          <a:prstGeom prst="rect">
            <a:avLst/>
          </a:prstGeom>
        </p:spPr>
        <p:txBody>
          <a:bodyPr wrap="square">
            <a:spAutoFit/>
          </a:bodyPr>
          <a:lstStyle/>
          <a:p>
            <a:pPr marL="342900" indent="-342900" algn="just">
              <a:lnSpc>
                <a:spcPct val="130000"/>
              </a:lnSpc>
              <a:buFont typeface="Wingdings" panose="05000000000000000000" pitchFamily="2" charset="2"/>
              <a:buChar char="Ø"/>
            </a:pPr>
            <a:r>
              <a:rPr lang="uk-UA" sz="2000" dirty="0" smtClean="0">
                <a:cs typeface="Times New Roman" pitchFamily="18" charset="0"/>
              </a:rPr>
              <a:t>1) управління суспільством у цілому; </a:t>
            </a:r>
          </a:p>
          <a:p>
            <a:pPr marL="342900" indent="-342900" algn="just">
              <a:lnSpc>
                <a:spcPct val="130000"/>
              </a:lnSpc>
              <a:buFont typeface="Wingdings" panose="05000000000000000000" pitchFamily="2" charset="2"/>
              <a:buChar char="Ø"/>
            </a:pPr>
            <a:r>
              <a:rPr lang="uk-UA" sz="2000" dirty="0" smtClean="0">
                <a:cs typeface="Times New Roman" pitchFamily="18" charset="0"/>
              </a:rPr>
              <a:t>2) управління у сфері економіки (забезпечення матеріальних і духовних потреб усіх членів суспільства); </a:t>
            </a:r>
          </a:p>
          <a:p>
            <a:pPr marL="342900" indent="-342900" algn="just">
              <a:lnSpc>
                <a:spcPct val="130000"/>
              </a:lnSpc>
              <a:buFont typeface="Wingdings" panose="05000000000000000000" pitchFamily="2" charset="2"/>
              <a:buChar char="Ø"/>
            </a:pPr>
            <a:r>
              <a:rPr lang="uk-UA" sz="2000" dirty="0" smtClean="0">
                <a:cs typeface="Times New Roman" pitchFamily="18" charset="0"/>
              </a:rPr>
              <a:t>3) управління у сфері соціальних відносин (соціальна сфера життя суспільства включає в себе працю, охорону здоров'я, освіту, науку, культуру, національні та релігій ні взаємовідносини, соціальне та пенсійне забезпечення); </a:t>
            </a:r>
          </a:p>
          <a:p>
            <a:pPr marL="342900" indent="-342900" algn="just">
              <a:lnSpc>
                <a:spcPct val="130000"/>
              </a:lnSpc>
              <a:buFont typeface="Wingdings" panose="05000000000000000000" pitchFamily="2" charset="2"/>
              <a:buChar char="Ø"/>
            </a:pPr>
            <a:r>
              <a:rPr lang="uk-UA" sz="2000" dirty="0" smtClean="0">
                <a:cs typeface="Times New Roman" pitchFamily="18" charset="0"/>
              </a:rPr>
              <a:t>4) управління у сфері адміністративно-політичній (внутрішня і зовнішня політика); </a:t>
            </a:r>
          </a:p>
        </p:txBody>
      </p:sp>
      <p:sp>
        <p:nvSpPr>
          <p:cNvPr id="2" name="Rectangle 1"/>
          <p:cNvSpPr/>
          <p:nvPr/>
        </p:nvSpPr>
        <p:spPr>
          <a:xfrm>
            <a:off x="611560" y="681333"/>
            <a:ext cx="7952747" cy="1446550"/>
          </a:xfrm>
          <a:prstGeom prst="rect">
            <a:avLst/>
          </a:prstGeom>
        </p:spPr>
        <p:txBody>
          <a:bodyPr wrap="square">
            <a:spAutoFit/>
          </a:bodyPr>
          <a:lstStyle/>
          <a:p>
            <a:pPr indent="457200" algn="just">
              <a:lnSpc>
                <a:spcPct val="130000"/>
              </a:lnSpc>
            </a:pPr>
            <a:r>
              <a:rPr lang="ru-RU" sz="2000" b="1" dirty="0">
                <a:cs typeface="Times New Roman" pitchFamily="18" charset="0"/>
              </a:rPr>
              <a:t>Основні завдання проведення реформи публічної адміністрації:</a:t>
            </a:r>
            <a:endParaRPr lang="en-US" sz="2000" b="1" dirty="0">
              <a:cs typeface="Times New Roman" pitchFamily="18" charset="0"/>
            </a:endParaRPr>
          </a:p>
          <a:p>
            <a:r>
              <a:rPr lang="ru-RU" dirty="0">
                <a:solidFill>
                  <a:srgbClr val="444444"/>
                </a:solidFill>
                <a:latin typeface="Helvetica" panose="020B0604020202020204" pitchFamily="34" charset="0"/>
                <a:ea typeface="Times New Roman" panose="02020603050405020304" pitchFamily="18" charset="0"/>
              </a:rPr>
              <a:t/>
            </a:r>
            <a:br>
              <a:rPr lang="ru-RU" dirty="0">
                <a:solidFill>
                  <a:srgbClr val="444444"/>
                </a:solidFill>
                <a:latin typeface="Helvetica" panose="020B0604020202020204" pitchFamily="34" charset="0"/>
                <a:ea typeface="Times New Roman" panose="02020603050405020304" pitchFamily="18" charset="0"/>
              </a:rPr>
            </a:br>
            <a:endParaRPr lang="en-US" dirty="0"/>
          </a:p>
        </p:txBody>
      </p:sp>
    </p:spTree>
    <p:extLst>
      <p:ext uri="{BB962C8B-B14F-4D97-AF65-F5344CB8AC3E}">
        <p14:creationId xmlns:p14="http://schemas.microsoft.com/office/powerpoint/2010/main" xmlns="" val="395494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12</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460177" y="1844824"/>
            <a:ext cx="8136904" cy="3293209"/>
          </a:xfrm>
          <a:prstGeom prst="rect">
            <a:avLst/>
          </a:prstGeom>
        </p:spPr>
        <p:txBody>
          <a:bodyPr wrap="square">
            <a:spAutoFit/>
          </a:bodyPr>
          <a:lstStyle/>
          <a:p>
            <a:pPr marL="342900" indent="-342900" algn="just">
              <a:lnSpc>
                <a:spcPct val="130000"/>
              </a:lnSpc>
              <a:buFont typeface="Wingdings" panose="05000000000000000000" pitchFamily="2" charset="2"/>
              <a:buChar char="Ø"/>
            </a:pPr>
            <a:r>
              <a:rPr lang="uk-UA" sz="2000" dirty="0" smtClean="0">
                <a:cs typeface="Times New Roman" pitchFamily="18" charset="0"/>
              </a:rPr>
              <a:t>5) управління в галузі культури та ідеології (</a:t>
            </a:r>
            <a:r>
              <a:rPr lang="uk-UA" sz="2000" dirty="0">
                <a:cs typeface="Times New Roman" pitchFamily="18" charset="0"/>
              </a:rPr>
              <a:t>до неї відносять конституційні норми про свободу слова, друку, інформації, наукової, творчої та викладацької діяльності, захист пам'яток історії та культури); </a:t>
            </a:r>
            <a:endParaRPr lang="uk-UA" sz="2000" dirty="0" smtClean="0">
              <a:cs typeface="Times New Roman" pitchFamily="18" charset="0"/>
            </a:endParaRPr>
          </a:p>
          <a:p>
            <a:pPr marL="342900" indent="-342900" algn="just">
              <a:lnSpc>
                <a:spcPct val="130000"/>
              </a:lnSpc>
              <a:buFont typeface="Wingdings" panose="05000000000000000000" pitchFamily="2" charset="2"/>
              <a:buChar char="Ø"/>
            </a:pPr>
            <a:r>
              <a:rPr lang="uk-UA" sz="2000" dirty="0" smtClean="0">
                <a:cs typeface="Times New Roman" pitchFamily="18" charset="0"/>
              </a:rPr>
              <a:t>6</a:t>
            </a:r>
            <a:r>
              <a:rPr lang="uk-UA" sz="2000" dirty="0">
                <a:cs typeface="Times New Roman" pitchFamily="18" charset="0"/>
              </a:rPr>
              <a:t>) управління у сфері особистого життя людини (регулювання особистого життя людини державою мінімальне і можливе лише в тих межах, коли воно отримує суспільне значення (виховання дітей, моральних норм). </a:t>
            </a:r>
            <a:endParaRPr lang="en-US" sz="2000" dirty="0"/>
          </a:p>
        </p:txBody>
      </p:sp>
      <p:sp>
        <p:nvSpPr>
          <p:cNvPr id="2" name="Rectangle 1"/>
          <p:cNvSpPr/>
          <p:nvPr/>
        </p:nvSpPr>
        <p:spPr>
          <a:xfrm>
            <a:off x="611560" y="681333"/>
            <a:ext cx="7952747" cy="1446550"/>
          </a:xfrm>
          <a:prstGeom prst="rect">
            <a:avLst/>
          </a:prstGeom>
        </p:spPr>
        <p:txBody>
          <a:bodyPr wrap="square">
            <a:spAutoFit/>
          </a:bodyPr>
          <a:lstStyle/>
          <a:p>
            <a:pPr indent="457200" algn="just">
              <a:lnSpc>
                <a:spcPct val="130000"/>
              </a:lnSpc>
            </a:pPr>
            <a:r>
              <a:rPr lang="ru-RU" sz="2000" b="1" dirty="0">
                <a:cs typeface="Times New Roman" pitchFamily="18" charset="0"/>
              </a:rPr>
              <a:t>Основні завдання проведення реформи </a:t>
            </a:r>
            <a:r>
              <a:rPr lang="ru-RU" sz="2000" b="1" dirty="0" smtClean="0">
                <a:cs typeface="Times New Roman" pitchFamily="18" charset="0"/>
              </a:rPr>
              <a:t>системи публічної управління:</a:t>
            </a:r>
            <a:endParaRPr lang="en-US" sz="2000" b="1" dirty="0">
              <a:cs typeface="Times New Roman" pitchFamily="18" charset="0"/>
            </a:endParaRPr>
          </a:p>
          <a:p>
            <a:r>
              <a:rPr lang="ru-RU" dirty="0">
                <a:solidFill>
                  <a:srgbClr val="444444"/>
                </a:solidFill>
                <a:latin typeface="Helvetica" panose="020B0604020202020204" pitchFamily="34" charset="0"/>
                <a:ea typeface="Times New Roman" panose="02020603050405020304" pitchFamily="18" charset="0"/>
              </a:rPr>
              <a:t/>
            </a:r>
            <a:br>
              <a:rPr lang="ru-RU" dirty="0">
                <a:solidFill>
                  <a:srgbClr val="444444"/>
                </a:solidFill>
                <a:latin typeface="Helvetica" panose="020B0604020202020204" pitchFamily="34" charset="0"/>
                <a:ea typeface="Times New Roman" panose="02020603050405020304" pitchFamily="18" charset="0"/>
              </a:rPr>
            </a:br>
            <a:endParaRPr lang="en-US" dirty="0"/>
          </a:p>
        </p:txBody>
      </p:sp>
    </p:spTree>
    <p:extLst>
      <p:ext uri="{BB962C8B-B14F-4D97-AF65-F5344CB8AC3E}">
        <p14:creationId xmlns:p14="http://schemas.microsoft.com/office/powerpoint/2010/main" xmlns="" val="30434107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3776" y="1340768"/>
            <a:ext cx="8229600" cy="450850"/>
          </a:xfrm>
        </p:spPr>
        <p:txBody>
          <a:bodyPr/>
          <a:lstStyle/>
          <a:p>
            <a:pPr algn="ctr" eaLnBrk="1" hangingPunct="1">
              <a:defRPr/>
            </a:pPr>
            <a:r>
              <a:rPr lang="uk-UA" sz="3200" b="1" dirty="0">
                <a:solidFill>
                  <a:schemeClr val="accent1">
                    <a:lumMod val="25000"/>
                  </a:schemeClr>
                </a:solidFill>
                <a:cs typeface="Times New Roman" pitchFamily="18" charset="0"/>
              </a:rPr>
              <a:t>1.2. Сутність системи публічного управління</a:t>
            </a:r>
            <a:br>
              <a:rPr lang="uk-UA" sz="3200" b="1" dirty="0">
                <a:solidFill>
                  <a:schemeClr val="accent1">
                    <a:lumMod val="25000"/>
                  </a:schemeClr>
                </a:solidFill>
                <a:cs typeface="Times New Roman" pitchFamily="18" charset="0"/>
              </a:rPr>
            </a:br>
            <a:r>
              <a:rPr lang="uk-UA" sz="3200" b="1" dirty="0">
                <a:solidFill>
                  <a:schemeClr val="accent1">
                    <a:lumMod val="25000"/>
                  </a:schemeClr>
                </a:solidFill>
                <a:cs typeface="Times New Roman" pitchFamily="18" charset="0"/>
              </a:rPr>
              <a:t/>
            </a:r>
            <a:br>
              <a:rPr lang="uk-UA" sz="3200" b="1" dirty="0">
                <a:solidFill>
                  <a:schemeClr val="accent1">
                    <a:lumMod val="25000"/>
                  </a:schemeClr>
                </a:solidFill>
                <a:cs typeface="Times New Roman" pitchFamily="18" charset="0"/>
              </a:rPr>
            </a:br>
            <a:endParaRPr lang="uk-UA" sz="1400" b="1" dirty="0">
              <a:solidFill>
                <a:schemeClr val="accent5">
                  <a:lumMod val="25000"/>
                </a:schemeClr>
              </a:solidFill>
            </a:endParaRPr>
          </a:p>
        </p:txBody>
      </p:sp>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13</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853261" y="2924944"/>
            <a:ext cx="7670631" cy="2400657"/>
          </a:xfrm>
          <a:prstGeom prst="rect">
            <a:avLst/>
          </a:prstGeom>
        </p:spPr>
        <p:txBody>
          <a:bodyPr wrap="square">
            <a:spAutoFit/>
          </a:bodyPr>
          <a:lstStyle/>
          <a:p>
            <a:pPr algn="just">
              <a:lnSpc>
                <a:spcPct val="150000"/>
              </a:lnSpc>
            </a:pPr>
            <a:r>
              <a:rPr lang="uk-UA" sz="2000" b="1" dirty="0">
                <a:cs typeface="Times New Roman" pitchFamily="18" charset="0"/>
              </a:rPr>
              <a:t>Публічне  управління  </a:t>
            </a:r>
            <a:r>
              <a:rPr lang="uk-UA" sz="2000" dirty="0">
                <a:cs typeface="Times New Roman" pitchFamily="18" charset="0"/>
              </a:rPr>
              <a:t>–  це  управління,  що  здійснюється  на  основі  </a:t>
            </a:r>
            <a:r>
              <a:rPr lang="uk-UA" sz="2000" dirty="0" smtClean="0">
                <a:cs typeface="Times New Roman" pitchFamily="18" charset="0"/>
              </a:rPr>
              <a:t>волевиявлення</a:t>
            </a:r>
            <a:r>
              <a:rPr lang="en-US" sz="2000" dirty="0" smtClean="0">
                <a:cs typeface="Times New Roman" pitchFamily="18" charset="0"/>
              </a:rPr>
              <a:t> </a:t>
            </a:r>
            <a:r>
              <a:rPr lang="uk-UA" sz="2000" dirty="0" smtClean="0">
                <a:cs typeface="Times New Roman" pitchFamily="18" charset="0"/>
              </a:rPr>
              <a:t>громади</a:t>
            </a:r>
            <a:r>
              <a:rPr lang="en-US" sz="2000" dirty="0" smtClean="0">
                <a:cs typeface="Times New Roman" pitchFamily="18" charset="0"/>
              </a:rPr>
              <a:t> </a:t>
            </a:r>
            <a:r>
              <a:rPr lang="uk-UA" sz="2000" dirty="0" smtClean="0">
                <a:cs typeface="Times New Roman" pitchFamily="18" charset="0"/>
              </a:rPr>
              <a:t>(колективу </a:t>
            </a:r>
            <a:r>
              <a:rPr lang="uk-UA" sz="2000" dirty="0">
                <a:cs typeface="Times New Roman" pitchFamily="18" charset="0"/>
              </a:rPr>
              <a:t>людей) та реалізується суб’єктами, визначеними громадою, для задо-волення потреб і досягнення цілей громади як об’єкту управління.</a:t>
            </a:r>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3776" y="1340768"/>
            <a:ext cx="8229600" cy="450850"/>
          </a:xfrm>
        </p:spPr>
        <p:txBody>
          <a:bodyPr/>
          <a:lstStyle/>
          <a:p>
            <a:pPr algn="ctr" eaLnBrk="1" hangingPunct="1">
              <a:defRPr/>
            </a:pPr>
            <a:r>
              <a:rPr lang="uk-UA" sz="3200" b="1" dirty="0">
                <a:solidFill>
                  <a:schemeClr val="accent1">
                    <a:lumMod val="25000"/>
                  </a:schemeClr>
                </a:solidFill>
                <a:cs typeface="Times New Roman" pitchFamily="18" charset="0"/>
              </a:rPr>
              <a:t>1.2. Сутність системи публічного управління</a:t>
            </a:r>
            <a:br>
              <a:rPr lang="uk-UA" sz="3200" b="1" dirty="0">
                <a:solidFill>
                  <a:schemeClr val="accent1">
                    <a:lumMod val="25000"/>
                  </a:schemeClr>
                </a:solidFill>
                <a:cs typeface="Times New Roman" pitchFamily="18" charset="0"/>
              </a:rPr>
            </a:br>
            <a:r>
              <a:rPr lang="uk-UA" sz="3200" b="1" dirty="0">
                <a:solidFill>
                  <a:schemeClr val="accent1">
                    <a:lumMod val="25000"/>
                  </a:schemeClr>
                </a:solidFill>
                <a:cs typeface="Times New Roman" pitchFamily="18" charset="0"/>
              </a:rPr>
              <a:t/>
            </a:r>
            <a:br>
              <a:rPr lang="uk-UA" sz="3200" b="1" dirty="0">
                <a:solidFill>
                  <a:schemeClr val="accent1">
                    <a:lumMod val="25000"/>
                  </a:schemeClr>
                </a:solidFill>
                <a:cs typeface="Times New Roman" pitchFamily="18" charset="0"/>
              </a:rPr>
            </a:br>
            <a:endParaRPr lang="uk-UA" sz="1400" b="1" dirty="0">
              <a:solidFill>
                <a:schemeClr val="accent5">
                  <a:lumMod val="25000"/>
                </a:schemeClr>
              </a:solidFill>
            </a:endParaRPr>
          </a:p>
        </p:txBody>
      </p:sp>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14</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853260" y="1804920"/>
            <a:ext cx="7670631" cy="4708981"/>
          </a:xfrm>
          <a:prstGeom prst="rect">
            <a:avLst/>
          </a:prstGeom>
        </p:spPr>
        <p:txBody>
          <a:bodyPr wrap="square">
            <a:spAutoFit/>
          </a:bodyPr>
          <a:lstStyle/>
          <a:p>
            <a:pPr algn="just">
              <a:lnSpc>
                <a:spcPct val="150000"/>
              </a:lnSpc>
            </a:pPr>
            <a:r>
              <a:rPr lang="uk-UA" sz="2000" dirty="0">
                <a:cs typeface="Times New Roman" pitchFamily="18" charset="0"/>
              </a:rPr>
              <a:t>Термін «</a:t>
            </a:r>
            <a:r>
              <a:rPr lang="uk-UA" sz="2000" b="1" dirty="0">
                <a:cs typeface="Times New Roman" pitchFamily="18" charset="0"/>
              </a:rPr>
              <a:t>публічне управління</a:t>
            </a:r>
            <a:r>
              <a:rPr lang="uk-UA" sz="2000" dirty="0" smtClean="0">
                <a:cs typeface="Times New Roman" pitchFamily="18" charset="0"/>
              </a:rPr>
              <a:t>» вперше </a:t>
            </a:r>
            <a:r>
              <a:rPr lang="uk-UA" sz="2000" dirty="0">
                <a:cs typeface="Times New Roman" pitchFamily="18" charset="0"/>
              </a:rPr>
              <a:t>введений англійським автором Д. Кілінгом у 1972 р. </a:t>
            </a:r>
            <a:r>
              <a:rPr lang="uk-UA" sz="2000" dirty="0" smtClean="0">
                <a:cs typeface="Times New Roman" pitchFamily="18" charset="0"/>
              </a:rPr>
              <a:t>В інтерпретації </a:t>
            </a:r>
            <a:r>
              <a:rPr lang="uk-UA" sz="2000" dirty="0">
                <a:cs typeface="Times New Roman" pitchFamily="18" charset="0"/>
              </a:rPr>
              <a:t>Д. Кілінга публічне управління – «</a:t>
            </a:r>
            <a:r>
              <a:rPr lang="uk-UA" sz="2000" dirty="0" smtClean="0">
                <a:cs typeface="Times New Roman" pitchFamily="18" charset="0"/>
              </a:rPr>
              <a:t>пошук найкращих </a:t>
            </a:r>
            <a:r>
              <a:rPr lang="uk-UA" sz="2000" dirty="0">
                <a:cs typeface="Times New Roman" pitchFamily="18" charset="0"/>
              </a:rPr>
              <a:t>способів використання ресурсів задля </a:t>
            </a:r>
            <a:r>
              <a:rPr lang="uk-UA" sz="2000" dirty="0" smtClean="0">
                <a:cs typeface="Times New Roman" pitchFamily="18" charset="0"/>
              </a:rPr>
              <a:t>досягнення пріоритетних </a:t>
            </a:r>
            <a:r>
              <a:rPr lang="uk-UA" sz="2000" dirty="0">
                <a:cs typeface="Times New Roman" pitchFamily="18" charset="0"/>
              </a:rPr>
              <a:t>цілей держави: публічне </a:t>
            </a:r>
            <a:r>
              <a:rPr lang="uk-UA" sz="2000" dirty="0" smtClean="0">
                <a:cs typeface="Times New Roman" pitchFamily="18" charset="0"/>
              </a:rPr>
              <a:t>управління спрямоване </a:t>
            </a:r>
            <a:r>
              <a:rPr lang="uk-UA" sz="2000" dirty="0">
                <a:cs typeface="Times New Roman" pitchFamily="18" charset="0"/>
              </a:rPr>
              <a:t>на реалізацію прав, свобод та законних </a:t>
            </a:r>
            <a:r>
              <a:rPr lang="uk-UA" sz="2000" dirty="0" smtClean="0">
                <a:cs typeface="Times New Roman" pitchFamily="18" charset="0"/>
              </a:rPr>
              <a:t>інтересів приватних </a:t>
            </a:r>
            <a:r>
              <a:rPr lang="uk-UA" sz="2000" dirty="0">
                <a:cs typeface="Times New Roman" pitchFamily="18" charset="0"/>
              </a:rPr>
              <a:t>осіб і передбачає якнайповніше </a:t>
            </a:r>
            <a:r>
              <a:rPr lang="uk-UA" sz="2000" dirty="0" smtClean="0">
                <a:cs typeface="Times New Roman" pitchFamily="18" charset="0"/>
              </a:rPr>
              <a:t>застосування владою </a:t>
            </a:r>
            <a:r>
              <a:rPr lang="uk-UA" sz="2000" dirty="0">
                <a:cs typeface="Times New Roman" pitchFamily="18" charset="0"/>
              </a:rPr>
              <a:t>принципу публічності – відкритості та </a:t>
            </a:r>
            <a:r>
              <a:rPr lang="uk-UA" sz="2000" dirty="0" smtClean="0">
                <a:cs typeface="Times New Roman" pitchFamily="18" charset="0"/>
              </a:rPr>
              <a:t>прозорості діяльності </a:t>
            </a:r>
            <a:r>
              <a:rPr lang="uk-UA" sz="2000" dirty="0">
                <a:cs typeface="Times New Roman" pitchFamily="18" charset="0"/>
              </a:rPr>
              <a:t>її апарату, право впливу громадян на </a:t>
            </a:r>
            <a:r>
              <a:rPr lang="uk-UA" sz="2000" dirty="0" smtClean="0">
                <a:cs typeface="Times New Roman" pitchFamily="18" charset="0"/>
              </a:rPr>
              <a:t>діяльність органів </a:t>
            </a:r>
            <a:r>
              <a:rPr lang="uk-UA" sz="2000" dirty="0">
                <a:cs typeface="Times New Roman" pitchFamily="18" charset="0"/>
              </a:rPr>
              <a:t>влади, громадський контроль за </a:t>
            </a:r>
            <a:r>
              <a:rPr lang="uk-UA" sz="2000" dirty="0" smtClean="0">
                <a:cs typeface="Times New Roman" pitchFamily="18" charset="0"/>
              </a:rPr>
              <a:t>діяльністю управлінського </a:t>
            </a:r>
            <a:r>
              <a:rPr lang="uk-UA" sz="2000" dirty="0">
                <a:cs typeface="Times New Roman" pitchFamily="18" charset="0"/>
              </a:rPr>
              <a:t>апарату тощо</a:t>
            </a:r>
            <a:r>
              <a:rPr lang="uk-UA" sz="2000" dirty="0" smtClean="0">
                <a:cs typeface="Times New Roman" pitchFamily="18" charset="0"/>
              </a:rPr>
              <a:t>».</a:t>
            </a:r>
          </a:p>
        </p:txBody>
      </p:sp>
    </p:spTree>
    <p:extLst>
      <p:ext uri="{BB962C8B-B14F-4D97-AF65-F5344CB8AC3E}">
        <p14:creationId xmlns:p14="http://schemas.microsoft.com/office/powerpoint/2010/main" xmlns="" val="1591312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15</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853260" y="1804920"/>
            <a:ext cx="7670631" cy="3728649"/>
          </a:xfrm>
          <a:prstGeom prst="rect">
            <a:avLst/>
          </a:prstGeom>
        </p:spPr>
        <p:txBody>
          <a:bodyPr wrap="square">
            <a:spAutoFit/>
          </a:bodyPr>
          <a:lstStyle/>
          <a:p>
            <a:pPr algn="just">
              <a:lnSpc>
                <a:spcPct val="150000"/>
              </a:lnSpc>
            </a:pPr>
            <a:r>
              <a:rPr lang="uk-UA" sz="2000" dirty="0" smtClean="0">
                <a:cs typeface="Times New Roman" pitchFamily="18" charset="0"/>
              </a:rPr>
              <a:t>В</a:t>
            </a:r>
            <a:r>
              <a:rPr lang="uk-UA" sz="2000" dirty="0">
                <a:cs typeface="Times New Roman" pitchFamily="18" charset="0"/>
              </a:rPr>
              <a:t>. Баштанник детермінує </a:t>
            </a:r>
            <a:r>
              <a:rPr lang="uk-UA" sz="2000" b="1" dirty="0">
                <a:cs typeface="Times New Roman" pitchFamily="18" charset="0"/>
              </a:rPr>
              <a:t>публічне управління </a:t>
            </a:r>
            <a:r>
              <a:rPr lang="uk-UA" sz="2000" dirty="0" smtClean="0">
                <a:cs typeface="Times New Roman" pitchFamily="18" charset="0"/>
              </a:rPr>
              <a:t>як цілеспрямований</a:t>
            </a:r>
            <a:r>
              <a:rPr lang="uk-UA" sz="2000" dirty="0">
                <a:cs typeface="Times New Roman" pitchFamily="18" charset="0"/>
              </a:rPr>
              <a:t>, організаційний, системний </a:t>
            </a:r>
            <a:r>
              <a:rPr lang="uk-UA" sz="2000" dirty="0" smtClean="0">
                <a:cs typeface="Times New Roman" pitchFamily="18" charset="0"/>
              </a:rPr>
              <a:t>вплив політичної </a:t>
            </a:r>
            <a:r>
              <a:rPr lang="uk-UA" sz="2000" dirty="0">
                <a:cs typeface="Times New Roman" pitchFamily="18" charset="0"/>
              </a:rPr>
              <a:t>влади на життєдіяльність суспільства</a:t>
            </a:r>
            <a:r>
              <a:rPr lang="uk-UA" sz="2000" dirty="0" smtClean="0">
                <a:cs typeface="Times New Roman" pitchFamily="18" charset="0"/>
              </a:rPr>
              <a:t>.  Визначальним </a:t>
            </a:r>
            <a:r>
              <a:rPr lang="uk-UA" sz="2000" dirty="0">
                <a:cs typeface="Times New Roman" pitchFamily="18" charset="0"/>
              </a:rPr>
              <a:t>суб’єктом такого управління в </a:t>
            </a:r>
            <a:r>
              <a:rPr lang="uk-UA" sz="2000" dirty="0" smtClean="0">
                <a:cs typeface="Times New Roman" pitchFamily="18" charset="0"/>
              </a:rPr>
              <a:t>межах суспільних </a:t>
            </a:r>
            <a:r>
              <a:rPr lang="uk-UA" sz="2000" dirty="0">
                <a:cs typeface="Times New Roman" pitchFamily="18" charset="0"/>
              </a:rPr>
              <a:t>взаємовідносин вчений вважає </a:t>
            </a:r>
            <a:r>
              <a:rPr lang="uk-UA" sz="2000" dirty="0" smtClean="0">
                <a:cs typeface="Times New Roman" pitchFamily="18" charset="0"/>
              </a:rPr>
              <a:t>орган публічної </a:t>
            </a:r>
            <a:r>
              <a:rPr lang="uk-UA" sz="2000" dirty="0">
                <a:cs typeface="Times New Roman" pitchFamily="18" charset="0"/>
              </a:rPr>
              <a:t>влади – складову частину державного апарату</a:t>
            </a:r>
            <a:r>
              <a:rPr lang="uk-UA" sz="2000" dirty="0" smtClean="0">
                <a:cs typeface="Times New Roman" pitchFamily="18" charset="0"/>
              </a:rPr>
              <a:t>, групу </a:t>
            </a:r>
            <a:r>
              <a:rPr lang="uk-UA" sz="2000" dirty="0">
                <a:cs typeface="Times New Roman" pitchFamily="18" charset="0"/>
              </a:rPr>
              <a:t>осіб чи особу, наділені законодавчо </a:t>
            </a:r>
            <a:r>
              <a:rPr lang="uk-UA" sz="2000" dirty="0" smtClean="0">
                <a:cs typeface="Times New Roman" pitchFamily="18" charset="0"/>
              </a:rPr>
              <a:t>встановленими владними </a:t>
            </a:r>
            <a:r>
              <a:rPr lang="uk-UA" sz="2000" dirty="0">
                <a:cs typeface="Times New Roman" pitchFamily="18" charset="0"/>
              </a:rPr>
              <a:t>повноваженнями для виконання завдань </a:t>
            </a:r>
            <a:r>
              <a:rPr lang="uk-UA" sz="2000" dirty="0" smtClean="0">
                <a:cs typeface="Times New Roman" pitchFamily="18" charset="0"/>
              </a:rPr>
              <a:t>і функцій </a:t>
            </a:r>
            <a:r>
              <a:rPr lang="uk-UA" sz="2000" dirty="0">
                <a:cs typeface="Times New Roman" pitchFamily="18" charset="0"/>
              </a:rPr>
              <a:t>управління</a:t>
            </a:r>
            <a:endParaRPr lang="en-US" sz="2000" dirty="0"/>
          </a:p>
        </p:txBody>
      </p:sp>
    </p:spTree>
    <p:extLst>
      <p:ext uri="{BB962C8B-B14F-4D97-AF65-F5344CB8AC3E}">
        <p14:creationId xmlns:p14="http://schemas.microsoft.com/office/powerpoint/2010/main" xmlns="" val="20549347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16</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980728"/>
            <a:ext cx="7670631" cy="4190314"/>
          </a:xfrm>
          <a:prstGeom prst="rect">
            <a:avLst/>
          </a:prstGeom>
        </p:spPr>
        <p:txBody>
          <a:bodyPr wrap="square">
            <a:spAutoFit/>
          </a:bodyPr>
          <a:lstStyle/>
          <a:p>
            <a:pPr algn="just">
              <a:lnSpc>
                <a:spcPct val="150000"/>
              </a:lnSpc>
            </a:pPr>
            <a:r>
              <a:rPr lang="uk-UA" sz="2000" b="1" dirty="0">
                <a:cs typeface="Times New Roman" pitchFamily="18" charset="0"/>
              </a:rPr>
              <a:t>Публічне  управління  </a:t>
            </a:r>
            <a:r>
              <a:rPr lang="uk-UA" sz="2000" dirty="0">
                <a:cs typeface="Times New Roman" pitchFamily="18" charset="0"/>
              </a:rPr>
              <a:t>–  здійснення  сукупності  </a:t>
            </a:r>
            <a:r>
              <a:rPr lang="uk-UA" sz="2000" dirty="0" smtClean="0">
                <a:cs typeface="Times New Roman" pitchFamily="18" charset="0"/>
              </a:rPr>
              <a:t>раціональних</a:t>
            </a:r>
            <a:r>
              <a:rPr lang="en-US" sz="2000" dirty="0" smtClean="0">
                <a:cs typeface="Times New Roman" pitchFamily="18" charset="0"/>
              </a:rPr>
              <a:t> </a:t>
            </a:r>
            <a:r>
              <a:rPr lang="uk-UA" sz="2000" dirty="0" smtClean="0">
                <a:cs typeface="Times New Roman" pitchFamily="18" charset="0"/>
              </a:rPr>
              <a:t>(</a:t>
            </a:r>
            <a:r>
              <a:rPr lang="uk-UA" sz="2000" dirty="0">
                <a:cs typeface="Times New Roman" pitchFamily="18" charset="0"/>
              </a:rPr>
              <a:t>тобто  запрограмованих  </a:t>
            </a:r>
            <a:r>
              <a:rPr lang="uk-UA" sz="2000" dirty="0" smtClean="0">
                <a:cs typeface="Times New Roman" pitchFamily="18" charset="0"/>
              </a:rPr>
              <a:t>і</a:t>
            </a:r>
            <a:r>
              <a:rPr lang="en-US" sz="2000" dirty="0" smtClean="0">
                <a:cs typeface="Times New Roman" pitchFamily="18" charset="0"/>
              </a:rPr>
              <a:t> </a:t>
            </a:r>
            <a:r>
              <a:rPr lang="uk-UA" sz="2000" dirty="0" smtClean="0">
                <a:cs typeface="Times New Roman" pitchFamily="18" charset="0"/>
              </a:rPr>
              <a:t>виокремлених  </a:t>
            </a:r>
            <a:r>
              <a:rPr lang="uk-UA" sz="2000" dirty="0">
                <a:cs typeface="Times New Roman" pitchFamily="18" charset="0"/>
              </a:rPr>
              <a:t>за  певними  ознаками  із  можливих  з  урахуванням  стану  зовнішнього  середови-ща) впливів  на  функціонування  та  розвиток  колективу  людей  на  основі  програми  </a:t>
            </a:r>
            <a:r>
              <a:rPr lang="uk-UA" sz="2000" dirty="0" smtClean="0">
                <a:cs typeface="Times New Roman" pitchFamily="18" charset="0"/>
              </a:rPr>
              <a:t>управління  </a:t>
            </a:r>
            <a:r>
              <a:rPr lang="uk-UA" sz="2000" dirty="0">
                <a:cs typeface="Times New Roman" pitchFamily="18" charset="0"/>
              </a:rPr>
              <a:t>та  інформації  про  поведінку  та  стан  об’єкта  управління,  спрямованих  на  </a:t>
            </a:r>
            <a:r>
              <a:rPr lang="uk-UA" sz="2000" dirty="0" smtClean="0">
                <a:cs typeface="Times New Roman" pitchFamily="18" charset="0"/>
              </a:rPr>
              <a:t>підтримку,</a:t>
            </a:r>
            <a:r>
              <a:rPr lang="en-US" sz="2000" dirty="0" smtClean="0">
                <a:cs typeface="Times New Roman" pitchFamily="18" charset="0"/>
              </a:rPr>
              <a:t> </a:t>
            </a:r>
            <a:r>
              <a:rPr lang="uk-UA" sz="2000" dirty="0" smtClean="0">
                <a:cs typeface="Times New Roman" pitchFamily="18" charset="0"/>
              </a:rPr>
              <a:t>поліпшення  </a:t>
            </a:r>
            <a:r>
              <a:rPr lang="uk-UA" sz="2000" dirty="0">
                <a:cs typeface="Times New Roman" pitchFamily="18" charset="0"/>
              </a:rPr>
              <a:t>та  розвиток  об’єкту  управління  для  досягнення  наперед  визначеної  сукуп-ності цілей.</a:t>
            </a:r>
            <a:endParaRPr lang="en-US" sz="2000" dirty="0"/>
          </a:p>
        </p:txBody>
      </p:sp>
    </p:spTree>
    <p:extLst>
      <p:ext uri="{BB962C8B-B14F-4D97-AF65-F5344CB8AC3E}">
        <p14:creationId xmlns:p14="http://schemas.microsoft.com/office/powerpoint/2010/main" xmlns="" val="483263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17</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836712"/>
            <a:ext cx="7670631" cy="3323987"/>
          </a:xfrm>
          <a:prstGeom prst="rect">
            <a:avLst/>
          </a:prstGeom>
        </p:spPr>
        <p:txBody>
          <a:bodyPr wrap="square">
            <a:spAutoFit/>
          </a:bodyPr>
          <a:lstStyle/>
          <a:p>
            <a:pPr algn="just">
              <a:lnSpc>
                <a:spcPct val="150000"/>
              </a:lnSpc>
            </a:pPr>
            <a:r>
              <a:rPr lang="uk-UA" sz="2000" dirty="0" smtClean="0">
                <a:cs typeface="Times New Roman" pitchFamily="18" charset="0"/>
              </a:rPr>
              <a:t>Джеєм </a:t>
            </a:r>
            <a:r>
              <a:rPr lang="uk-UA" sz="2000" dirty="0">
                <a:cs typeface="Times New Roman" pitchFamily="18" charset="0"/>
              </a:rPr>
              <a:t>М.Шавріцом </a:t>
            </a:r>
            <a:r>
              <a:rPr lang="uk-UA" sz="2000" dirty="0" smtClean="0">
                <a:cs typeface="Times New Roman" pitchFamily="18" charset="0"/>
              </a:rPr>
              <a:t>визначено </a:t>
            </a:r>
            <a:r>
              <a:rPr lang="uk-UA" sz="2000" dirty="0">
                <a:cs typeface="Times New Roman" pitchFamily="18" charset="0"/>
              </a:rPr>
              <a:t>“</a:t>
            </a:r>
            <a:r>
              <a:rPr lang="uk-UA" sz="2000" b="1" dirty="0">
                <a:cs typeface="Times New Roman" pitchFamily="18" charset="0"/>
              </a:rPr>
              <a:t>Публічне управління </a:t>
            </a:r>
            <a:r>
              <a:rPr lang="uk-UA" sz="2000" dirty="0">
                <a:cs typeface="Times New Roman" pitchFamily="18" charset="0"/>
              </a:rPr>
              <a:t>– це </a:t>
            </a:r>
            <a:r>
              <a:rPr lang="uk-UA" sz="2000" dirty="0" smtClean="0">
                <a:cs typeface="Times New Roman" pitchFamily="18" charset="0"/>
              </a:rPr>
              <a:t>галузь практики </a:t>
            </a:r>
            <a:r>
              <a:rPr lang="uk-UA" sz="2000" dirty="0">
                <a:cs typeface="Times New Roman" pitchFamily="18" charset="0"/>
              </a:rPr>
              <a:t>та теорії, яка є ключовою </a:t>
            </a:r>
            <a:r>
              <a:rPr lang="uk-UA" sz="2000" dirty="0" smtClean="0">
                <a:cs typeface="Times New Roman" pitchFamily="18" charset="0"/>
              </a:rPr>
              <a:t>для публічного </a:t>
            </a:r>
            <a:r>
              <a:rPr lang="uk-UA" sz="2000" dirty="0">
                <a:cs typeface="Times New Roman" pitchFamily="18" charset="0"/>
              </a:rPr>
              <a:t>адміністрування та зосереджена </a:t>
            </a:r>
            <a:r>
              <a:rPr lang="uk-UA" sz="2000" dirty="0" smtClean="0">
                <a:cs typeface="Times New Roman" pitchFamily="18" charset="0"/>
              </a:rPr>
              <a:t>на внутрішній </a:t>
            </a:r>
            <a:r>
              <a:rPr lang="uk-UA" sz="2000" dirty="0">
                <a:cs typeface="Times New Roman" pitchFamily="18" charset="0"/>
              </a:rPr>
              <a:t>діяльності державних установ</a:t>
            </a:r>
            <a:r>
              <a:rPr lang="uk-UA" sz="2000" dirty="0" smtClean="0">
                <a:cs typeface="Times New Roman" pitchFamily="18" charset="0"/>
              </a:rPr>
              <a:t>, зокрема </a:t>
            </a:r>
            <a:r>
              <a:rPr lang="uk-UA" sz="2000" dirty="0">
                <a:cs typeface="Times New Roman" pitchFamily="18" charset="0"/>
              </a:rPr>
              <a:t>на вирішенні таких управлінських</a:t>
            </a:r>
          </a:p>
          <a:p>
            <a:pPr algn="just">
              <a:lnSpc>
                <a:spcPct val="150000"/>
              </a:lnSpc>
            </a:pPr>
            <a:r>
              <a:rPr lang="uk-UA" sz="2000" dirty="0">
                <a:cs typeface="Times New Roman" pitchFamily="18" charset="0"/>
              </a:rPr>
              <a:t>питань, як контроль, керівництво, планування</a:t>
            </a:r>
            <a:r>
              <a:rPr lang="uk-UA" sz="2000" dirty="0" smtClean="0">
                <a:cs typeface="Times New Roman" pitchFamily="18" charset="0"/>
              </a:rPr>
              <a:t>, організаційне </a:t>
            </a:r>
            <a:r>
              <a:rPr lang="uk-UA" sz="2000" dirty="0">
                <a:cs typeface="Times New Roman" pitchFamily="18" charset="0"/>
              </a:rPr>
              <a:t>забезпечення, </a:t>
            </a:r>
            <a:r>
              <a:rPr lang="uk-UA" sz="2000" dirty="0" smtClean="0">
                <a:cs typeface="Times New Roman" pitchFamily="18" charset="0"/>
              </a:rPr>
              <a:t>забезпечення інформаційними </a:t>
            </a:r>
            <a:r>
              <a:rPr lang="uk-UA" sz="2000" dirty="0">
                <a:cs typeface="Times New Roman" pitchFamily="18" charset="0"/>
              </a:rPr>
              <a:t>технологіями, </a:t>
            </a:r>
            <a:r>
              <a:rPr lang="uk-UA" sz="2000" dirty="0" smtClean="0">
                <a:cs typeface="Times New Roman" pitchFamily="18" charset="0"/>
              </a:rPr>
              <a:t>управління персоналом</a:t>
            </a:r>
            <a:r>
              <a:rPr lang="uk-UA" sz="2000" dirty="0">
                <a:cs typeface="Times New Roman" pitchFamily="18" charset="0"/>
              </a:rPr>
              <a:t>, та оцінка ефективності</a:t>
            </a:r>
            <a:r>
              <a:rPr lang="uk-UA" sz="2000" dirty="0" smtClean="0">
                <a:cs typeface="Times New Roman" pitchFamily="18" charset="0"/>
              </a:rPr>
              <a:t>”</a:t>
            </a:r>
            <a:endParaRPr lang="uk-UA" sz="2000" dirty="0">
              <a:cs typeface="Times New Roman" pitchFamily="18" charset="0"/>
            </a:endParaRPr>
          </a:p>
        </p:txBody>
      </p:sp>
    </p:spTree>
    <p:extLst>
      <p:ext uri="{BB962C8B-B14F-4D97-AF65-F5344CB8AC3E}">
        <p14:creationId xmlns:p14="http://schemas.microsoft.com/office/powerpoint/2010/main" xmlns="" val="8594296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18</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980728"/>
            <a:ext cx="7670631" cy="3323987"/>
          </a:xfrm>
          <a:prstGeom prst="rect">
            <a:avLst/>
          </a:prstGeom>
        </p:spPr>
        <p:txBody>
          <a:bodyPr wrap="square">
            <a:spAutoFit/>
          </a:bodyPr>
          <a:lstStyle/>
          <a:p>
            <a:pPr algn="ctr">
              <a:lnSpc>
                <a:spcPct val="150000"/>
              </a:lnSpc>
            </a:pPr>
            <a:r>
              <a:rPr lang="uk-UA" sz="2000" b="1" dirty="0">
                <a:cs typeface="Times New Roman" pitchFamily="18" charset="0"/>
              </a:rPr>
              <a:t>Суб’єкти публічного </a:t>
            </a:r>
            <a:r>
              <a:rPr lang="uk-UA" sz="2000" b="1" dirty="0" smtClean="0">
                <a:cs typeface="Times New Roman" pitchFamily="18" charset="0"/>
              </a:rPr>
              <a:t>управління </a:t>
            </a:r>
          </a:p>
          <a:p>
            <a:pPr algn="just">
              <a:lnSpc>
                <a:spcPct val="150000"/>
              </a:lnSpc>
            </a:pPr>
            <a:endParaRPr lang="uk-UA" sz="2000" b="1" dirty="0">
              <a:cs typeface="Times New Roman" pitchFamily="18" charset="0"/>
            </a:endParaRPr>
          </a:p>
          <a:p>
            <a:pPr marL="342900" indent="-342900" algn="just">
              <a:lnSpc>
                <a:spcPct val="150000"/>
              </a:lnSpc>
              <a:buFont typeface="Wingdings" panose="05000000000000000000" pitchFamily="2" charset="2"/>
              <a:buChar char="Ø"/>
            </a:pPr>
            <a:r>
              <a:rPr lang="ru-RU" sz="2000" dirty="0"/>
              <a:t>органи державної влади, зокрема органи</a:t>
            </a:r>
            <a:br>
              <a:rPr lang="ru-RU" sz="2000" dirty="0"/>
            </a:br>
            <a:r>
              <a:rPr lang="ru-RU" sz="2000" dirty="0" smtClean="0"/>
              <a:t>виконавчої влади,</a:t>
            </a:r>
          </a:p>
          <a:p>
            <a:pPr marL="342900" indent="-342900" algn="just">
              <a:lnSpc>
                <a:spcPct val="150000"/>
              </a:lnSpc>
              <a:buFont typeface="Wingdings" panose="05000000000000000000" pitchFamily="2" charset="2"/>
              <a:buChar char="Ø"/>
            </a:pPr>
            <a:r>
              <a:rPr lang="ru-RU" sz="2000" dirty="0" smtClean="0"/>
              <a:t>органи </a:t>
            </a:r>
            <a:r>
              <a:rPr lang="ru-RU" sz="2000" dirty="0"/>
              <a:t>місцевого </a:t>
            </a:r>
            <a:r>
              <a:rPr lang="ru-RU" sz="2000" dirty="0" smtClean="0"/>
              <a:t>самоврядування</a:t>
            </a:r>
          </a:p>
          <a:p>
            <a:pPr marL="342900" indent="-342900" algn="just">
              <a:lnSpc>
                <a:spcPct val="150000"/>
              </a:lnSpc>
              <a:buFont typeface="Wingdings" panose="05000000000000000000" pitchFamily="2" charset="2"/>
              <a:buChar char="Ø"/>
            </a:pPr>
            <a:r>
              <a:rPr lang="ru-RU" sz="2000" dirty="0" smtClean="0"/>
              <a:t>інші </a:t>
            </a:r>
            <a:r>
              <a:rPr lang="ru-RU" sz="2000" dirty="0"/>
              <a:t>суб’єкти у разі делегування їм</a:t>
            </a:r>
            <a:br>
              <a:rPr lang="ru-RU" sz="2000" dirty="0"/>
            </a:br>
            <a:r>
              <a:rPr lang="ru-RU" sz="2000" dirty="0"/>
              <a:t>публічних повноважень</a:t>
            </a:r>
            <a:endParaRPr lang="uk-UA" sz="2000" b="1" dirty="0" smtClean="0">
              <a:cs typeface="Times New Roman" pitchFamily="18" charset="0"/>
            </a:endParaRPr>
          </a:p>
        </p:txBody>
      </p:sp>
    </p:spTree>
    <p:extLst>
      <p:ext uri="{BB962C8B-B14F-4D97-AF65-F5344CB8AC3E}">
        <p14:creationId xmlns:p14="http://schemas.microsoft.com/office/powerpoint/2010/main" xmlns="" val="1510231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19</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980728"/>
            <a:ext cx="7670631" cy="4190314"/>
          </a:xfrm>
          <a:prstGeom prst="rect">
            <a:avLst/>
          </a:prstGeom>
        </p:spPr>
        <p:txBody>
          <a:bodyPr wrap="square">
            <a:spAutoFit/>
          </a:bodyPr>
          <a:lstStyle/>
          <a:p>
            <a:pPr algn="just">
              <a:lnSpc>
                <a:spcPct val="150000"/>
              </a:lnSpc>
            </a:pPr>
            <a:r>
              <a:rPr lang="uk-UA" sz="2000" b="1" dirty="0" smtClean="0">
                <a:cs typeface="Times New Roman" pitchFamily="18" charset="0"/>
              </a:rPr>
              <a:t>Публічне  управління  </a:t>
            </a:r>
            <a:r>
              <a:rPr lang="uk-UA" sz="2000" dirty="0" smtClean="0">
                <a:cs typeface="Times New Roman" pitchFamily="18" charset="0"/>
              </a:rPr>
              <a:t>– пошук </a:t>
            </a:r>
            <a:r>
              <a:rPr lang="uk-UA" sz="2000" dirty="0">
                <a:cs typeface="Times New Roman" pitchFamily="18" charset="0"/>
              </a:rPr>
              <a:t>найкращих способів використання ресурсів задля досягнення пріоритетних цілей держави; публічне управління спрямоване на реалізацію прав, свобод та законних інтересів приватних осіб і передбачає якнайповніше застосування владою принципу публічності, тобто відкритості та прозорості діяльності її апарату, права впливу громадян на роботу органів влади, громадянського контролю за діяльністю управлінського апарату тощо. Публічне управління та адміністрування</a:t>
            </a:r>
            <a:endParaRPr lang="en-US" sz="2000" dirty="0"/>
          </a:p>
        </p:txBody>
      </p:sp>
    </p:spTree>
    <p:extLst>
      <p:ext uri="{BB962C8B-B14F-4D97-AF65-F5344CB8AC3E}">
        <p14:creationId xmlns:p14="http://schemas.microsoft.com/office/powerpoint/2010/main" xmlns="" val="42441622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20</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980728"/>
            <a:ext cx="7670631" cy="5575309"/>
          </a:xfrm>
          <a:prstGeom prst="rect">
            <a:avLst/>
          </a:prstGeom>
        </p:spPr>
        <p:txBody>
          <a:bodyPr wrap="square">
            <a:spAutoFit/>
          </a:bodyPr>
          <a:lstStyle/>
          <a:p>
            <a:pPr indent="457200" algn="just">
              <a:lnSpc>
                <a:spcPct val="150000"/>
              </a:lnSpc>
            </a:pPr>
            <a:r>
              <a:rPr lang="uk-UA" sz="2000" b="1" dirty="0">
                <a:cs typeface="Times New Roman" pitchFamily="18" charset="0"/>
              </a:rPr>
              <a:t>Суб’єктом  і </a:t>
            </a:r>
            <a:r>
              <a:rPr lang="uk-UA" sz="2000" b="1" dirty="0" smtClean="0">
                <a:cs typeface="Times New Roman" pitchFamily="18" charset="0"/>
              </a:rPr>
              <a:t>об’єктом  </a:t>
            </a:r>
            <a:r>
              <a:rPr lang="uk-UA" sz="2000" b="1" dirty="0">
                <a:cs typeface="Times New Roman" pitchFamily="18" charset="0"/>
              </a:rPr>
              <a:t>управління  </a:t>
            </a:r>
            <a:r>
              <a:rPr lang="uk-UA" sz="2000" dirty="0">
                <a:cs typeface="Times New Roman" pitchFamily="18" charset="0"/>
              </a:rPr>
              <a:t>є  к олектив  людей  – громада: це  громада  села</a:t>
            </a:r>
            <a:r>
              <a:rPr lang="uk-UA" sz="2000" dirty="0" smtClean="0">
                <a:cs typeface="Times New Roman" pitchFamily="18" charset="0"/>
              </a:rPr>
              <a:t>,</a:t>
            </a:r>
            <a:r>
              <a:rPr lang="en-US" sz="2000" dirty="0" smtClean="0">
                <a:cs typeface="Times New Roman" pitchFamily="18" charset="0"/>
              </a:rPr>
              <a:t> </a:t>
            </a:r>
            <a:r>
              <a:rPr lang="uk-UA" sz="2000" dirty="0" smtClean="0">
                <a:cs typeface="Times New Roman" pitchFamily="18" charset="0"/>
              </a:rPr>
              <a:t>селища</a:t>
            </a:r>
            <a:r>
              <a:rPr lang="uk-UA" sz="2000" dirty="0">
                <a:cs typeface="Times New Roman" pitchFamily="18" charset="0"/>
              </a:rPr>
              <a:t>, </a:t>
            </a:r>
            <a:r>
              <a:rPr lang="uk-UA" sz="2000" dirty="0" smtClean="0">
                <a:cs typeface="Times New Roman" pitchFamily="18" charset="0"/>
              </a:rPr>
              <a:t>району, </a:t>
            </a:r>
            <a:r>
              <a:rPr lang="uk-UA" sz="2000" dirty="0">
                <a:cs typeface="Times New Roman" pitchFamily="18" charset="0"/>
              </a:rPr>
              <a:t>міста, країни, світове товариство, а так ож суб’єкти громадянськ ого </a:t>
            </a:r>
            <a:r>
              <a:rPr lang="uk-UA" sz="2000" dirty="0" smtClean="0">
                <a:cs typeface="Times New Roman" pitchFamily="18" charset="0"/>
              </a:rPr>
              <a:t>суспільства</a:t>
            </a:r>
            <a:r>
              <a:rPr lang="uk-UA" sz="2000" dirty="0">
                <a:cs typeface="Times New Roman" pitchFamily="18" charset="0"/>
              </a:rPr>
              <a:t>, у тому числі недержавні(у тому числі об’єднані спільними інтересами) організації, профе-сійні, к онфесійні, к орпоративні та інші об’єднання.</a:t>
            </a:r>
          </a:p>
          <a:p>
            <a:pPr indent="457200" algn="just">
              <a:lnSpc>
                <a:spcPct val="150000"/>
              </a:lnSpc>
            </a:pPr>
            <a:r>
              <a:rPr lang="ru-RU" sz="2000" dirty="0">
                <a:cs typeface="Times New Roman" pitchFamily="18" charset="0"/>
              </a:rPr>
              <a:t>У</a:t>
            </a:r>
            <a:r>
              <a:rPr lang="uk-UA" sz="2000" b="1" dirty="0" smtClean="0">
                <a:cs typeface="Times New Roman" pitchFamily="18" charset="0"/>
              </a:rPr>
              <a:t>правлінською ланкою  </a:t>
            </a:r>
            <a:r>
              <a:rPr lang="uk-UA" sz="2000" b="1" dirty="0">
                <a:cs typeface="Times New Roman" pitchFamily="18" charset="0"/>
              </a:rPr>
              <a:t>суб’єктів  управління</a:t>
            </a:r>
            <a:r>
              <a:rPr lang="uk-UA" sz="2000" dirty="0">
                <a:cs typeface="Times New Roman" pitchFamily="18" charset="0"/>
              </a:rPr>
              <a:t>  виступають органи  публічного  </a:t>
            </a:r>
            <a:r>
              <a:rPr lang="uk-UA" sz="2000" dirty="0" smtClean="0">
                <a:cs typeface="Times New Roman" pitchFamily="18" charset="0"/>
              </a:rPr>
              <a:t>управління</a:t>
            </a:r>
            <a:r>
              <a:rPr lang="uk-UA" sz="2000" dirty="0">
                <a:cs typeface="Times New Roman" pitchFamily="18" charset="0"/>
              </a:rPr>
              <a:t>: інституції, обрані щляхом прямих виборів та їх вик онавчі структури; посадові та служ-бові  особи,  обрані  щляхом  прямих  виборів;  посадові  та  службові  особи,  призначені  інституція-ми та їх вик онавчі структури.</a:t>
            </a:r>
            <a:endParaRPr lang="en-US" sz="2000" dirty="0"/>
          </a:p>
        </p:txBody>
      </p:sp>
    </p:spTree>
    <p:extLst>
      <p:ext uri="{BB962C8B-B14F-4D97-AF65-F5344CB8AC3E}">
        <p14:creationId xmlns:p14="http://schemas.microsoft.com/office/powerpoint/2010/main" xmlns="" val="31346524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21</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67971"/>
            <a:ext cx="7670631" cy="1015663"/>
          </a:xfrm>
          <a:prstGeom prst="rect">
            <a:avLst/>
          </a:prstGeom>
        </p:spPr>
        <p:txBody>
          <a:bodyPr wrap="square">
            <a:spAutoFit/>
          </a:bodyPr>
          <a:lstStyle/>
          <a:p>
            <a:pPr indent="457200" algn="ctr">
              <a:lnSpc>
                <a:spcPct val="150000"/>
              </a:lnSpc>
            </a:pPr>
            <a:r>
              <a:rPr lang="ru-RU" sz="2000" b="1" dirty="0" smtClean="0">
                <a:solidFill>
                  <a:schemeClr val="bg2"/>
                </a:solidFill>
                <a:cs typeface="Times New Roman" pitchFamily="18" charset="0"/>
              </a:rPr>
              <a:t>В</a:t>
            </a:r>
            <a:r>
              <a:rPr lang="uk-UA" sz="2000" b="1" dirty="0" smtClean="0">
                <a:solidFill>
                  <a:schemeClr val="bg2"/>
                </a:solidFill>
                <a:cs typeface="Times New Roman" pitchFamily="18" charset="0"/>
              </a:rPr>
              <a:t>ідмінність </a:t>
            </a:r>
            <a:r>
              <a:rPr lang="ru-RU" sz="2000" b="1" dirty="0">
                <a:solidFill>
                  <a:schemeClr val="bg2"/>
                </a:solidFill>
                <a:cs typeface="Times New Roman" pitchFamily="18" charset="0"/>
              </a:rPr>
              <a:t>понять публічне </a:t>
            </a:r>
            <a:r>
              <a:rPr lang="ru-RU" sz="2000" b="1" dirty="0" smtClean="0">
                <a:solidFill>
                  <a:schemeClr val="bg2"/>
                </a:solidFill>
                <a:cs typeface="Times New Roman" pitchFamily="18" charset="0"/>
              </a:rPr>
              <a:t>управління  </a:t>
            </a:r>
            <a:r>
              <a:rPr lang="ru-RU" sz="2000" b="1" dirty="0">
                <a:solidFill>
                  <a:schemeClr val="bg2"/>
                </a:solidFill>
                <a:cs typeface="Times New Roman" pitchFamily="18" charset="0"/>
              </a:rPr>
              <a:t>та  публічне  адміністрування</a:t>
            </a:r>
            <a:endParaRPr lang="en-US" sz="2000" dirty="0">
              <a:solidFill>
                <a:schemeClr val="bg2"/>
              </a:solidFill>
            </a:endParaRPr>
          </a:p>
        </p:txBody>
      </p:sp>
      <p:sp>
        <p:nvSpPr>
          <p:cNvPr id="2" name="Rectangle 1"/>
          <p:cNvSpPr/>
          <p:nvPr/>
        </p:nvSpPr>
        <p:spPr>
          <a:xfrm>
            <a:off x="323528" y="1526631"/>
            <a:ext cx="7958663" cy="4852034"/>
          </a:xfrm>
          <a:prstGeom prst="rect">
            <a:avLst/>
          </a:prstGeom>
        </p:spPr>
        <p:txBody>
          <a:bodyPr wrap="square">
            <a:spAutoFit/>
          </a:bodyPr>
          <a:lstStyle/>
          <a:p>
            <a:pPr indent="457200" algn="just">
              <a:lnSpc>
                <a:spcPct val="130000"/>
              </a:lnSpc>
            </a:pPr>
            <a:r>
              <a:rPr lang="en-US" b="1" dirty="0"/>
              <a:t> </a:t>
            </a:r>
            <a:r>
              <a:rPr lang="uk-UA" sz="2000" b="1" dirty="0" smtClean="0">
                <a:cs typeface="Times New Roman" pitchFamily="18" charset="0"/>
              </a:rPr>
              <a:t>П</a:t>
            </a:r>
            <a:r>
              <a:rPr lang="en-US" sz="2000" b="1" dirty="0" err="1" smtClean="0">
                <a:cs typeface="Times New Roman" pitchFamily="18" charset="0"/>
              </a:rPr>
              <a:t>ублічне</a:t>
            </a:r>
            <a:r>
              <a:rPr lang="en-US" sz="2000" b="1" dirty="0" smtClean="0">
                <a:cs typeface="Times New Roman" pitchFamily="18" charset="0"/>
              </a:rPr>
              <a:t>  </a:t>
            </a:r>
            <a:r>
              <a:rPr lang="en-US" sz="2000" b="1" dirty="0" err="1">
                <a:cs typeface="Times New Roman" pitchFamily="18" charset="0"/>
              </a:rPr>
              <a:t>адміністрування</a:t>
            </a:r>
            <a:r>
              <a:rPr lang="en-US" sz="2000" b="1" dirty="0">
                <a:cs typeface="Times New Roman" pitchFamily="18" charset="0"/>
              </a:rPr>
              <a:t>  </a:t>
            </a:r>
            <a:r>
              <a:rPr lang="en-US" sz="2000" dirty="0" smtClean="0">
                <a:cs typeface="Times New Roman" pitchFamily="18" charset="0"/>
              </a:rPr>
              <a:t>–</a:t>
            </a:r>
            <a:r>
              <a:rPr lang="uk-UA" sz="2000" dirty="0" smtClean="0">
                <a:cs typeface="Times New Roman" pitchFamily="18" charset="0"/>
              </a:rPr>
              <a:t> </a:t>
            </a:r>
            <a:r>
              <a:rPr lang="en-US" sz="2000" dirty="0" err="1" smtClean="0">
                <a:cs typeface="Times New Roman" pitchFamily="18" charset="0"/>
              </a:rPr>
              <a:t>керування</a:t>
            </a:r>
            <a:r>
              <a:rPr lang="en-US" sz="2000" dirty="0" smtClean="0">
                <a:cs typeface="Times New Roman" pitchFamily="18" charset="0"/>
              </a:rPr>
              <a:t>  </a:t>
            </a:r>
            <a:r>
              <a:rPr lang="en-US" sz="2000" dirty="0" err="1">
                <a:cs typeface="Times New Roman" pitchFamily="18" charset="0"/>
              </a:rPr>
              <a:t>діяльністю</a:t>
            </a:r>
            <a:r>
              <a:rPr lang="en-US" sz="2000" dirty="0">
                <a:cs typeface="Times New Roman" pitchFamily="18" charset="0"/>
              </a:rPr>
              <a:t>  </a:t>
            </a:r>
            <a:r>
              <a:rPr lang="en-US" sz="2000" dirty="0" err="1">
                <a:cs typeface="Times New Roman" pitchFamily="18" charset="0"/>
              </a:rPr>
              <a:t>апарату</a:t>
            </a:r>
            <a:r>
              <a:rPr lang="en-US" sz="2000" dirty="0">
                <a:cs typeface="Times New Roman" pitchFamily="18" charset="0"/>
              </a:rPr>
              <a:t>  </a:t>
            </a:r>
            <a:r>
              <a:rPr lang="en-US" sz="2000" dirty="0" err="1">
                <a:cs typeface="Times New Roman" pitchFamily="18" charset="0"/>
              </a:rPr>
              <a:t>управління</a:t>
            </a:r>
            <a:r>
              <a:rPr lang="en-US" sz="2000" dirty="0">
                <a:cs typeface="Times New Roman" pitchFamily="18" charset="0"/>
              </a:rPr>
              <a:t>  </a:t>
            </a:r>
            <a:r>
              <a:rPr lang="en-US" sz="2000" dirty="0" err="1">
                <a:cs typeface="Times New Roman" pitchFamily="18" charset="0"/>
              </a:rPr>
              <a:t>підприємством</a:t>
            </a:r>
            <a:r>
              <a:rPr lang="en-US" sz="2000" dirty="0">
                <a:cs typeface="Times New Roman" pitchFamily="18" charset="0"/>
              </a:rPr>
              <a:t>,  </a:t>
            </a:r>
            <a:r>
              <a:rPr lang="en-US" sz="2000" dirty="0" err="1">
                <a:cs typeface="Times New Roman" pitchFamily="18" charset="0"/>
              </a:rPr>
              <a:t>установою</a:t>
            </a:r>
            <a:r>
              <a:rPr lang="en-US" sz="2000" dirty="0">
                <a:cs typeface="Times New Roman" pitchFamily="18" charset="0"/>
              </a:rPr>
              <a:t>  </a:t>
            </a:r>
            <a:r>
              <a:rPr lang="en-US" sz="2000" dirty="0" err="1">
                <a:cs typeface="Times New Roman" pitchFamily="18" charset="0"/>
              </a:rPr>
              <a:t>чи</a:t>
            </a:r>
            <a:r>
              <a:rPr lang="en-US" sz="2000" dirty="0">
                <a:cs typeface="Times New Roman" pitchFamily="18" charset="0"/>
              </a:rPr>
              <a:t>  </a:t>
            </a:r>
            <a:r>
              <a:rPr lang="en-US" sz="2000" dirty="0" err="1">
                <a:cs typeface="Times New Roman" pitchFamily="18" charset="0"/>
              </a:rPr>
              <a:t>організацією</a:t>
            </a:r>
            <a:r>
              <a:rPr lang="en-US" sz="2000" dirty="0">
                <a:cs typeface="Times New Roman" pitchFamily="18" charset="0"/>
              </a:rPr>
              <a:t>  </a:t>
            </a:r>
            <a:r>
              <a:rPr lang="en-US" sz="2000" dirty="0" err="1">
                <a:cs typeface="Times New Roman" pitchFamily="18" charset="0"/>
              </a:rPr>
              <a:t>непри-ватної</a:t>
            </a:r>
            <a:r>
              <a:rPr lang="en-US" sz="2000" dirty="0">
                <a:cs typeface="Times New Roman" pitchFamily="18" charset="0"/>
              </a:rPr>
              <a:t>  </a:t>
            </a:r>
            <a:r>
              <a:rPr lang="en-US" sz="2000" dirty="0" err="1">
                <a:cs typeface="Times New Roman" pitchFamily="18" charset="0"/>
              </a:rPr>
              <a:t>форми</a:t>
            </a:r>
            <a:r>
              <a:rPr lang="en-US" sz="2000" dirty="0">
                <a:cs typeface="Times New Roman" pitchFamily="18" charset="0"/>
              </a:rPr>
              <a:t>  </a:t>
            </a:r>
            <a:r>
              <a:rPr lang="en-US" sz="2000" dirty="0" err="1">
                <a:cs typeface="Times New Roman" pitchFamily="18" charset="0"/>
              </a:rPr>
              <a:t>власності</a:t>
            </a:r>
            <a:r>
              <a:rPr lang="en-US" sz="2000" dirty="0">
                <a:cs typeface="Times New Roman" pitchFamily="18" charset="0"/>
              </a:rPr>
              <a:t>,  у  </a:t>
            </a:r>
            <a:r>
              <a:rPr lang="en-US" sz="2000" dirty="0" err="1">
                <a:cs typeface="Times New Roman" pitchFamily="18" charset="0"/>
              </a:rPr>
              <a:t>тому</a:t>
            </a:r>
            <a:r>
              <a:rPr lang="en-US" sz="2000" dirty="0">
                <a:cs typeface="Times New Roman" pitchFamily="18" charset="0"/>
              </a:rPr>
              <a:t>  </a:t>
            </a:r>
            <a:r>
              <a:rPr lang="en-US" sz="2000" dirty="0" err="1">
                <a:cs typeface="Times New Roman" pitchFamily="18" charset="0"/>
              </a:rPr>
              <a:t>числі</a:t>
            </a:r>
            <a:r>
              <a:rPr lang="en-US" sz="2000" dirty="0">
                <a:cs typeface="Times New Roman" pitchFamily="18" charset="0"/>
              </a:rPr>
              <a:t>  </a:t>
            </a:r>
            <a:r>
              <a:rPr lang="en-US" sz="2000" dirty="0" err="1">
                <a:cs typeface="Times New Roman" pitchFamily="18" charset="0"/>
              </a:rPr>
              <a:t>органу</a:t>
            </a:r>
            <a:r>
              <a:rPr lang="en-US" sz="2000" dirty="0">
                <a:cs typeface="Times New Roman" pitchFamily="18" charset="0"/>
              </a:rPr>
              <a:t>  </a:t>
            </a:r>
            <a:r>
              <a:rPr lang="en-US" sz="2000" dirty="0" err="1">
                <a:cs typeface="Times New Roman" pitchFamily="18" charset="0"/>
              </a:rPr>
              <a:t>державної</a:t>
            </a:r>
            <a:r>
              <a:rPr lang="en-US" sz="2000" dirty="0">
                <a:cs typeface="Times New Roman" pitchFamily="18" charset="0"/>
              </a:rPr>
              <a:t>  </a:t>
            </a:r>
            <a:r>
              <a:rPr lang="en-US" sz="2000" dirty="0" err="1">
                <a:cs typeface="Times New Roman" pitchFamily="18" charset="0"/>
              </a:rPr>
              <a:t>влади</a:t>
            </a:r>
            <a:r>
              <a:rPr lang="en-US" sz="2000" dirty="0">
                <a:cs typeface="Times New Roman" pitchFamily="18" charset="0"/>
              </a:rPr>
              <a:t>,  </a:t>
            </a:r>
            <a:r>
              <a:rPr lang="en-US" sz="2000" dirty="0" err="1">
                <a:cs typeface="Times New Roman" pitchFamily="18" charset="0"/>
              </a:rPr>
              <a:t>органу</a:t>
            </a:r>
            <a:r>
              <a:rPr lang="en-US" sz="2000" dirty="0">
                <a:cs typeface="Times New Roman" pitchFamily="18" charset="0"/>
              </a:rPr>
              <a:t>  </a:t>
            </a:r>
            <a:r>
              <a:rPr lang="en-US" sz="2000" dirty="0" err="1">
                <a:cs typeface="Times New Roman" pitchFamily="18" charset="0"/>
              </a:rPr>
              <a:t>місцевого</a:t>
            </a:r>
            <a:r>
              <a:rPr lang="en-US" sz="2000" dirty="0">
                <a:cs typeface="Times New Roman" pitchFamily="18" charset="0"/>
              </a:rPr>
              <a:t>  </a:t>
            </a:r>
            <a:r>
              <a:rPr lang="en-US" sz="2000" dirty="0" err="1">
                <a:cs typeface="Times New Roman" pitchFamily="18" charset="0"/>
              </a:rPr>
              <a:t>самоврядування</a:t>
            </a:r>
            <a:r>
              <a:rPr lang="en-US" sz="2000" dirty="0" smtClean="0">
                <a:cs typeface="Times New Roman" pitchFamily="18" charset="0"/>
              </a:rPr>
              <a:t>,</a:t>
            </a:r>
            <a:r>
              <a:rPr lang="uk-UA" sz="2000" dirty="0" smtClean="0">
                <a:cs typeface="Times New Roman" pitchFamily="18" charset="0"/>
              </a:rPr>
              <a:t> </a:t>
            </a:r>
            <a:r>
              <a:rPr lang="en-US" sz="2000" dirty="0" err="1" smtClean="0">
                <a:cs typeface="Times New Roman" pitchFamily="18" charset="0"/>
              </a:rPr>
              <a:t>суб’єкту</a:t>
            </a:r>
            <a:r>
              <a:rPr lang="en-US" sz="2000" dirty="0" smtClean="0">
                <a:cs typeface="Times New Roman" pitchFamily="18" charset="0"/>
              </a:rPr>
              <a:t> </a:t>
            </a:r>
            <a:r>
              <a:rPr lang="en-US" sz="2000" dirty="0" err="1">
                <a:cs typeface="Times New Roman" pitchFamily="18" charset="0"/>
              </a:rPr>
              <a:t>громадянськ</a:t>
            </a:r>
            <a:r>
              <a:rPr lang="en-US" sz="2000" dirty="0">
                <a:cs typeface="Times New Roman" pitchFamily="18" charset="0"/>
              </a:rPr>
              <a:t> </a:t>
            </a:r>
            <a:r>
              <a:rPr lang="en-US" sz="2000" dirty="0" err="1">
                <a:cs typeface="Times New Roman" pitchFamily="18" charset="0"/>
              </a:rPr>
              <a:t>ого</a:t>
            </a:r>
            <a:r>
              <a:rPr lang="en-US" sz="2000" dirty="0">
                <a:cs typeface="Times New Roman" pitchFamily="18" charset="0"/>
              </a:rPr>
              <a:t> </a:t>
            </a:r>
            <a:r>
              <a:rPr lang="en-US" sz="2000" dirty="0" err="1" smtClean="0">
                <a:cs typeface="Times New Roman" pitchFamily="18" charset="0"/>
              </a:rPr>
              <a:t>суспільства</a:t>
            </a:r>
            <a:endParaRPr lang="uk-UA" sz="2000" dirty="0" smtClean="0">
              <a:cs typeface="Times New Roman" pitchFamily="18" charset="0"/>
            </a:endParaRPr>
          </a:p>
          <a:p>
            <a:pPr indent="457200" algn="just">
              <a:lnSpc>
                <a:spcPct val="130000"/>
              </a:lnSpc>
            </a:pPr>
            <a:r>
              <a:rPr lang="ru-RU" sz="2000" b="1" dirty="0">
                <a:cs typeface="Times New Roman" pitchFamily="18" charset="0"/>
              </a:rPr>
              <a:t>Публічне адміністрування </a:t>
            </a:r>
            <a:r>
              <a:rPr lang="ru-RU" sz="2000" dirty="0">
                <a:cs typeface="Times New Roman" pitchFamily="18" charset="0"/>
              </a:rPr>
              <a:t>– теорія та практика публічного управління, яка характеризується реалізацією адміністративних процедур шляхом публічної діяльності, застосування інструментів демократичного урядування, упорядкування суспільних процесів та надання адміністративних послуг як засобу реалізації прав та свобод громадян. Публічне управління та адміністрування</a:t>
            </a:r>
            <a:endParaRPr lang="en-US" sz="2000" dirty="0">
              <a:cs typeface="Times New Roman" pitchFamily="18" charset="0"/>
            </a:endParaRPr>
          </a:p>
        </p:txBody>
      </p:sp>
    </p:spTree>
    <p:extLst>
      <p:ext uri="{BB962C8B-B14F-4D97-AF65-F5344CB8AC3E}">
        <p14:creationId xmlns:p14="http://schemas.microsoft.com/office/powerpoint/2010/main" xmlns="" val="15393631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22</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67971"/>
            <a:ext cx="7670631" cy="958660"/>
          </a:xfrm>
          <a:prstGeom prst="rect">
            <a:avLst/>
          </a:prstGeom>
        </p:spPr>
        <p:txBody>
          <a:bodyPr wrap="square">
            <a:spAutoFit/>
          </a:bodyPr>
          <a:lstStyle/>
          <a:p>
            <a:pPr indent="457200" algn="ctr">
              <a:lnSpc>
                <a:spcPct val="150000"/>
              </a:lnSpc>
            </a:pPr>
            <a:r>
              <a:rPr lang="ru-RU" sz="2000" b="1" dirty="0" smtClean="0">
                <a:solidFill>
                  <a:schemeClr val="bg2"/>
                </a:solidFill>
                <a:cs typeface="Times New Roman" pitchFamily="18" charset="0"/>
              </a:rPr>
              <a:t>В</a:t>
            </a:r>
            <a:r>
              <a:rPr lang="uk-UA" sz="2000" b="1" dirty="0" smtClean="0">
                <a:solidFill>
                  <a:schemeClr val="bg2"/>
                </a:solidFill>
                <a:cs typeface="Times New Roman" pitchFamily="18" charset="0"/>
              </a:rPr>
              <a:t>ідмінність </a:t>
            </a:r>
            <a:r>
              <a:rPr lang="ru-RU" sz="2000" b="1" dirty="0">
                <a:solidFill>
                  <a:schemeClr val="bg2"/>
                </a:solidFill>
                <a:cs typeface="Times New Roman" pitchFamily="18" charset="0"/>
              </a:rPr>
              <a:t>понять публічне уп-равління  та  публічне  адміністрування</a:t>
            </a:r>
            <a:endParaRPr lang="en-US" sz="2000" dirty="0">
              <a:solidFill>
                <a:schemeClr val="bg2"/>
              </a:solidFill>
            </a:endParaRPr>
          </a:p>
        </p:txBody>
      </p:sp>
      <p:sp>
        <p:nvSpPr>
          <p:cNvPr id="2" name="Rectangle 1"/>
          <p:cNvSpPr/>
          <p:nvPr/>
        </p:nvSpPr>
        <p:spPr>
          <a:xfrm>
            <a:off x="327049" y="1988840"/>
            <a:ext cx="8424936" cy="3382401"/>
          </a:xfrm>
          <a:prstGeom prst="rect">
            <a:avLst/>
          </a:prstGeom>
        </p:spPr>
        <p:txBody>
          <a:bodyPr wrap="square">
            <a:spAutoFit/>
          </a:bodyPr>
          <a:lstStyle/>
          <a:p>
            <a:pPr indent="457200" algn="just">
              <a:lnSpc>
                <a:spcPct val="120000"/>
              </a:lnSpc>
            </a:pPr>
            <a:r>
              <a:rPr lang="en-US" dirty="0"/>
              <a:t> </a:t>
            </a:r>
            <a:r>
              <a:rPr lang="uk-UA" sz="2000" dirty="0">
                <a:cs typeface="Times New Roman" pitchFamily="18" charset="0"/>
              </a:rPr>
              <a:t>Публічне управління - це організуючий і регулюючий вплив держави на суспільну життєдіяльність людей з метою її впорядкування, збереження, спираючись на владну силу, яку обмежує дієвий суспільний контроль. Публічне адміністрування – регламентована законами та іншими нормативно-правовими актами діяльність субєктів публічного адміністрування, спрямована на здійснення законів та інших нормативно - правових актів шляхом прийняття адміністративних рішень, надання встановлених законами адміністративних послуг. </a:t>
            </a:r>
            <a:endParaRPr lang="uk-UA" sz="2000" dirty="0" smtClean="0">
              <a:cs typeface="Times New Roman" pitchFamily="18" charset="0"/>
            </a:endParaRPr>
          </a:p>
        </p:txBody>
      </p:sp>
    </p:spTree>
    <p:extLst>
      <p:ext uri="{BB962C8B-B14F-4D97-AF65-F5344CB8AC3E}">
        <p14:creationId xmlns:p14="http://schemas.microsoft.com/office/powerpoint/2010/main" xmlns="" val="20642492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23</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67971"/>
            <a:ext cx="7670631" cy="958660"/>
          </a:xfrm>
          <a:prstGeom prst="rect">
            <a:avLst/>
          </a:prstGeom>
        </p:spPr>
        <p:txBody>
          <a:bodyPr wrap="square">
            <a:spAutoFit/>
          </a:bodyPr>
          <a:lstStyle/>
          <a:p>
            <a:pPr indent="457200" algn="ctr">
              <a:lnSpc>
                <a:spcPct val="150000"/>
              </a:lnSpc>
            </a:pPr>
            <a:r>
              <a:rPr lang="ru-RU" sz="2000" b="1" dirty="0" smtClean="0">
                <a:solidFill>
                  <a:schemeClr val="bg2"/>
                </a:solidFill>
                <a:cs typeface="Times New Roman" pitchFamily="18" charset="0"/>
              </a:rPr>
              <a:t>В</a:t>
            </a:r>
            <a:r>
              <a:rPr lang="uk-UA" sz="2000" b="1" dirty="0" smtClean="0">
                <a:solidFill>
                  <a:schemeClr val="bg2"/>
                </a:solidFill>
                <a:cs typeface="Times New Roman" pitchFamily="18" charset="0"/>
              </a:rPr>
              <a:t>ідмінність </a:t>
            </a:r>
            <a:r>
              <a:rPr lang="ru-RU" sz="2000" b="1" dirty="0">
                <a:solidFill>
                  <a:schemeClr val="bg2"/>
                </a:solidFill>
                <a:cs typeface="Times New Roman" pitchFamily="18" charset="0"/>
              </a:rPr>
              <a:t>понять публічне уп-равління  та  публічне  адміністрування</a:t>
            </a:r>
            <a:endParaRPr lang="en-US" sz="2000" dirty="0">
              <a:solidFill>
                <a:schemeClr val="bg2"/>
              </a:solidFill>
            </a:endParaRPr>
          </a:p>
        </p:txBody>
      </p:sp>
      <p:sp>
        <p:nvSpPr>
          <p:cNvPr id="2" name="Rectangle 1"/>
          <p:cNvSpPr/>
          <p:nvPr/>
        </p:nvSpPr>
        <p:spPr>
          <a:xfrm>
            <a:off x="346212" y="2636912"/>
            <a:ext cx="8424936" cy="3013069"/>
          </a:xfrm>
          <a:prstGeom prst="rect">
            <a:avLst/>
          </a:prstGeom>
        </p:spPr>
        <p:txBody>
          <a:bodyPr wrap="square">
            <a:spAutoFit/>
          </a:bodyPr>
          <a:lstStyle/>
          <a:p>
            <a:pPr indent="457200" algn="just">
              <a:lnSpc>
                <a:spcPct val="120000"/>
              </a:lnSpc>
            </a:pPr>
            <a:r>
              <a:rPr lang="uk-UA" sz="2000" dirty="0" smtClean="0">
                <a:cs typeface="Times New Roman" pitchFamily="18" charset="0"/>
              </a:rPr>
              <a:t>Адміністрування </a:t>
            </a:r>
            <a:r>
              <a:rPr lang="uk-UA" sz="2000" dirty="0">
                <a:cs typeface="Times New Roman" pitchFamily="18" charset="0"/>
              </a:rPr>
              <a:t>- це прерогатива виконавчих органів влади або чиновника (державний службовець). Публічна адміністрація - система публічних інституцій та їх діяльності. При цьому ядром поняття «публічне» є «спільне, доступне для всіх, яке служить всім». Публічна адміністрація є сукупністю державних і недержавних субєктів публічної влади, ключовими структурними елементами котрої є, по-перше, органи виконавчої влади і, по-друге, виконавчі органи місцевого самоврядування.</a:t>
            </a:r>
            <a:endParaRPr lang="en-US" sz="2000" dirty="0">
              <a:cs typeface="Times New Roman" pitchFamily="18" charset="0"/>
            </a:endParaRPr>
          </a:p>
        </p:txBody>
      </p:sp>
    </p:spTree>
    <p:extLst>
      <p:ext uri="{BB962C8B-B14F-4D97-AF65-F5344CB8AC3E}">
        <p14:creationId xmlns:p14="http://schemas.microsoft.com/office/powerpoint/2010/main" xmlns="" val="34135059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24</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67971"/>
            <a:ext cx="7670631" cy="553998"/>
          </a:xfrm>
          <a:prstGeom prst="rect">
            <a:avLst/>
          </a:prstGeom>
        </p:spPr>
        <p:txBody>
          <a:bodyPr wrap="square">
            <a:spAutoFit/>
          </a:bodyPr>
          <a:lstStyle/>
          <a:p>
            <a:pPr indent="457200" algn="ctr">
              <a:lnSpc>
                <a:spcPct val="150000"/>
              </a:lnSpc>
            </a:pPr>
            <a:r>
              <a:rPr lang="uk-UA" sz="2000" b="1" dirty="0" smtClean="0">
                <a:solidFill>
                  <a:schemeClr val="bg2"/>
                </a:solidFill>
                <a:cs typeface="Times New Roman" pitchFamily="18" charset="0"/>
              </a:rPr>
              <a:t>Система </a:t>
            </a:r>
            <a:r>
              <a:rPr lang="ru-RU" sz="2000" b="1" dirty="0" smtClean="0">
                <a:solidFill>
                  <a:schemeClr val="bg2"/>
                </a:solidFill>
                <a:cs typeface="Times New Roman" pitchFamily="18" charset="0"/>
              </a:rPr>
              <a:t>публічного управління</a:t>
            </a:r>
            <a:endParaRPr lang="en-US" sz="2000" dirty="0">
              <a:solidFill>
                <a:schemeClr val="bg2"/>
              </a:solidFill>
            </a:endParaRPr>
          </a:p>
        </p:txBody>
      </p:sp>
      <p:pic>
        <p:nvPicPr>
          <p:cNvPr id="1026" name="Picture 2" descr="система СП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9632" y="1622884"/>
            <a:ext cx="6696744" cy="49024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196794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25</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67971"/>
            <a:ext cx="7670631" cy="496996"/>
          </a:xfrm>
          <a:prstGeom prst="rect">
            <a:avLst/>
          </a:prstGeom>
        </p:spPr>
        <p:txBody>
          <a:bodyPr wrap="square">
            <a:spAutoFit/>
          </a:bodyPr>
          <a:lstStyle/>
          <a:p>
            <a:pPr indent="457200" algn="ctr">
              <a:lnSpc>
                <a:spcPct val="150000"/>
              </a:lnSpc>
            </a:pPr>
            <a:r>
              <a:rPr lang="ru-RU" sz="2000" b="1" dirty="0">
                <a:solidFill>
                  <a:schemeClr val="bg2"/>
                </a:solidFill>
                <a:cs typeface="Times New Roman" pitchFamily="18" charset="0"/>
              </a:rPr>
              <a:t>Специфіка публічного управління</a:t>
            </a:r>
            <a:endParaRPr lang="en-US" sz="2000" dirty="0">
              <a:solidFill>
                <a:schemeClr val="bg2"/>
              </a:solidFill>
            </a:endParaRPr>
          </a:p>
        </p:txBody>
      </p:sp>
      <p:sp>
        <p:nvSpPr>
          <p:cNvPr id="2" name="Rectangle 1"/>
          <p:cNvSpPr/>
          <p:nvPr/>
        </p:nvSpPr>
        <p:spPr>
          <a:xfrm>
            <a:off x="323528" y="1526631"/>
            <a:ext cx="8208912" cy="4852034"/>
          </a:xfrm>
          <a:prstGeom prst="rect">
            <a:avLst/>
          </a:prstGeom>
        </p:spPr>
        <p:txBody>
          <a:bodyPr wrap="square">
            <a:spAutoFit/>
          </a:bodyPr>
          <a:lstStyle/>
          <a:p>
            <a:pPr marL="285750" indent="-285750" algn="just">
              <a:lnSpc>
                <a:spcPct val="130000"/>
              </a:lnSpc>
              <a:buFont typeface="Arial" panose="020B0604020202020204" pitchFamily="34" charset="0"/>
              <a:buChar char="•"/>
            </a:pPr>
            <a:r>
              <a:rPr lang="ru-RU" sz="2000" dirty="0" smtClean="0"/>
              <a:t>1. Публічне </a:t>
            </a:r>
            <a:r>
              <a:rPr lang="ru-RU" sz="2000" dirty="0"/>
              <a:t>управління спирається на державну владу, підкріплюється і забезпечується нею. </a:t>
            </a:r>
            <a:endParaRPr lang="ru-RU" sz="2000" dirty="0" smtClean="0"/>
          </a:p>
          <a:p>
            <a:pPr marL="285750" indent="-285750" algn="just">
              <a:lnSpc>
                <a:spcPct val="130000"/>
              </a:lnSpc>
              <a:buFont typeface="Arial" panose="020B0604020202020204" pitchFamily="34" charset="0"/>
              <a:buChar char="•"/>
            </a:pPr>
            <a:r>
              <a:rPr lang="ru-RU" sz="2000" dirty="0" smtClean="0"/>
              <a:t>2</a:t>
            </a:r>
            <a:r>
              <a:rPr lang="ru-RU" sz="2000" dirty="0"/>
              <a:t>. Публічне управління поширюється на все суспільство і за його межі у сфері проведення державної міжнародної політики. Саме держава шляхом законодавчої діяльності встановлює основні, загальні й типові правила (норми) поведінки людей. </a:t>
            </a:r>
            <a:endParaRPr lang="ru-RU" sz="2000" dirty="0" smtClean="0"/>
          </a:p>
          <a:p>
            <a:pPr marL="285750" indent="-285750" algn="just">
              <a:lnSpc>
                <a:spcPct val="130000"/>
              </a:lnSpc>
              <a:buFont typeface="Arial" panose="020B0604020202020204" pitchFamily="34" charset="0"/>
              <a:buChar char="•"/>
            </a:pPr>
            <a:r>
              <a:rPr lang="ru-RU" sz="2000" dirty="0" smtClean="0"/>
              <a:t>3</a:t>
            </a:r>
            <a:r>
              <a:rPr lang="ru-RU" sz="2000" dirty="0"/>
              <a:t>. Держава наділяє публічне управління системною якістю. </a:t>
            </a:r>
            <a:endParaRPr lang="ru-RU" sz="2000" dirty="0" smtClean="0"/>
          </a:p>
          <a:p>
            <a:pPr marL="285750" indent="-285750" algn="just">
              <a:lnSpc>
                <a:spcPct val="130000"/>
              </a:lnSpc>
              <a:buFont typeface="Arial" panose="020B0604020202020204" pitchFamily="34" charset="0"/>
              <a:buChar char="•"/>
            </a:pPr>
            <a:r>
              <a:rPr lang="ru-RU" sz="2000" dirty="0" smtClean="0"/>
              <a:t>4</a:t>
            </a:r>
            <a:r>
              <a:rPr lang="ru-RU" sz="2000" dirty="0"/>
              <a:t>. Публічне управління відрізняється від державного тим, що воно здійснюється в межах панування верховенства права, завдяки законодавчо врегульованому і практично діючому механізму контролю суспільства над усіма органами державної влади та місцевого самоврядування.</a:t>
            </a:r>
            <a:endParaRPr lang="en-US" sz="2000" dirty="0">
              <a:cs typeface="Times New Roman" pitchFamily="18" charset="0"/>
            </a:endParaRPr>
          </a:p>
        </p:txBody>
      </p:sp>
    </p:spTree>
    <p:extLst>
      <p:ext uri="{BB962C8B-B14F-4D97-AF65-F5344CB8AC3E}">
        <p14:creationId xmlns:p14="http://schemas.microsoft.com/office/powerpoint/2010/main" xmlns="" val="11486606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26</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67971"/>
            <a:ext cx="7670631" cy="553998"/>
          </a:xfrm>
          <a:prstGeom prst="rect">
            <a:avLst/>
          </a:prstGeom>
        </p:spPr>
        <p:txBody>
          <a:bodyPr wrap="square">
            <a:spAutoFit/>
          </a:bodyPr>
          <a:lstStyle/>
          <a:p>
            <a:pPr indent="457200" algn="ctr">
              <a:lnSpc>
                <a:spcPct val="150000"/>
              </a:lnSpc>
            </a:pPr>
            <a:r>
              <a:rPr lang="ru-RU" sz="2000" b="1" dirty="0" smtClean="0">
                <a:solidFill>
                  <a:schemeClr val="bg2"/>
                </a:solidFill>
                <a:cs typeface="Times New Roman" pitchFamily="18" charset="0"/>
              </a:rPr>
              <a:t>Структура публічного </a:t>
            </a:r>
            <a:r>
              <a:rPr lang="ru-RU" sz="2000" b="1" dirty="0">
                <a:solidFill>
                  <a:schemeClr val="bg2"/>
                </a:solidFill>
                <a:cs typeface="Times New Roman" pitchFamily="18" charset="0"/>
              </a:rPr>
              <a:t>управління</a:t>
            </a:r>
            <a:endParaRPr lang="en-US" sz="2000" dirty="0">
              <a:solidFill>
                <a:schemeClr val="bg2"/>
              </a:solidFill>
            </a:endParaRPr>
          </a:p>
        </p:txBody>
      </p:sp>
      <p:pic>
        <p:nvPicPr>
          <p:cNvPr id="2050" name="Picture 2" descr="4. Механізм держави, державний апарат і державна служба в системі ..."/>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1148337"/>
            <a:ext cx="8614319" cy="5304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5116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7552" y="573832"/>
            <a:ext cx="8229600" cy="1064046"/>
          </a:xfrm>
        </p:spPr>
        <p:txBody>
          <a:bodyPr/>
          <a:lstStyle/>
          <a:p>
            <a:pPr algn="just" eaLnBrk="1" hangingPunct="1">
              <a:defRPr/>
            </a:pPr>
            <a:r>
              <a:rPr lang="uk-UA" sz="2800" b="1" dirty="0" smtClean="0">
                <a:solidFill>
                  <a:schemeClr val="accent1">
                    <a:lumMod val="25000"/>
                  </a:schemeClr>
                </a:solidFill>
                <a:cs typeface="Times New Roman" pitchFamily="18" charset="0"/>
              </a:rPr>
              <a:t/>
            </a:r>
            <a:br>
              <a:rPr lang="uk-UA" sz="2800" b="1" dirty="0" smtClean="0">
                <a:solidFill>
                  <a:schemeClr val="accent1">
                    <a:lumMod val="25000"/>
                  </a:schemeClr>
                </a:solidFill>
                <a:cs typeface="Times New Roman" pitchFamily="18" charset="0"/>
              </a:rPr>
            </a:br>
            <a:r>
              <a:rPr lang="uk-UA" sz="2800" b="1" dirty="0">
                <a:solidFill>
                  <a:schemeClr val="accent1">
                    <a:lumMod val="25000"/>
                  </a:schemeClr>
                </a:solidFill>
                <a:cs typeface="Times New Roman" pitchFamily="18" charset="0"/>
              </a:rPr>
              <a:t/>
            </a:r>
            <a:br>
              <a:rPr lang="uk-UA" sz="2800" b="1" dirty="0">
                <a:solidFill>
                  <a:schemeClr val="accent1">
                    <a:lumMod val="25000"/>
                  </a:schemeClr>
                </a:solidFill>
                <a:cs typeface="Times New Roman" pitchFamily="18" charset="0"/>
              </a:rPr>
            </a:br>
            <a:r>
              <a:rPr lang="uk-UA" sz="2800" b="1" dirty="0" smtClean="0">
                <a:solidFill>
                  <a:schemeClr val="accent1">
                    <a:lumMod val="25000"/>
                  </a:schemeClr>
                </a:solidFill>
                <a:cs typeface="Times New Roman" pitchFamily="18" charset="0"/>
              </a:rPr>
              <a:t>1.3. Принципи системи публічного управління </a:t>
            </a:r>
            <a:endParaRPr lang="ru-RU" sz="2800" dirty="0"/>
          </a:p>
        </p:txBody>
      </p:sp>
      <p:sp>
        <p:nvSpPr>
          <p:cNvPr id="3" name="Номер слайда 2"/>
          <p:cNvSpPr>
            <a:spLocks noGrp="1"/>
          </p:cNvSpPr>
          <p:nvPr>
            <p:ph type="sldNum" sz="quarter" idx="11"/>
          </p:nvPr>
        </p:nvSpPr>
        <p:spPr>
          <a:xfrm>
            <a:off x="8604448" y="116632"/>
            <a:ext cx="405408"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27</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4" name="Rectangle 3"/>
          <p:cNvSpPr/>
          <p:nvPr/>
        </p:nvSpPr>
        <p:spPr>
          <a:xfrm>
            <a:off x="251520" y="2343023"/>
            <a:ext cx="8555632" cy="4839017"/>
          </a:xfrm>
          <a:prstGeom prst="rect">
            <a:avLst/>
          </a:prstGeom>
        </p:spPr>
        <p:txBody>
          <a:bodyPr wrap="square">
            <a:spAutoFit/>
          </a:bodyPr>
          <a:lstStyle/>
          <a:p>
            <a:pPr marL="342900" indent="-342900" algn="just">
              <a:lnSpc>
                <a:spcPct val="120000"/>
              </a:lnSpc>
              <a:buFont typeface="Wingdings" panose="05000000000000000000" pitchFamily="2" charset="2"/>
              <a:buChar char="Ø"/>
            </a:pPr>
            <a:r>
              <a:rPr lang="ru-RU" sz="2000" dirty="0" smtClean="0">
                <a:latin typeface="+mn-lt"/>
              </a:rPr>
              <a:t>Концепція </a:t>
            </a:r>
            <a:r>
              <a:rPr lang="ru-RU" sz="2000" dirty="0">
                <a:latin typeface="+mn-lt"/>
              </a:rPr>
              <a:t>соціального ринкового господарства в економічній сфері передбачає свободу ринку як незалежну цінність. Держава ж відповідальна за створення необхідних умов для розвитку ринкових процесів. Державне втручання розглядається як неминучий інструмент виправлення негативних наслідків ринкових процесів. </a:t>
            </a:r>
          </a:p>
          <a:p>
            <a:pPr marL="342900" indent="-342900" algn="just">
              <a:lnSpc>
                <a:spcPct val="120000"/>
              </a:lnSpc>
              <a:buFont typeface="Wingdings" panose="05000000000000000000" pitchFamily="2" charset="2"/>
              <a:buChar char="Ø"/>
            </a:pPr>
            <a:r>
              <a:rPr lang="ru-RU" sz="2000" dirty="0" smtClean="0">
                <a:latin typeface="+mn-lt"/>
              </a:rPr>
              <a:t>Виробнича </a:t>
            </a:r>
            <a:r>
              <a:rPr lang="ru-RU" sz="2000" dirty="0">
                <a:latin typeface="+mn-lt"/>
              </a:rPr>
              <a:t>конкуренція і соціальне забезпечення повинні бути одночасними і взаємодоповнюючими факторами. </a:t>
            </a:r>
          </a:p>
          <a:p>
            <a:pPr marL="342900" indent="-342900" algn="just">
              <a:lnSpc>
                <a:spcPct val="120000"/>
              </a:lnSpc>
              <a:buFont typeface="Wingdings" panose="05000000000000000000" pitchFamily="2" charset="2"/>
              <a:buChar char="Ø"/>
            </a:pPr>
            <a:r>
              <a:rPr lang="ru-RU" sz="2000" dirty="0" smtClean="0">
                <a:latin typeface="+mn-lt"/>
              </a:rPr>
              <a:t>Соціальні </a:t>
            </a:r>
            <a:r>
              <a:rPr lang="ru-RU" sz="2000" dirty="0">
                <a:latin typeface="+mn-lt"/>
              </a:rPr>
              <a:t>програми стають невід'ємною частиною правової держави. В умовах правової держави і ринкової економіки на перший план виходить соціальна захищеність людини в суспільстві. </a:t>
            </a:r>
          </a:p>
          <a:p>
            <a:pPr algn="just">
              <a:lnSpc>
                <a:spcPct val="107000"/>
              </a:lnSpc>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7643766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7552" y="573832"/>
            <a:ext cx="8229600" cy="1064046"/>
          </a:xfrm>
        </p:spPr>
        <p:txBody>
          <a:bodyPr/>
          <a:lstStyle/>
          <a:p>
            <a:pPr algn="just" eaLnBrk="1" hangingPunct="1">
              <a:defRPr/>
            </a:pPr>
            <a:r>
              <a:rPr lang="uk-UA" sz="2800" b="1" dirty="0" smtClean="0">
                <a:solidFill>
                  <a:schemeClr val="accent1">
                    <a:lumMod val="25000"/>
                  </a:schemeClr>
                </a:solidFill>
                <a:cs typeface="Times New Roman" pitchFamily="18" charset="0"/>
              </a:rPr>
              <a:t/>
            </a:r>
            <a:br>
              <a:rPr lang="uk-UA" sz="2800" b="1" dirty="0" smtClean="0">
                <a:solidFill>
                  <a:schemeClr val="accent1">
                    <a:lumMod val="25000"/>
                  </a:schemeClr>
                </a:solidFill>
                <a:cs typeface="Times New Roman" pitchFamily="18" charset="0"/>
              </a:rPr>
            </a:br>
            <a:r>
              <a:rPr lang="uk-UA" sz="2800" b="1" dirty="0">
                <a:solidFill>
                  <a:schemeClr val="accent1">
                    <a:lumMod val="25000"/>
                  </a:schemeClr>
                </a:solidFill>
                <a:cs typeface="Times New Roman" pitchFamily="18" charset="0"/>
              </a:rPr>
              <a:t/>
            </a:r>
            <a:br>
              <a:rPr lang="uk-UA" sz="2800" b="1" dirty="0">
                <a:solidFill>
                  <a:schemeClr val="accent1">
                    <a:lumMod val="25000"/>
                  </a:schemeClr>
                </a:solidFill>
                <a:cs typeface="Times New Roman" pitchFamily="18" charset="0"/>
              </a:rPr>
            </a:br>
            <a:r>
              <a:rPr lang="uk-UA" sz="2800" b="1" dirty="0" smtClean="0">
                <a:solidFill>
                  <a:schemeClr val="accent1">
                    <a:lumMod val="25000"/>
                  </a:schemeClr>
                </a:solidFill>
                <a:cs typeface="Times New Roman" pitchFamily="18" charset="0"/>
              </a:rPr>
              <a:t>1.3. Принципи системи публічного управління </a:t>
            </a:r>
            <a:endParaRPr lang="ru-RU" sz="2800" dirty="0"/>
          </a:p>
        </p:txBody>
      </p:sp>
      <p:sp>
        <p:nvSpPr>
          <p:cNvPr id="3" name="Номер слайда 2"/>
          <p:cNvSpPr>
            <a:spLocks noGrp="1"/>
          </p:cNvSpPr>
          <p:nvPr>
            <p:ph type="sldNum" sz="quarter" idx="11"/>
          </p:nvPr>
        </p:nvSpPr>
        <p:spPr>
          <a:xfrm>
            <a:off x="8604448" y="116632"/>
            <a:ext cx="405408"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28</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4" name="Rectangle 3"/>
          <p:cNvSpPr/>
          <p:nvPr/>
        </p:nvSpPr>
        <p:spPr>
          <a:xfrm>
            <a:off x="251520" y="2276872"/>
            <a:ext cx="8555632" cy="3714863"/>
          </a:xfrm>
          <a:prstGeom prst="rect">
            <a:avLst/>
          </a:prstGeom>
        </p:spPr>
        <p:txBody>
          <a:bodyPr wrap="square">
            <a:spAutoFit/>
          </a:bodyPr>
          <a:lstStyle/>
          <a:p>
            <a:pPr marL="342900" indent="-342900" algn="just">
              <a:lnSpc>
                <a:spcPct val="107000"/>
              </a:lnSpc>
              <a:spcAft>
                <a:spcPts val="0"/>
              </a:spcAft>
              <a:buFont typeface="Wingdings" panose="05000000000000000000" pitchFamily="2" charset="2"/>
              <a:buChar char="Ø"/>
            </a:pPr>
            <a:r>
              <a:rPr lang="ru-RU" sz="2000" dirty="0" smtClean="0">
                <a:latin typeface="+mn-lt"/>
                <a:ea typeface="Times New Roman" panose="02020603050405020304" pitchFamily="18" charset="0"/>
                <a:cs typeface="Times New Roman" panose="02020603050405020304" pitchFamily="18" charset="0"/>
              </a:rPr>
              <a:t>Визначальне </a:t>
            </a:r>
            <a:r>
              <a:rPr lang="ru-RU" sz="2000" dirty="0">
                <a:latin typeface="+mn-lt"/>
                <a:ea typeface="Times New Roman" panose="02020603050405020304" pitchFamily="18" charset="0"/>
                <a:cs typeface="Times New Roman" panose="02020603050405020304" pitchFamily="18" charset="0"/>
              </a:rPr>
              <a:t>значення має соціальне партнерство. Соціальне партнерство - переростанням кордонів власне економіки у сферу соціальних відносин: продавці і покупці робочої сили домовляються про умови соціального контракту як рівноправні його учасники. </a:t>
            </a:r>
            <a:endParaRPr lang="ru-RU" sz="2000" dirty="0" smtClean="0">
              <a:latin typeface="+mn-lt"/>
              <a:ea typeface="Times New Roman" panose="02020603050405020304" pitchFamily="18" charset="0"/>
              <a:cs typeface="Times New Roman" panose="02020603050405020304" pitchFamily="18" charset="0"/>
            </a:endParaRPr>
          </a:p>
          <a:p>
            <a:pPr marL="342900" indent="-342900" algn="just">
              <a:lnSpc>
                <a:spcPct val="107000"/>
              </a:lnSpc>
              <a:spcAft>
                <a:spcPts val="0"/>
              </a:spcAft>
              <a:buFont typeface="Wingdings" panose="05000000000000000000" pitchFamily="2" charset="2"/>
              <a:buChar char="Ø"/>
            </a:pPr>
            <a:r>
              <a:rPr lang="ru-RU" sz="2000" dirty="0" smtClean="0">
                <a:latin typeface="+mn-lt"/>
                <a:ea typeface="Times New Roman" panose="02020603050405020304" pitchFamily="18" charset="0"/>
                <a:cs typeface="Times New Roman" panose="02020603050405020304" pitchFamily="18" charset="0"/>
              </a:rPr>
              <a:t>Конкуренція </a:t>
            </a:r>
            <a:r>
              <a:rPr lang="ru-RU" sz="2000" dirty="0">
                <a:latin typeface="+mn-lt"/>
                <a:ea typeface="Times New Roman" panose="02020603050405020304" pitchFamily="18" charset="0"/>
                <a:cs typeface="Times New Roman" panose="02020603050405020304" pitchFamily="18" charset="0"/>
              </a:rPr>
              <a:t>повинна бути організована таким чином, щоб унеможливити соціальну напруженість</a:t>
            </a:r>
            <a:r>
              <a:rPr lang="ru-RU" sz="2000" dirty="0" smtClean="0">
                <a:latin typeface="+mn-lt"/>
                <a:ea typeface="Times New Roman" panose="02020603050405020304" pitchFamily="18" charset="0"/>
                <a:cs typeface="Times New Roman" panose="02020603050405020304" pitchFamily="18" charset="0"/>
              </a:rPr>
              <a:t>.</a:t>
            </a:r>
          </a:p>
          <a:p>
            <a:pPr marL="342900" indent="-342900" algn="just">
              <a:lnSpc>
                <a:spcPct val="107000"/>
              </a:lnSpc>
              <a:spcAft>
                <a:spcPts val="0"/>
              </a:spcAft>
              <a:buFont typeface="Wingdings" panose="05000000000000000000" pitchFamily="2" charset="2"/>
              <a:buChar char="Ø"/>
            </a:pPr>
            <a:r>
              <a:rPr lang="ru-RU" sz="2000" dirty="0" smtClean="0">
                <a:latin typeface="+mn-lt"/>
                <a:ea typeface="Times New Roman" panose="02020603050405020304" pitchFamily="18" charset="0"/>
                <a:cs typeface="Times New Roman" panose="02020603050405020304" pitchFamily="18" charset="0"/>
              </a:rPr>
              <a:t>Поєднання </a:t>
            </a:r>
            <a:r>
              <a:rPr lang="ru-RU" sz="2000" dirty="0">
                <a:latin typeface="+mn-lt"/>
                <a:ea typeface="Times New Roman" panose="02020603050405020304" pitchFamily="18" charset="0"/>
                <a:cs typeface="Times New Roman" panose="02020603050405020304" pitchFamily="18" charset="0"/>
              </a:rPr>
              <a:t>принципу свободи підприємництва з принципом соціальної допомоги бідним прошаркам населення. </a:t>
            </a:r>
            <a:endParaRPr lang="ru-RU" sz="2000" dirty="0" smtClean="0">
              <a:latin typeface="+mn-lt"/>
              <a:ea typeface="Times New Roman" panose="02020603050405020304" pitchFamily="18" charset="0"/>
              <a:cs typeface="Times New Roman" panose="02020603050405020304" pitchFamily="18" charset="0"/>
            </a:endParaRPr>
          </a:p>
          <a:p>
            <a:pPr marL="342900" indent="-342900" algn="just">
              <a:lnSpc>
                <a:spcPct val="107000"/>
              </a:lnSpc>
              <a:spcAft>
                <a:spcPts val="0"/>
              </a:spcAft>
              <a:buFont typeface="Wingdings" panose="05000000000000000000" pitchFamily="2" charset="2"/>
              <a:buChar char="Ø"/>
            </a:pPr>
            <a:r>
              <a:rPr lang="ru-RU" sz="2000" dirty="0" smtClean="0">
                <a:latin typeface="+mn-lt"/>
                <a:ea typeface="Times New Roman" panose="02020603050405020304" pitchFamily="18" charset="0"/>
                <a:cs typeface="Times New Roman" panose="02020603050405020304" pitchFamily="18" charset="0"/>
              </a:rPr>
              <a:t>Соціальна </a:t>
            </a:r>
            <a:r>
              <a:rPr lang="ru-RU" sz="2000" dirty="0">
                <a:latin typeface="+mn-lt"/>
                <a:ea typeface="Times New Roman" panose="02020603050405020304" pitchFamily="18" charset="0"/>
                <a:cs typeface="Times New Roman" panose="02020603050405020304" pitchFamily="18" charset="0"/>
              </a:rPr>
              <a:t>справедливість, забезпечення якої є однією з головних функцій держави порядку. </a:t>
            </a:r>
            <a:endParaRPr lang="ru-RU" sz="2000" dirty="0" smtClean="0">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908155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7552" y="573832"/>
            <a:ext cx="8229600" cy="1064046"/>
          </a:xfrm>
        </p:spPr>
        <p:txBody>
          <a:bodyPr/>
          <a:lstStyle/>
          <a:p>
            <a:pPr algn="just" eaLnBrk="1" hangingPunct="1">
              <a:defRPr/>
            </a:pPr>
            <a:r>
              <a:rPr lang="uk-UA" sz="2800" b="1" dirty="0" smtClean="0">
                <a:solidFill>
                  <a:schemeClr val="accent1">
                    <a:lumMod val="25000"/>
                  </a:schemeClr>
                </a:solidFill>
                <a:cs typeface="Times New Roman" pitchFamily="18" charset="0"/>
              </a:rPr>
              <a:t/>
            </a:r>
            <a:br>
              <a:rPr lang="uk-UA" sz="2800" b="1" dirty="0" smtClean="0">
                <a:solidFill>
                  <a:schemeClr val="accent1">
                    <a:lumMod val="25000"/>
                  </a:schemeClr>
                </a:solidFill>
                <a:cs typeface="Times New Roman" pitchFamily="18" charset="0"/>
              </a:rPr>
            </a:br>
            <a:r>
              <a:rPr lang="uk-UA" sz="2800" b="1" dirty="0">
                <a:solidFill>
                  <a:schemeClr val="accent1">
                    <a:lumMod val="25000"/>
                  </a:schemeClr>
                </a:solidFill>
                <a:cs typeface="Times New Roman" pitchFamily="18" charset="0"/>
              </a:rPr>
              <a:t/>
            </a:r>
            <a:br>
              <a:rPr lang="uk-UA" sz="2800" b="1" dirty="0">
                <a:solidFill>
                  <a:schemeClr val="accent1">
                    <a:lumMod val="25000"/>
                  </a:schemeClr>
                </a:solidFill>
                <a:cs typeface="Times New Roman" pitchFamily="18" charset="0"/>
              </a:rPr>
            </a:br>
            <a:r>
              <a:rPr lang="uk-UA" sz="2800" b="1" dirty="0" smtClean="0">
                <a:solidFill>
                  <a:schemeClr val="accent1">
                    <a:lumMod val="25000"/>
                  </a:schemeClr>
                </a:solidFill>
                <a:cs typeface="Times New Roman" pitchFamily="18" charset="0"/>
              </a:rPr>
              <a:t>1.3. Принципи системи публічного управління </a:t>
            </a:r>
            <a:endParaRPr lang="ru-RU" sz="2800" dirty="0"/>
          </a:p>
        </p:txBody>
      </p:sp>
      <p:sp>
        <p:nvSpPr>
          <p:cNvPr id="3" name="Номер слайда 2"/>
          <p:cNvSpPr>
            <a:spLocks noGrp="1"/>
          </p:cNvSpPr>
          <p:nvPr>
            <p:ph type="sldNum" sz="quarter" idx="11"/>
          </p:nvPr>
        </p:nvSpPr>
        <p:spPr>
          <a:xfrm>
            <a:off x="8604448" y="116632"/>
            <a:ext cx="405408"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29</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4" name="Rectangle 3"/>
          <p:cNvSpPr/>
          <p:nvPr/>
        </p:nvSpPr>
        <p:spPr>
          <a:xfrm>
            <a:off x="251520" y="2276872"/>
            <a:ext cx="8555632" cy="3385542"/>
          </a:xfrm>
          <a:prstGeom prst="rect">
            <a:avLst/>
          </a:prstGeom>
        </p:spPr>
        <p:txBody>
          <a:bodyPr wrap="square">
            <a:spAutoFit/>
          </a:bodyPr>
          <a:lstStyle/>
          <a:p>
            <a:pPr marL="342900" indent="-342900" algn="just">
              <a:lnSpc>
                <a:spcPct val="107000"/>
              </a:lnSpc>
              <a:spcAft>
                <a:spcPts val="0"/>
              </a:spcAft>
              <a:buFont typeface="Wingdings" panose="05000000000000000000" pitchFamily="2" charset="2"/>
              <a:buChar char="Ø"/>
            </a:pPr>
            <a:r>
              <a:rPr lang="ru-RU" sz="2000" dirty="0" smtClean="0">
                <a:latin typeface="+mn-lt"/>
                <a:ea typeface="Times New Roman" panose="02020603050405020304" pitchFamily="18" charset="0"/>
                <a:cs typeface="Times New Roman" panose="02020603050405020304" pitchFamily="18" charset="0"/>
              </a:rPr>
              <a:t>Висока </a:t>
            </a:r>
            <a:r>
              <a:rPr lang="ru-RU" sz="2000" dirty="0">
                <a:latin typeface="+mn-lt"/>
                <a:ea typeface="Times New Roman" panose="02020603050405020304" pitchFamily="18" charset="0"/>
                <a:cs typeface="Times New Roman" panose="02020603050405020304" pitchFamily="18" charset="0"/>
              </a:rPr>
              <a:t>технологічність кінцевої продукції, як і технологічність виробництва країни в цілому, переважно визначається загальнонаціональним рівнем підготовки спеціалістів усіх без винятку галузей суспільного господарства. </a:t>
            </a:r>
            <a:endParaRPr lang="ru-RU" sz="2000" dirty="0" smtClean="0">
              <a:latin typeface="+mn-lt"/>
              <a:ea typeface="Times New Roman" panose="02020603050405020304" pitchFamily="18" charset="0"/>
              <a:cs typeface="Times New Roman" panose="02020603050405020304" pitchFamily="18" charset="0"/>
            </a:endParaRPr>
          </a:p>
          <a:p>
            <a:pPr marL="342900" indent="-342900" algn="just">
              <a:lnSpc>
                <a:spcPct val="107000"/>
              </a:lnSpc>
              <a:spcAft>
                <a:spcPts val="0"/>
              </a:spcAft>
              <a:buFont typeface="Wingdings" panose="05000000000000000000" pitchFamily="2" charset="2"/>
              <a:buChar char="Ø"/>
            </a:pPr>
            <a:r>
              <a:rPr lang="ru-RU" sz="2000" dirty="0" smtClean="0">
                <a:latin typeface="+mn-lt"/>
                <a:ea typeface="Times New Roman" panose="02020603050405020304" pitchFamily="18" charset="0"/>
                <a:cs typeface="Times New Roman" panose="02020603050405020304" pitchFamily="18" charset="0"/>
              </a:rPr>
              <a:t>У </a:t>
            </a:r>
            <a:r>
              <a:rPr lang="ru-RU" sz="2000" dirty="0">
                <a:latin typeface="+mn-lt"/>
                <a:ea typeface="Times New Roman" panose="02020603050405020304" pitchFamily="18" charset="0"/>
                <a:cs typeface="Times New Roman" panose="02020603050405020304" pitchFamily="18" charset="0"/>
              </a:rPr>
              <a:t>демократичній правовій державі, принаймні в теорії, ідеалом є повна свобода і незалежність творчої сфери від держави. </a:t>
            </a:r>
            <a:endParaRPr lang="ru-RU" sz="2000" dirty="0" smtClean="0">
              <a:latin typeface="+mn-lt"/>
              <a:ea typeface="Times New Roman" panose="02020603050405020304" pitchFamily="18" charset="0"/>
              <a:cs typeface="Times New Roman" panose="02020603050405020304" pitchFamily="18" charset="0"/>
            </a:endParaRPr>
          </a:p>
          <a:p>
            <a:pPr marL="342900" indent="-342900" algn="just">
              <a:lnSpc>
                <a:spcPct val="107000"/>
              </a:lnSpc>
              <a:spcAft>
                <a:spcPts val="0"/>
              </a:spcAft>
              <a:buFont typeface="Wingdings" panose="05000000000000000000" pitchFamily="2" charset="2"/>
              <a:buChar char="Ø"/>
            </a:pPr>
            <a:r>
              <a:rPr lang="ru-RU" sz="2000" dirty="0" smtClean="0">
                <a:latin typeface="+mn-lt"/>
                <a:ea typeface="Times New Roman" panose="02020603050405020304" pitchFamily="18" charset="0"/>
                <a:cs typeface="Times New Roman" panose="02020603050405020304" pitchFamily="18" charset="0"/>
              </a:rPr>
              <a:t>В </a:t>
            </a:r>
            <a:r>
              <a:rPr lang="ru-RU" sz="2000" dirty="0">
                <a:latin typeface="+mn-lt"/>
                <a:ea typeface="Times New Roman" panose="02020603050405020304" pitchFamily="18" charset="0"/>
                <a:cs typeface="Times New Roman" panose="02020603050405020304" pitchFamily="18" charset="0"/>
              </a:rPr>
              <a:t>останні десятиліття на передній план вийшли екологічні проблеми, у вирішенні яких ключову роль має відігравати держава. </a:t>
            </a:r>
            <a:endParaRPr lang="ru-RU" sz="2000" dirty="0" smtClean="0">
              <a:latin typeface="+mn-lt"/>
              <a:ea typeface="Times New Roman" panose="02020603050405020304" pitchFamily="18" charset="0"/>
              <a:cs typeface="Times New Roman" panose="02020603050405020304" pitchFamily="18" charset="0"/>
            </a:endParaRPr>
          </a:p>
          <a:p>
            <a:pPr marL="342900" indent="-342900" algn="just">
              <a:lnSpc>
                <a:spcPct val="107000"/>
              </a:lnSpc>
              <a:spcAft>
                <a:spcPts val="0"/>
              </a:spcAft>
              <a:buFont typeface="Wingdings" panose="05000000000000000000" pitchFamily="2" charset="2"/>
              <a:buChar char="Ø"/>
            </a:pPr>
            <a:r>
              <a:rPr lang="ru-RU" sz="2000" dirty="0" smtClean="0">
                <a:latin typeface="+mn-lt"/>
                <a:ea typeface="Times New Roman" panose="02020603050405020304" pitchFamily="18" charset="0"/>
                <a:cs typeface="Times New Roman" panose="02020603050405020304" pitchFamily="18" charset="0"/>
              </a:rPr>
              <a:t>Держава </a:t>
            </a:r>
            <a:r>
              <a:rPr lang="ru-RU" sz="2000" dirty="0">
                <a:latin typeface="+mn-lt"/>
                <a:ea typeface="Times New Roman" panose="02020603050405020304" pitchFamily="18" charset="0"/>
                <a:cs typeface="Times New Roman" panose="02020603050405020304" pitchFamily="18" charset="0"/>
              </a:rPr>
              <a:t>має займатись захистом споживачів на законодавчому і регуляторному рівні</a:t>
            </a:r>
            <a:r>
              <a:rPr lang="ru-RU" dirty="0"/>
              <a:t>. </a:t>
            </a:r>
            <a:endParaRPr lang="en-US" sz="20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656204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536" y="116632"/>
            <a:ext cx="8229600" cy="657150"/>
          </a:xfrm>
        </p:spPr>
        <p:txBody>
          <a:bodyPr/>
          <a:lstStyle/>
          <a:p>
            <a:pPr algn="ctr" eaLnBrk="1" hangingPunct="1">
              <a:defRPr/>
            </a:pPr>
            <a:r>
              <a:rPr lang="uk-UA" sz="2800" b="1" dirty="0" smtClean="0">
                <a:solidFill>
                  <a:schemeClr val="accent1">
                    <a:lumMod val="25000"/>
                  </a:schemeClr>
                </a:solidFill>
                <a:cs typeface="Times New Roman" pitchFamily="18" charset="0"/>
              </a:rPr>
              <a:t/>
            </a:r>
            <a:br>
              <a:rPr lang="uk-UA" sz="2800" b="1" dirty="0" smtClean="0">
                <a:solidFill>
                  <a:schemeClr val="accent1">
                    <a:lumMod val="25000"/>
                  </a:schemeClr>
                </a:solidFill>
                <a:cs typeface="Times New Roman" pitchFamily="18" charset="0"/>
              </a:rPr>
            </a:br>
            <a:r>
              <a:rPr lang="uk-UA" sz="2800" b="1" dirty="0">
                <a:solidFill>
                  <a:schemeClr val="accent1">
                    <a:lumMod val="25000"/>
                  </a:schemeClr>
                </a:solidFill>
                <a:cs typeface="Times New Roman" pitchFamily="18" charset="0"/>
              </a:rPr>
              <a:t/>
            </a:r>
            <a:br>
              <a:rPr lang="uk-UA" sz="2800" b="1" dirty="0">
                <a:solidFill>
                  <a:schemeClr val="accent1">
                    <a:lumMod val="25000"/>
                  </a:schemeClr>
                </a:solidFill>
                <a:cs typeface="Times New Roman" pitchFamily="18" charset="0"/>
              </a:rPr>
            </a:br>
            <a:r>
              <a:rPr lang="uk-UA" sz="2800" b="1" dirty="0" smtClean="0">
                <a:solidFill>
                  <a:schemeClr val="accent1">
                    <a:lumMod val="25000"/>
                  </a:schemeClr>
                </a:solidFill>
                <a:cs typeface="Times New Roman" pitchFamily="18" charset="0"/>
              </a:rPr>
              <a:t>З</a:t>
            </a:r>
            <a:r>
              <a:rPr lang="ru-RU" sz="2800" b="1" dirty="0" smtClean="0">
                <a:solidFill>
                  <a:schemeClr val="accent1">
                    <a:lumMod val="25000"/>
                  </a:schemeClr>
                </a:solidFill>
                <a:cs typeface="Times New Roman" pitchFamily="18" charset="0"/>
              </a:rPr>
              <a:t>акономірності та закони </a:t>
            </a:r>
            <a:r>
              <a:rPr lang="ru-RU" sz="2800" b="1" dirty="0">
                <a:solidFill>
                  <a:schemeClr val="accent1">
                    <a:lumMod val="25000"/>
                  </a:schemeClr>
                </a:solidFill>
                <a:cs typeface="Times New Roman" pitchFamily="18" charset="0"/>
              </a:rPr>
              <a:t/>
            </a:r>
            <a:br>
              <a:rPr lang="ru-RU" sz="2800" b="1" dirty="0">
                <a:solidFill>
                  <a:schemeClr val="accent1">
                    <a:lumMod val="25000"/>
                  </a:schemeClr>
                </a:solidFill>
                <a:cs typeface="Times New Roman" pitchFamily="18" charset="0"/>
              </a:rPr>
            </a:br>
            <a:r>
              <a:rPr lang="ru-RU" sz="2800" b="1" dirty="0">
                <a:solidFill>
                  <a:schemeClr val="accent1">
                    <a:lumMod val="25000"/>
                  </a:schemeClr>
                </a:solidFill>
                <a:cs typeface="Times New Roman" pitchFamily="18" charset="0"/>
              </a:rPr>
              <a:t>публічного управління</a:t>
            </a:r>
            <a:endParaRPr lang="ru-RU" sz="2800" dirty="0"/>
          </a:p>
        </p:txBody>
      </p:sp>
      <p:sp>
        <p:nvSpPr>
          <p:cNvPr id="3" name="Номер слайда 2"/>
          <p:cNvSpPr>
            <a:spLocks noGrp="1"/>
          </p:cNvSpPr>
          <p:nvPr>
            <p:ph type="sldNum" sz="quarter" idx="11"/>
          </p:nvPr>
        </p:nvSpPr>
        <p:spPr>
          <a:xfrm>
            <a:off x="8604448" y="116632"/>
            <a:ext cx="405408"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30</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4" name="Rectangle 3"/>
          <p:cNvSpPr/>
          <p:nvPr/>
        </p:nvSpPr>
        <p:spPr>
          <a:xfrm>
            <a:off x="414536" y="1487802"/>
            <a:ext cx="8555632" cy="5008230"/>
          </a:xfrm>
          <a:prstGeom prst="rect">
            <a:avLst/>
          </a:prstGeom>
        </p:spPr>
        <p:txBody>
          <a:bodyPr wrap="square">
            <a:spAutoFit/>
          </a:bodyPr>
          <a:lstStyle/>
          <a:p>
            <a:pPr marL="342900" indent="-342900" algn="just">
              <a:lnSpc>
                <a:spcPct val="107000"/>
              </a:lnSpc>
              <a:spcAft>
                <a:spcPts val="0"/>
              </a:spcAft>
              <a:buFont typeface="Wingdings" panose="05000000000000000000" pitchFamily="2" charset="2"/>
              <a:buChar char="Ø"/>
            </a:pPr>
            <a:r>
              <a:rPr lang="ru-RU" sz="2000" dirty="0">
                <a:latin typeface="+mn-lt"/>
                <a:ea typeface="Times New Roman" panose="02020603050405020304" pitchFamily="18" charset="0"/>
                <a:cs typeface="Times New Roman" panose="02020603050405020304" pitchFamily="18" charset="0"/>
              </a:rPr>
              <a:t>1. </a:t>
            </a:r>
            <a:r>
              <a:rPr lang="ru-RU" sz="2000" dirty="0" smtClean="0">
                <a:latin typeface="+mn-lt"/>
                <a:ea typeface="Times New Roman" panose="02020603050405020304" pitchFamily="18" charset="0"/>
                <a:cs typeface="Times New Roman" panose="02020603050405020304" pitchFamily="18" charset="0"/>
              </a:rPr>
              <a:t>Закон  </a:t>
            </a:r>
            <a:r>
              <a:rPr lang="ru-RU" sz="2000" dirty="0">
                <a:latin typeface="+mn-lt"/>
                <a:ea typeface="Times New Roman" panose="02020603050405020304" pitchFamily="18" charset="0"/>
                <a:cs typeface="Times New Roman" panose="02020603050405020304" pitchFamily="18" charset="0"/>
              </a:rPr>
              <a:t>залежності  управління  к онкретним  суспільством  від  зак ономірностей  </a:t>
            </a:r>
            <a:r>
              <a:rPr lang="ru-RU" sz="2000" dirty="0" smtClean="0">
                <a:latin typeface="+mn-lt"/>
                <a:ea typeface="Times New Roman" panose="02020603050405020304" pitchFamily="18" charset="0"/>
                <a:cs typeface="Times New Roman" panose="02020603050405020304" pitchFamily="18" charset="0"/>
              </a:rPr>
              <a:t>розвитку світу </a:t>
            </a:r>
            <a:r>
              <a:rPr lang="ru-RU" sz="2000" dirty="0">
                <a:latin typeface="+mn-lt"/>
                <a:ea typeface="Times New Roman" panose="02020603050405020304" pitchFamily="18" charset="0"/>
                <a:cs typeface="Times New Roman" panose="02020603050405020304" pitchFamily="18" charset="0"/>
              </a:rPr>
              <a:t>та світової цивілізації</a:t>
            </a:r>
          </a:p>
          <a:p>
            <a:pPr marL="342900" indent="-342900" algn="just">
              <a:lnSpc>
                <a:spcPct val="107000"/>
              </a:lnSpc>
              <a:spcAft>
                <a:spcPts val="0"/>
              </a:spcAft>
              <a:buFont typeface="Wingdings" panose="05000000000000000000" pitchFamily="2" charset="2"/>
              <a:buChar char="Ø"/>
            </a:pPr>
            <a:r>
              <a:rPr lang="ru-RU" sz="2000" dirty="0">
                <a:latin typeface="+mn-lt"/>
                <a:ea typeface="Times New Roman" panose="02020603050405020304" pitchFamily="18" charset="0"/>
                <a:cs typeface="Times New Roman" panose="02020603050405020304" pitchFamily="18" charset="0"/>
              </a:rPr>
              <a:t>2. </a:t>
            </a:r>
            <a:r>
              <a:rPr lang="ru-RU" sz="2000" dirty="0" smtClean="0">
                <a:latin typeface="+mn-lt"/>
                <a:ea typeface="Times New Roman" panose="02020603050405020304" pitchFamily="18" charset="0"/>
                <a:cs typeface="Times New Roman" panose="02020603050405020304" pitchFamily="18" charset="0"/>
              </a:rPr>
              <a:t>Закон  </a:t>
            </a:r>
            <a:r>
              <a:rPr lang="ru-RU" sz="2000" dirty="0">
                <a:latin typeface="+mn-lt"/>
                <a:ea typeface="Times New Roman" panose="02020603050405020304" pitchFamily="18" charset="0"/>
                <a:cs typeface="Times New Roman" panose="02020603050405020304" pitchFamily="18" charset="0"/>
              </a:rPr>
              <a:t>обумовленості  системних  і  інституціональних  засад  публічного  управління  базо-вими цінностями суспільства</a:t>
            </a:r>
          </a:p>
          <a:p>
            <a:pPr marL="342900" indent="-342900" algn="just">
              <a:lnSpc>
                <a:spcPct val="107000"/>
              </a:lnSpc>
              <a:spcAft>
                <a:spcPts val="0"/>
              </a:spcAft>
              <a:buFont typeface="Wingdings" panose="05000000000000000000" pitchFamily="2" charset="2"/>
              <a:buChar char="Ø"/>
            </a:pPr>
            <a:r>
              <a:rPr lang="ru-RU" sz="2000" dirty="0">
                <a:latin typeface="+mn-lt"/>
                <a:ea typeface="Times New Roman" panose="02020603050405020304" pitchFamily="18" charset="0"/>
                <a:cs typeface="Times New Roman" panose="02020603050405020304" pitchFamily="18" charset="0"/>
              </a:rPr>
              <a:t>3. </a:t>
            </a:r>
            <a:r>
              <a:rPr lang="ru-RU" sz="2000" dirty="0" smtClean="0">
                <a:latin typeface="+mn-lt"/>
                <a:ea typeface="Times New Roman" panose="02020603050405020304" pitchFamily="18" charset="0"/>
                <a:cs typeface="Times New Roman" panose="02020603050405020304" pitchFamily="18" charset="0"/>
              </a:rPr>
              <a:t>Закон </a:t>
            </a:r>
            <a:r>
              <a:rPr lang="ru-RU" sz="2000" dirty="0">
                <a:latin typeface="+mn-lt"/>
                <a:ea typeface="Times New Roman" panose="02020603050405020304" pitchFamily="18" charset="0"/>
                <a:cs typeface="Times New Roman" panose="02020603050405020304" pitchFamily="18" charset="0"/>
              </a:rPr>
              <a:t>системності публічного управління</a:t>
            </a:r>
          </a:p>
          <a:p>
            <a:pPr marL="342900" indent="-342900" algn="just">
              <a:lnSpc>
                <a:spcPct val="107000"/>
              </a:lnSpc>
              <a:spcAft>
                <a:spcPts val="0"/>
              </a:spcAft>
              <a:buFont typeface="Wingdings" panose="05000000000000000000" pitchFamily="2" charset="2"/>
              <a:buChar char="Ø"/>
            </a:pPr>
            <a:r>
              <a:rPr lang="ru-RU" sz="2000" dirty="0">
                <a:latin typeface="+mn-lt"/>
                <a:ea typeface="Times New Roman" panose="02020603050405020304" pitchFamily="18" charset="0"/>
                <a:cs typeface="Times New Roman" panose="02020603050405020304" pitchFamily="18" charset="0"/>
              </a:rPr>
              <a:t>4. </a:t>
            </a:r>
            <a:r>
              <a:rPr lang="ru-RU" sz="2000" dirty="0" smtClean="0">
                <a:latin typeface="+mn-lt"/>
                <a:ea typeface="Times New Roman" panose="02020603050405020304" pitchFamily="18" charset="0"/>
                <a:cs typeface="Times New Roman" panose="02020603050405020304" pitchFamily="18" charset="0"/>
              </a:rPr>
              <a:t>Закон </a:t>
            </a:r>
            <a:r>
              <a:rPr lang="ru-RU" sz="2000" dirty="0">
                <a:latin typeface="+mn-lt"/>
                <a:ea typeface="Times New Roman" panose="02020603050405020304" pitchFamily="18" charset="0"/>
                <a:cs typeface="Times New Roman" panose="02020603050405020304" pitchFamily="18" charset="0"/>
              </a:rPr>
              <a:t>ціннісно-ситуативного спрямування публічного управління</a:t>
            </a:r>
          </a:p>
          <a:p>
            <a:pPr marL="342900" indent="-342900" algn="just">
              <a:lnSpc>
                <a:spcPct val="107000"/>
              </a:lnSpc>
              <a:spcAft>
                <a:spcPts val="0"/>
              </a:spcAft>
              <a:buFont typeface="Wingdings" panose="05000000000000000000" pitchFamily="2" charset="2"/>
              <a:buChar char="Ø"/>
            </a:pPr>
            <a:r>
              <a:rPr lang="ru-RU" sz="2000" dirty="0">
                <a:latin typeface="+mn-lt"/>
                <a:ea typeface="Times New Roman" panose="02020603050405020304" pitchFamily="18" charset="0"/>
                <a:cs typeface="Times New Roman" panose="02020603050405020304" pitchFamily="18" charset="0"/>
              </a:rPr>
              <a:t>5. </a:t>
            </a:r>
            <a:r>
              <a:rPr lang="ru-RU" sz="2000" dirty="0" smtClean="0">
                <a:latin typeface="+mn-lt"/>
                <a:ea typeface="Times New Roman" panose="02020603050405020304" pitchFamily="18" charset="0"/>
                <a:cs typeface="Times New Roman" panose="02020603050405020304" pitchFamily="18" charset="0"/>
              </a:rPr>
              <a:t>Закон </a:t>
            </a:r>
            <a:r>
              <a:rPr lang="ru-RU" sz="2000" dirty="0">
                <a:latin typeface="+mn-lt"/>
                <a:ea typeface="Times New Roman" panose="02020603050405020304" pitchFamily="18" charset="0"/>
                <a:cs typeface="Times New Roman" panose="02020603050405020304" pitchFamily="18" charset="0"/>
              </a:rPr>
              <a:t>необхідності посилення регу лювання та управління суспільними процесами</a:t>
            </a:r>
          </a:p>
          <a:p>
            <a:pPr marL="342900" indent="-342900" algn="just">
              <a:lnSpc>
                <a:spcPct val="107000"/>
              </a:lnSpc>
              <a:spcAft>
                <a:spcPts val="0"/>
              </a:spcAft>
              <a:buFont typeface="Wingdings" panose="05000000000000000000" pitchFamily="2" charset="2"/>
              <a:buChar char="Ø"/>
            </a:pPr>
            <a:r>
              <a:rPr lang="ru-RU" sz="2000" dirty="0">
                <a:latin typeface="+mn-lt"/>
                <a:ea typeface="Times New Roman" panose="02020603050405020304" pitchFamily="18" charset="0"/>
                <a:cs typeface="Times New Roman" panose="02020603050405020304" pitchFamily="18" charset="0"/>
              </a:rPr>
              <a:t>6. </a:t>
            </a:r>
            <a:r>
              <a:rPr lang="ru-RU" sz="2000" dirty="0" smtClean="0">
                <a:latin typeface="+mn-lt"/>
                <a:ea typeface="Times New Roman" panose="02020603050405020304" pitchFamily="18" charset="0"/>
                <a:cs typeface="Times New Roman" panose="02020603050405020304" pitchFamily="18" charset="0"/>
              </a:rPr>
              <a:t>Закон “необхідного </a:t>
            </a:r>
            <a:r>
              <a:rPr lang="ru-RU" sz="2000" dirty="0">
                <a:latin typeface="+mn-lt"/>
                <a:ea typeface="Times New Roman" panose="02020603050405020304" pitchFamily="18" charset="0"/>
                <a:cs typeface="Times New Roman" panose="02020603050405020304" pitchFamily="18" charset="0"/>
              </a:rPr>
              <a:t>багатоманіття” управляючих впливів.</a:t>
            </a:r>
          </a:p>
          <a:p>
            <a:pPr marL="342900" indent="-342900" algn="just">
              <a:lnSpc>
                <a:spcPct val="107000"/>
              </a:lnSpc>
              <a:spcAft>
                <a:spcPts val="0"/>
              </a:spcAft>
              <a:buFont typeface="Wingdings" panose="05000000000000000000" pitchFamily="2" charset="2"/>
              <a:buChar char="Ø"/>
            </a:pPr>
            <a:r>
              <a:rPr lang="ru-RU" sz="2000" dirty="0">
                <a:latin typeface="+mn-lt"/>
                <a:ea typeface="Times New Roman" panose="02020603050405020304" pitchFamily="18" charset="0"/>
                <a:cs typeface="Times New Roman" panose="02020603050405020304" pitchFamily="18" charset="0"/>
              </a:rPr>
              <a:t>7. </a:t>
            </a:r>
            <a:r>
              <a:rPr lang="ru-RU" sz="2000" dirty="0" smtClean="0">
                <a:latin typeface="+mn-lt"/>
                <a:ea typeface="Times New Roman" panose="02020603050405020304" pitchFamily="18" charset="0"/>
                <a:cs typeface="Times New Roman" panose="02020603050405020304" pitchFamily="18" charset="0"/>
              </a:rPr>
              <a:t>Закон  </a:t>
            </a:r>
            <a:r>
              <a:rPr lang="ru-RU" sz="2000" dirty="0">
                <a:latin typeface="+mn-lt"/>
                <a:ea typeface="Times New Roman" panose="02020603050405020304" pitchFamily="18" charset="0"/>
                <a:cs typeface="Times New Roman" panose="02020603050405020304" pitchFamily="18" charset="0"/>
              </a:rPr>
              <a:t>участі  населення,  груп  інтересів  і  громадян  в  публічному  управлінні,  підвищенні</a:t>
            </a:r>
          </a:p>
          <a:p>
            <a:pPr marL="342900" indent="-342900" algn="just">
              <a:lnSpc>
                <a:spcPct val="107000"/>
              </a:lnSpc>
              <a:spcAft>
                <a:spcPts val="0"/>
              </a:spcAft>
              <a:buFont typeface="Wingdings" panose="05000000000000000000" pitchFamily="2" charset="2"/>
              <a:buChar char="Ø"/>
            </a:pPr>
            <a:r>
              <a:rPr lang="ru-RU" sz="2000" dirty="0">
                <a:latin typeface="+mn-lt"/>
                <a:ea typeface="Times New Roman" panose="02020603050405020304" pitchFamily="18" charset="0"/>
                <a:cs typeface="Times New Roman" panose="02020603050405020304" pitchFamily="18" charset="0"/>
              </a:rPr>
              <a:t>його резу льтативності, ефективності й відповідальності</a:t>
            </a:r>
          </a:p>
          <a:p>
            <a:pPr marL="342900" indent="-342900" algn="just">
              <a:lnSpc>
                <a:spcPct val="107000"/>
              </a:lnSpc>
              <a:spcAft>
                <a:spcPts val="0"/>
              </a:spcAft>
              <a:buFont typeface="Wingdings" panose="05000000000000000000" pitchFamily="2" charset="2"/>
              <a:buChar char="Ø"/>
            </a:pPr>
            <a:r>
              <a:rPr lang="ru-RU" sz="2000" dirty="0">
                <a:latin typeface="+mn-lt"/>
                <a:ea typeface="Times New Roman" panose="02020603050405020304" pitchFamily="18" charset="0"/>
                <a:cs typeface="Times New Roman" panose="02020603050405020304" pitchFamily="18" charset="0"/>
              </a:rPr>
              <a:t>8.  </a:t>
            </a:r>
            <a:r>
              <a:rPr lang="ru-RU" sz="2000" dirty="0" smtClean="0">
                <a:latin typeface="+mn-lt"/>
                <a:ea typeface="Times New Roman" panose="02020603050405020304" pitchFamily="18" charset="0"/>
                <a:cs typeface="Times New Roman" panose="02020603050405020304" pitchFamily="18" charset="0"/>
              </a:rPr>
              <a:t>Закон  </a:t>
            </a:r>
            <a:r>
              <a:rPr lang="ru-RU" sz="2000" dirty="0">
                <a:latin typeface="+mn-lt"/>
                <a:ea typeface="Times New Roman" panose="02020603050405020304" pitchFamily="18" charset="0"/>
                <a:cs typeface="Times New Roman" panose="02020603050405020304" pitchFamily="18" charset="0"/>
              </a:rPr>
              <a:t>соціально-професійної  стратифікації  та  функціонування  механізмів  </a:t>
            </a:r>
            <a:r>
              <a:rPr lang="ru-RU" sz="2000" dirty="0" smtClean="0">
                <a:latin typeface="+mn-lt"/>
                <a:ea typeface="Times New Roman" panose="02020603050405020304" pitchFamily="18" charset="0"/>
                <a:cs typeface="Times New Roman" panose="02020603050405020304" pitchFamily="18" charset="0"/>
              </a:rPr>
              <a:t>соціальної мобільності</a:t>
            </a:r>
            <a:r>
              <a:rPr lang="ru-RU" sz="2000" dirty="0">
                <a:latin typeface="+mn-lt"/>
                <a:ea typeface="Times New Roman" panose="02020603050405020304" pitchFamily="18" charset="0"/>
                <a:cs typeface="Times New Roman" panose="02020603050405020304" pitchFamily="18" charset="0"/>
              </a:rPr>
              <a:t>, формування й функціонування еліт .і</a:t>
            </a:r>
            <a:r>
              <a:rPr lang="ru-RU" dirty="0"/>
              <a:t>. </a:t>
            </a:r>
            <a:endParaRPr lang="en-US" sz="20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2670983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31</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73832"/>
            <a:ext cx="8136904" cy="4893647"/>
          </a:xfrm>
          <a:prstGeom prst="rect">
            <a:avLst/>
          </a:prstGeom>
        </p:spPr>
        <p:txBody>
          <a:bodyPr wrap="square">
            <a:spAutoFit/>
          </a:bodyPr>
          <a:lstStyle/>
          <a:p>
            <a:pPr algn="just">
              <a:lnSpc>
                <a:spcPct val="130000"/>
              </a:lnSpc>
            </a:pPr>
            <a:r>
              <a:rPr lang="uk-UA" sz="2000" dirty="0" smtClean="0">
                <a:cs typeface="Times New Roman" pitchFamily="18" charset="0"/>
              </a:rPr>
              <a:t>Література</a:t>
            </a:r>
          </a:p>
          <a:p>
            <a:pPr marL="457200" indent="-457200" algn="just">
              <a:lnSpc>
                <a:spcPct val="130000"/>
              </a:lnSpc>
              <a:buAutoNum type="arabicPeriod"/>
            </a:pPr>
            <a:r>
              <a:rPr lang="ru-RU" sz="2000" dirty="0" smtClean="0">
                <a:cs typeface="Times New Roman" pitchFamily="18" charset="0"/>
              </a:rPr>
              <a:t>Про  </a:t>
            </a:r>
            <a:r>
              <a:rPr lang="ru-RU" sz="2000" dirty="0">
                <a:cs typeface="Times New Roman" pitchFamily="18" charset="0"/>
              </a:rPr>
              <a:t>Стратегію  сталого  </a:t>
            </a:r>
            <a:r>
              <a:rPr lang="ru-RU" sz="2000" dirty="0" smtClean="0">
                <a:cs typeface="Times New Roman" pitchFamily="18" charset="0"/>
              </a:rPr>
              <a:t>розвитку “</a:t>
            </a:r>
            <a:r>
              <a:rPr lang="ru-RU" sz="2000" dirty="0">
                <a:cs typeface="Times New Roman" pitchFamily="18" charset="0"/>
              </a:rPr>
              <a:t>Україна– 2020” [Електронний  ресурс] : </a:t>
            </a:r>
            <a:r>
              <a:rPr lang="ru-RU" sz="2000" dirty="0" smtClean="0">
                <a:cs typeface="Times New Roman" pitchFamily="18" charset="0"/>
              </a:rPr>
              <a:t>Указ </a:t>
            </a:r>
            <a:r>
              <a:rPr lang="ru-RU" sz="2000" dirty="0">
                <a:cs typeface="Times New Roman" pitchFamily="18" charset="0"/>
              </a:rPr>
              <a:t>Президента України: станом на12 </a:t>
            </a:r>
            <a:r>
              <a:rPr lang="ru-RU" sz="2000" dirty="0" smtClean="0">
                <a:cs typeface="Times New Roman" pitchFamily="18" charset="0"/>
              </a:rPr>
              <a:t>січня 2015 </a:t>
            </a:r>
            <a:r>
              <a:rPr lang="ru-RU" sz="2000" dirty="0">
                <a:cs typeface="Times New Roman" pitchFamily="18" charset="0"/>
              </a:rPr>
              <a:t>р. / Верховна Рада України. – Офіц. вид. – </a:t>
            </a:r>
            <a:r>
              <a:rPr lang="ru-RU" sz="2000" dirty="0" smtClean="0">
                <a:cs typeface="Times New Roman" pitchFamily="18" charset="0"/>
              </a:rPr>
              <a:t>К</a:t>
            </a:r>
            <a:r>
              <a:rPr lang="ru-RU" sz="2000" dirty="0">
                <a:cs typeface="Times New Roman" pitchFamily="18" charset="0"/>
              </a:rPr>
              <a:t>. : Парлам. вид-во, 2015. – Режим </a:t>
            </a:r>
            <a:r>
              <a:rPr lang="ru-RU" sz="2000" dirty="0" smtClean="0">
                <a:cs typeface="Times New Roman" pitchFamily="18" charset="0"/>
              </a:rPr>
              <a:t>доступу: </a:t>
            </a:r>
            <a:r>
              <a:rPr lang="ru-RU" sz="2000" dirty="0" smtClean="0">
                <a:cs typeface="Times New Roman" pitchFamily="18" charset="0"/>
                <a:hlinkClick r:id="rId2"/>
              </a:rPr>
              <a:t>http</a:t>
            </a:r>
            <a:r>
              <a:rPr lang="ru-RU" sz="2000" dirty="0">
                <a:cs typeface="Times New Roman" pitchFamily="18" charset="0"/>
                <a:hlinkClick r:id="rId2"/>
              </a:rPr>
              <a:t>://</a:t>
            </a:r>
            <a:r>
              <a:rPr lang="ru-RU" sz="2000" dirty="0" smtClean="0">
                <a:cs typeface="Times New Roman" pitchFamily="18" charset="0"/>
                <a:hlinkClick r:id="rId2"/>
              </a:rPr>
              <a:t>zakon2.rada.gov.ua/laws/show/5/2015</a:t>
            </a:r>
            <a:endParaRPr lang="ru-RU" sz="2000" dirty="0" smtClean="0">
              <a:cs typeface="Times New Roman" pitchFamily="18" charset="0"/>
            </a:endParaRPr>
          </a:p>
          <a:p>
            <a:pPr marL="457200" indent="-457200" algn="just">
              <a:lnSpc>
                <a:spcPct val="130000"/>
              </a:lnSpc>
              <a:buAutoNum type="arabicPeriod"/>
            </a:pPr>
            <a:r>
              <a:rPr lang="ru-RU" sz="2000" dirty="0" smtClean="0"/>
              <a:t>Приходченко  </a:t>
            </a:r>
            <a:r>
              <a:rPr lang="ru-RU" sz="2000" dirty="0"/>
              <a:t>Л.  Організаційний  механізм  державного  управління:  складові </a:t>
            </a:r>
            <a:r>
              <a:rPr lang="ru-RU" sz="2000" dirty="0" smtClean="0"/>
              <a:t> забезпечення </a:t>
            </a:r>
            <a:r>
              <a:rPr lang="ru-RU" sz="2000" dirty="0"/>
              <a:t>ефективності/ Л. Приходченко//Стратегія регіонального розвитку: формування </a:t>
            </a:r>
            <a:r>
              <a:rPr lang="ru-RU" sz="2000" dirty="0" smtClean="0"/>
              <a:t>та механізми </a:t>
            </a:r>
            <a:r>
              <a:rPr lang="ru-RU" sz="2000" dirty="0"/>
              <a:t>реалізації: матеріали підсумк. наук.-практ. конф. за міжнар. участю, Одеса, 31 жовт. </a:t>
            </a:r>
            <a:r>
              <a:rPr lang="ru-RU" sz="2000" dirty="0" smtClean="0"/>
              <a:t> 2008  </a:t>
            </a:r>
            <a:r>
              <a:rPr lang="ru-RU" sz="2000" dirty="0"/>
              <a:t>р.  -  Одеса:  ОРІДУНАДУ,  2008.  –  С.  129-131;  </a:t>
            </a:r>
            <a:endParaRPr lang="ru-RU" sz="2000" dirty="0" smtClean="0"/>
          </a:p>
        </p:txBody>
      </p:sp>
    </p:spTree>
    <p:extLst>
      <p:ext uri="{BB962C8B-B14F-4D97-AF65-F5344CB8AC3E}">
        <p14:creationId xmlns:p14="http://schemas.microsoft.com/office/powerpoint/2010/main" xmlns="" val="35621424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a:xfrm>
            <a:off x="8532440" y="116632"/>
            <a:ext cx="477416" cy="457200"/>
          </a:xfrm>
        </p:spPr>
        <p:txBody>
          <a:bodyPr/>
          <a:lstStyle/>
          <a:p>
            <a:pPr>
              <a:defRPr/>
            </a:pPr>
            <a:fld id="{EF8CF142-BE4A-48F8-AA02-8E6657B4EBFD}" type="slidenum">
              <a:rPr lang="ru-RU" smtClean="0">
                <a:solidFill>
                  <a:schemeClr val="accent1">
                    <a:lumMod val="50000"/>
                  </a:schemeClr>
                </a:solidFill>
                <a:effectLst>
                  <a:outerShdw blurRad="38100" dist="38100" dir="2700000" algn="tl">
                    <a:srgbClr val="000000">
                      <a:alpha val="43137"/>
                    </a:srgbClr>
                  </a:outerShdw>
                </a:effectLst>
              </a:rPr>
              <a:pPr>
                <a:defRPr/>
              </a:pPr>
              <a:t>32</a:t>
            </a:fld>
            <a:endParaRPr lang="ru-RU" dirty="0">
              <a:solidFill>
                <a:schemeClr val="accent1">
                  <a:lumMod val="50000"/>
                </a:schemeClr>
              </a:solidFill>
              <a:effectLst>
                <a:outerShdw blurRad="38100" dist="38100" dir="2700000" algn="tl">
                  <a:srgbClr val="000000">
                    <a:alpha val="43137"/>
                  </a:srgbClr>
                </a:outerShdw>
              </a:effectLst>
            </a:endParaRPr>
          </a:p>
        </p:txBody>
      </p:sp>
      <p:sp>
        <p:nvSpPr>
          <p:cNvPr id="5" name="Rectangle 4"/>
          <p:cNvSpPr/>
          <p:nvPr/>
        </p:nvSpPr>
        <p:spPr>
          <a:xfrm>
            <a:off x="611560" y="573832"/>
            <a:ext cx="8136904" cy="6494085"/>
          </a:xfrm>
          <a:prstGeom prst="rect">
            <a:avLst/>
          </a:prstGeom>
        </p:spPr>
        <p:txBody>
          <a:bodyPr wrap="square">
            <a:spAutoFit/>
          </a:bodyPr>
          <a:lstStyle/>
          <a:p>
            <a:pPr algn="just">
              <a:lnSpc>
                <a:spcPct val="130000"/>
              </a:lnSpc>
            </a:pPr>
            <a:r>
              <a:rPr lang="uk-UA" sz="2000" dirty="0" smtClean="0">
                <a:cs typeface="Times New Roman" pitchFamily="18" charset="0"/>
              </a:rPr>
              <a:t>Література</a:t>
            </a:r>
          </a:p>
          <a:p>
            <a:pPr algn="just">
              <a:lnSpc>
                <a:spcPct val="130000"/>
              </a:lnSpc>
            </a:pPr>
            <a:r>
              <a:rPr lang="ru-RU" sz="2000" dirty="0" smtClean="0">
                <a:cs typeface="Times New Roman" pitchFamily="18" charset="0"/>
              </a:rPr>
              <a:t>3. Федорчак  </a:t>
            </a:r>
            <a:r>
              <a:rPr lang="ru-RU" sz="2000" dirty="0">
                <a:cs typeface="Times New Roman" pitchFamily="18" charset="0"/>
              </a:rPr>
              <a:t>О.  Класифікація  механізмів  державного управління. [Електронний ресурс]/ О. В. Федорчак// Демократичне врядування : зб.  на-  ук. пр.  –  Львів: ЛРІДУ НАДУ, 2008.  –  Вип. 1.  –  Режим доступу:  </a:t>
            </a:r>
            <a:r>
              <a:rPr lang="en-US" sz="2000" dirty="0">
                <a:cs typeface="Times New Roman" pitchFamily="18" charset="0"/>
              </a:rPr>
              <a:t>http://www.nbuv.gov.ua/ejournals/DeVr/2008-01/O_Fedorchak.pdf;  </a:t>
            </a:r>
            <a:endParaRPr lang="uk-UA" sz="2000" dirty="0">
              <a:cs typeface="Times New Roman" pitchFamily="18" charset="0"/>
            </a:endParaRPr>
          </a:p>
          <a:p>
            <a:pPr algn="just">
              <a:lnSpc>
                <a:spcPct val="130000"/>
              </a:lnSpc>
            </a:pPr>
            <a:r>
              <a:rPr lang="ru-RU" sz="2000" dirty="0" smtClean="0">
                <a:cs typeface="Times New Roman" pitchFamily="18" charset="0"/>
              </a:rPr>
              <a:t>4. </a:t>
            </a:r>
            <a:r>
              <a:rPr lang="en-US" sz="2000" dirty="0" smtClean="0">
                <a:cs typeface="Times New Roman" pitchFamily="18" charset="0"/>
              </a:rPr>
              <a:t> </a:t>
            </a:r>
            <a:r>
              <a:rPr lang="ru-RU" sz="2000" dirty="0">
                <a:cs typeface="Times New Roman" pitchFamily="18" charset="0"/>
              </a:rPr>
              <a:t>Кутьков  В.  П.  Сутність  і  структура  маркетингового механізму державного управління розвитком регіону/ В. П. Кутьков// Державне будівництво.  – 2014. – № 1. – Режим доступу: </a:t>
            </a:r>
            <a:r>
              <a:rPr lang="en-US" sz="2000" dirty="0">
                <a:cs typeface="Times New Roman" pitchFamily="18" charset="0"/>
                <a:hlinkClick r:id="rId2"/>
              </a:rPr>
              <a:t>http://nbuv.gov.ua/UJRN/DeBu_2014_1_19</a:t>
            </a:r>
            <a:endParaRPr lang="ru-RU" sz="2000" dirty="0">
              <a:cs typeface="Times New Roman" pitchFamily="18" charset="0"/>
            </a:endParaRPr>
          </a:p>
          <a:p>
            <a:pPr algn="just">
              <a:lnSpc>
                <a:spcPct val="130000"/>
              </a:lnSpc>
            </a:pPr>
            <a:r>
              <a:rPr lang="ru-RU" sz="2000" dirty="0" smtClean="0">
                <a:cs typeface="Times New Roman" pitchFamily="18" charset="0"/>
              </a:rPr>
              <a:t>5. Федорчак  </a:t>
            </a:r>
            <a:r>
              <a:rPr lang="ru-RU" sz="2000" dirty="0">
                <a:cs typeface="Times New Roman" pitchFamily="18" charset="0"/>
              </a:rPr>
              <a:t>О.  Класифікація  механізмів державного управління. [Електронний ресурс]/ О. В. Федорчак// Демократичне врядування : зб. на-  ук. пр.  –  Львів: ЛРІДУ НАДУ, 2008.  –  Вип. 1.  –  Режим доступу:  </a:t>
            </a:r>
            <a:r>
              <a:rPr lang="en-US" sz="2000" dirty="0">
                <a:cs typeface="Times New Roman" pitchFamily="18" charset="0"/>
              </a:rPr>
              <a:t>http://www.nbuv.gov.ua/ejournals/DeVr/2008-01/O_Fedorchak.pdf;  </a:t>
            </a:r>
            <a:endParaRPr lang="ru-RU" sz="2000" dirty="0">
              <a:cs typeface="Times New Roman" pitchFamily="18" charset="0"/>
            </a:endParaRPr>
          </a:p>
          <a:p>
            <a:pPr algn="just">
              <a:lnSpc>
                <a:spcPct val="130000"/>
              </a:lnSpc>
            </a:pPr>
            <a:endParaRPr lang="en-US" sz="2000" dirty="0"/>
          </a:p>
        </p:txBody>
      </p:sp>
    </p:spTree>
    <p:extLst>
      <p:ext uri="{BB962C8B-B14F-4D97-AF65-F5344CB8AC3E}">
        <p14:creationId xmlns:p14="http://schemas.microsoft.com/office/powerpoint/2010/main" xmlns="" val="4229927077"/>
      </p:ext>
    </p:extLst>
  </p:cSld>
  <p:clrMapOvr>
    <a:masterClrMapping/>
  </p:clrMapOvr>
  <p:timing>
    <p:tnLst>
      <p:par>
        <p:cTn id="1" dur="indefinite" restart="never" nodeType="tmRoot"/>
      </p:par>
    </p:tnLst>
  </p:timing>
</p:sld>
</file>

<file path=ppt/theme/theme1.xml><?xml version="1.0" encoding="utf-8"?>
<a:theme xmlns:a="http://schemas.openxmlformats.org/drawingml/2006/main" name="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Пиксел">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иксел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Пиксел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Пиксел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Пиксел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Пиксел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Пиксел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Пиксел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Пиксел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Пиксел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3254</TotalTime>
  <Words>2272</Words>
  <Application>Microsoft Office PowerPoint</Application>
  <PresentationFormat>Экран (4:3)</PresentationFormat>
  <Paragraphs>137</Paragraphs>
  <Slides>32</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Пиксел</vt:lpstr>
      <vt:lpstr>НАЦІОНАЛЬНА АКАДЕМІЯ НАУК УКРАЇНИ Науково-дослідний центр індустріальних проблем розвитку     </vt:lpstr>
      <vt:lpstr> 1.1. Місце системи публічного управління в трансформаційних умовах    1.2. Сутність системи публічного управління   1.3. Принципи системи публічного управління </vt:lpstr>
      <vt:lpstr>1.1. Місце системи публічного управління в трансформаційних умовах  </vt:lpstr>
      <vt:lpstr>Слайд 4</vt:lpstr>
      <vt:lpstr>Слайд 5</vt:lpstr>
      <vt:lpstr>Слайд 6</vt:lpstr>
      <vt:lpstr>Слайд 7</vt:lpstr>
      <vt:lpstr>Слайд 8</vt:lpstr>
      <vt:lpstr>Слайд 9</vt:lpstr>
      <vt:lpstr>Слайд 10</vt:lpstr>
      <vt:lpstr>Слайд 11</vt:lpstr>
      <vt:lpstr>Слайд 12</vt:lpstr>
      <vt:lpstr>1.2. Сутність системи публічного управління  </vt:lpstr>
      <vt:lpstr>1.2. Сутність системи публічного управління  </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  1.3. Принципи системи публічного управління </vt:lpstr>
      <vt:lpstr>  1.3. Принципи системи публічного управління </vt:lpstr>
      <vt:lpstr>  1.3. Принципи системи публічного управління </vt:lpstr>
      <vt:lpstr>  Закономірності та закони  публічного управління</vt:lpstr>
      <vt:lpstr>Слайд 31</vt:lpstr>
      <vt:lpstr>Слайд 32</vt:lpstr>
    </vt:vector>
  </TitlesOfParts>
  <Company>WareZ Provider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Глобализация и устойчивое развитие     ИНСТИТУТ ЭНЕРГЕТИЧЕСКОЙ СТРАТЕГИИ</dc:title>
  <dc:creator>www.PHILka.RU</dc:creator>
  <cp:lastModifiedBy>Mila</cp:lastModifiedBy>
  <cp:revision>320</cp:revision>
  <cp:lastPrinted>2016-06-06T10:08:29Z</cp:lastPrinted>
  <dcterms:created xsi:type="dcterms:W3CDTF">2012-05-13T16:17:23Z</dcterms:created>
  <dcterms:modified xsi:type="dcterms:W3CDTF">2020-04-07T07:54:47Z</dcterms:modified>
</cp:coreProperties>
</file>