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0" r:id="rId2"/>
  </p:sldMasterIdLst>
  <p:notesMasterIdLst>
    <p:notesMasterId r:id="rId12"/>
  </p:notesMasterIdLst>
  <p:sldIdLst>
    <p:sldId id="256" r:id="rId3"/>
    <p:sldId id="274" r:id="rId4"/>
    <p:sldId id="284" r:id="rId5"/>
    <p:sldId id="257" r:id="rId6"/>
    <p:sldId id="259" r:id="rId7"/>
    <p:sldId id="271" r:id="rId8"/>
    <p:sldId id="261" r:id="rId9"/>
    <p:sldId id="263" r:id="rId10"/>
    <p:sldId id="280" r:id="rId11"/>
  </p:sldIdLst>
  <p:sldSz cx="9144000" cy="6858000" type="screen4x3"/>
  <p:notesSz cx="6797675" cy="9926638"/>
  <p:defaultTextStyle>
    <a:defPPr>
      <a:defRPr lang="en-US"/>
    </a:defPPr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scrgbClr r="0" g="0" b="0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704" autoAdjust="0"/>
  </p:normalViewPr>
  <p:slideViewPr>
    <p:cSldViewPr>
      <p:cViewPr varScale="1">
        <p:scale>
          <a:sx n="69" d="100"/>
          <a:sy n="69" d="100"/>
        </p:scale>
        <p:origin x="-114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99CC1921-DF74-4DB5-8516-FEE78A013266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ED24B878-6DFB-4618-B68C-9AE072238B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892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6302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10832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8819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59356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89228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90264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74781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3548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0156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0AB5E-65B2-470F-A90D-8944CCF2250D}" type="datetime2">
              <a:rPr lang="en-US" smtClean="0"/>
              <a:pPr/>
              <a:t>Tuesday, April 07, 2020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4066D-E18E-46CA-ADDB-DC7D9F287FCD}" type="datetime2">
              <a:rPr lang="en-US" smtClean="0"/>
              <a:pPr/>
              <a:t>Tuesday, April 07, 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6C238-36A3-43CE-9745-62AF0A355E2A}" type="datetime2">
              <a:rPr lang="en-US" smtClean="0"/>
              <a:pPr/>
              <a:t>Tuesday, April 07, 2020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EB92-F772-4663-8537-1301BB50BFAC}" type="datetime2">
              <a:rPr lang="en-US" smtClean="0"/>
              <a:pPr/>
              <a:t>Tuesday, April 07, 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200" y="1316037"/>
            <a:ext cx="42703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C789-5B62-48FF-9191-791023128F05}" type="datetime2">
              <a:rPr lang="en-US" smtClean="0"/>
              <a:pPr/>
              <a:t>Tuesday, April 07,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E5AB2-AD30-4274-ADEE-77A916493B5C}" type="datetime2">
              <a:rPr lang="en-US" smtClean="0"/>
              <a:pPr/>
              <a:t>Tuesday, April 07, 2020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76396-5064-41C5-A285-015EE0047001}" type="datetime2">
              <a:rPr lang="en-US" smtClean="0"/>
              <a:pPr/>
              <a:t>Tuesday, April 07, 2020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9F948-767F-407F-A020-A5EC9CBC2988}" type="datetime2">
              <a:rPr lang="en-US" smtClean="0"/>
              <a:pPr/>
              <a:t>Tuesday, April 07, 2020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51B7D-C0F1-466D-856C-C3614969F05D}" type="datetime2">
              <a:rPr lang="en-US" smtClean="0"/>
              <a:pPr/>
              <a:t>Tuesday, April 07,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7A92-D244-4C94-97DC-00C50A8E32A7}" type="datetime2">
              <a:rPr lang="en-US" smtClean="0"/>
              <a:pPr/>
              <a:t>Tuesday, April 07,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7A92-D244-4C94-97DC-00C50A8E32A7}" type="datetime2">
              <a:rPr lang="en-US" smtClean="0"/>
              <a:pPr/>
              <a:t>Tuesday, April 07,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l"/>
            <a:fld id="{4C8A7A92-D244-4C94-97DC-00C50A8E32A7}" type="datetime2">
              <a:rPr lang="en-US" smtClean="0"/>
              <a:pPr algn="l"/>
              <a:t>Tuesday, April 07, 2020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rtl="0" eaLnBrk="1" latinLnBrk="0" hangingPunct="1">
        <a:spcBef>
          <a:spcPct val="0"/>
        </a:spcBef>
        <a:buNone/>
        <a:defRPr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1835696" y="20737"/>
            <a:ext cx="6928335" cy="914400"/>
          </a:xfrm>
        </p:spPr>
        <p:txBody>
          <a:bodyPr>
            <a:normAutofit/>
          </a:bodyPr>
          <a:lstStyle/>
          <a:p>
            <a:pPr algn="ctr"/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Національна академія наук України</a:t>
            </a:r>
          </a:p>
          <a:p>
            <a:pPr algn="ctr"/>
            <a:r>
              <a:rPr lang="uk-UA" sz="2000" b="1" kern="1200" noProof="0" dirty="0">
                <a:solidFill>
                  <a:schemeClr val="accent2">
                    <a:lumMod val="50000"/>
                  </a:schemeClr>
                </a:solidFill>
              </a:rPr>
              <a:t>Науково-дослідний центр індустріальних проблем розвитку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691680" cy="727578"/>
          </a:xfrm>
          <a:prstGeom prst="rect">
            <a:avLst/>
          </a:prstGeom>
        </p:spPr>
      </p:pic>
      <p:sp>
        <p:nvSpPr>
          <p:cNvPr id="5" name="Rectangle 2"/>
          <p:cNvSpPr txBox="1">
            <a:spLocks/>
          </p:cNvSpPr>
          <p:nvPr/>
        </p:nvSpPr>
        <p:spPr>
          <a:xfrm>
            <a:off x="160140" y="1412776"/>
            <a:ext cx="8458200" cy="2553446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2300" b="1" dirty="0"/>
              <a:t>Ілюстративний матеріал до лекцій з дисципліни </a:t>
            </a:r>
          </a:p>
          <a:p>
            <a:pPr algn="ctr"/>
            <a:r>
              <a:rPr lang="uk-UA" sz="2300" b="1" dirty="0"/>
              <a:t>«</a:t>
            </a:r>
            <a:r>
              <a:rPr lang="uk-UA" sz="2800" b="1" dirty="0"/>
              <a:t>Система економічної безпеки держави та її регіонів</a:t>
            </a:r>
            <a:r>
              <a:rPr lang="uk-UA" sz="2300" b="1" dirty="0"/>
              <a:t>»</a:t>
            </a:r>
          </a:p>
          <a:p>
            <a:pPr algn="ctr"/>
            <a:endParaRPr lang="uk-UA" sz="2300" b="1" dirty="0"/>
          </a:p>
          <a:p>
            <a:pPr algn="just"/>
            <a:r>
              <a:rPr lang="uk-UA" sz="2300" b="1" dirty="0"/>
              <a:t>Змістовний модуль 1. Теоретичні і методологічні проблеми формування економічної безпеки країни</a:t>
            </a:r>
          </a:p>
          <a:p>
            <a:pPr algn="just"/>
            <a:r>
              <a:rPr lang="uk-UA" sz="2300" b="1" dirty="0"/>
              <a:t>Тема: Теоретичні основи формування системи економічної безпеки держави </a:t>
            </a:r>
            <a:endParaRPr lang="ru-RU" sz="2300" b="1" dirty="0"/>
          </a:p>
        </p:txBody>
      </p:sp>
      <p:sp>
        <p:nvSpPr>
          <p:cNvPr id="9" name="Rectangle 2"/>
          <p:cNvSpPr txBox="1">
            <a:spLocks/>
          </p:cNvSpPr>
          <p:nvPr/>
        </p:nvSpPr>
        <p:spPr>
          <a:xfrm>
            <a:off x="6372200" y="3793602"/>
            <a:ext cx="2634210" cy="1562472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800" dirty="0" err="1"/>
              <a:t>д.е.н</a:t>
            </a:r>
            <a:r>
              <a:rPr lang="uk-UA" sz="1800" dirty="0"/>
              <a:t>., професор</a:t>
            </a:r>
          </a:p>
          <a:p>
            <a:pPr algn="just"/>
            <a:r>
              <a:rPr lang="uk-UA" sz="1800" b="1" dirty="0"/>
              <a:t>Губарєва І. О.</a:t>
            </a:r>
          </a:p>
        </p:txBody>
      </p:sp>
      <p:sp>
        <p:nvSpPr>
          <p:cNvPr id="10" name="Rectangle 2"/>
          <p:cNvSpPr txBox="1">
            <a:spLocks/>
          </p:cNvSpPr>
          <p:nvPr/>
        </p:nvSpPr>
        <p:spPr>
          <a:xfrm>
            <a:off x="68760" y="5668462"/>
            <a:ext cx="8640960" cy="482352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1800" b="1" dirty="0"/>
              <a:t>Харків - 2020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92000"/>
            <a:duotone>
              <a:schemeClr val="bg1">
                <a:shade val="30000"/>
                <a:satMod val="455000"/>
              </a:schemeClr>
              <a:schemeClr val="bg1">
                <a:tint val="95000"/>
                <a:satMod val="12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691680" cy="7275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956376" y="114430"/>
            <a:ext cx="10801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Слайд 1</a:t>
            </a:r>
            <a:endParaRPr lang="uk-UA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7624" y="523220"/>
            <a:ext cx="771085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7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 лекції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3508" y="923330"/>
            <a:ext cx="8856983" cy="5673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uk-UA" sz="10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uk-UA" sz="175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Теоретико-правові</a:t>
            </a:r>
            <a:r>
              <a:rPr lang="uk-UA" sz="175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75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засади </a:t>
            </a:r>
            <a:r>
              <a:rPr lang="uk-UA" sz="175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економічної безпеки держави</a:t>
            </a:r>
          </a:p>
          <a:p>
            <a:pPr marL="457200" lvl="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uk-UA" sz="175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Структурна модель економічної безпеки держави</a:t>
            </a:r>
          </a:p>
          <a:p>
            <a:pPr marL="457200" lvl="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uk-UA" sz="175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Економічна безпека систем різного рівня ієрархії</a:t>
            </a:r>
          </a:p>
          <a:p>
            <a:pPr marL="457200" lvl="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uk-UA" sz="175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Національні економічні інтереси та механізми їх забезпечення</a:t>
            </a:r>
          </a:p>
          <a:p>
            <a:pPr marL="457200" lvl="0" indent="-457200">
              <a:spcAft>
                <a:spcPts val="600"/>
              </a:spcAft>
            </a:pPr>
            <a:endParaRPr lang="uk-UA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Aft>
                <a:spcPts val="600"/>
              </a:spcAft>
            </a:pP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Питання для обговорення</a:t>
            </a:r>
          </a:p>
          <a:p>
            <a:pPr marL="342900" lvl="0" indent="-342900">
              <a:spcAft>
                <a:spcPts val="600"/>
              </a:spcAft>
              <a:buAutoNum type="arabicPeriod"/>
            </a:pP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Цілі та завдання економічної безпеки країни</a:t>
            </a:r>
          </a:p>
          <a:p>
            <a:pPr marL="342900" lvl="0" indent="-342900">
              <a:spcAft>
                <a:spcPts val="600"/>
              </a:spcAft>
              <a:buAutoNum type="arabicPeriod"/>
            </a:pP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Складові національної економічної безпеки та чинники, що на них впливають</a:t>
            </a:r>
          </a:p>
          <a:p>
            <a:pPr marL="342900" lvl="0" indent="-342900">
              <a:spcAft>
                <a:spcPts val="600"/>
              </a:spcAft>
              <a:buAutoNum type="arabicPeriod"/>
            </a:pP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Ієрархія системи нормативно-правових актів, що регулюють суспільні відносини в сфері економічної безпеки держави</a:t>
            </a:r>
          </a:p>
          <a:p>
            <a:pPr marL="342900" lvl="0" indent="-342900">
              <a:spcAft>
                <a:spcPts val="600"/>
              </a:spcAft>
              <a:buAutoNum type="arabicPeriod"/>
            </a:pP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Завдання та принципи формування системи забезпечення економічної безпеки країни.</a:t>
            </a:r>
          </a:p>
          <a:p>
            <a:pPr marL="342900" lvl="0" indent="-342900">
              <a:spcAft>
                <a:spcPts val="600"/>
              </a:spcAft>
              <a:buAutoNum type="arabicPeriod"/>
            </a:pP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Оцінка ефективності державного регулювання забезпечення економічної безпеки країни</a:t>
            </a:r>
          </a:p>
          <a:p>
            <a:pPr marL="342900" lvl="0" indent="-342900">
              <a:spcAft>
                <a:spcPts val="600"/>
              </a:spcAft>
              <a:buAutoNum type="arabicPeriod"/>
            </a:pP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Національні економічні інтереси України.</a:t>
            </a:r>
          </a:p>
          <a:p>
            <a:pPr lvl="0">
              <a:spcAft>
                <a:spcPts val="1800"/>
              </a:spcAft>
            </a:pPr>
            <a:endParaRPr lang="uk-UA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0227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691680" cy="7275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956376" y="114430"/>
            <a:ext cx="10801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Слайд 2</a:t>
            </a:r>
            <a:endParaRPr lang="uk-UA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80A9081-5183-4355-A94E-CF72A5E70443}"/>
              </a:ext>
            </a:extLst>
          </p:cNvPr>
          <p:cNvSpPr txBox="1"/>
          <p:nvPr/>
        </p:nvSpPr>
        <p:spPr>
          <a:xfrm>
            <a:off x="981407" y="188640"/>
            <a:ext cx="7710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accent2">
                    <a:lumMod val="50000"/>
                  </a:schemeClr>
                </a:solidFill>
              </a:rPr>
              <a:t>Система економічної безпеки країни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xmlns="" id="{DBB1A586-44D7-446F-A721-4B99B7913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EBB35C22-FFA4-45F4-87DC-1828BE9DE9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68142872"/>
              </p:ext>
            </p:extLst>
          </p:nvPr>
        </p:nvGraphicFramePr>
        <p:xfrm>
          <a:off x="0" y="1196752"/>
          <a:ext cx="9144000" cy="5112564"/>
        </p:xfrm>
        <a:graphic>
          <a:graphicData uri="http://schemas.openxmlformats.org/presentationml/2006/ole">
            <p:oleObj spid="_x0000_s4103" r:id="rId5" imgW="7079020" imgH="4609922" progId="Visio.Drawing.11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923437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691680" cy="72757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82789" y="314590"/>
            <a:ext cx="6567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uk-UA" sz="17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поняття «економічна безпека країни»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50013" y="114430"/>
            <a:ext cx="986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Слайд 3</a:t>
            </a:r>
            <a:endParaRPr lang="uk-UA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20">
            <a:extLst>
              <a:ext uri="{FF2B5EF4-FFF2-40B4-BE49-F238E27FC236}">
                <a16:creationId xmlns:a16="http://schemas.microsoft.com/office/drawing/2014/main" xmlns="" id="{54EE410E-FC10-4CE2-B69A-63A6A7F3D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3" name="Group 1">
            <a:extLst>
              <a:ext uri="{FF2B5EF4-FFF2-40B4-BE49-F238E27FC236}">
                <a16:creationId xmlns:a16="http://schemas.microsoft.com/office/drawing/2014/main" xmlns="" id="{B8BA2765-50F7-4130-B1AE-6D458E43B6B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52400" y="1052738"/>
            <a:ext cx="8991600" cy="4608508"/>
            <a:chOff x="2200" y="0"/>
            <a:chExt cx="7864" cy="2488"/>
          </a:xfrm>
        </p:grpSpPr>
        <p:sp>
          <p:nvSpPr>
            <p:cNvPr id="4" name="AutoShape 19">
              <a:extLst>
                <a:ext uri="{FF2B5EF4-FFF2-40B4-BE49-F238E27FC236}">
                  <a16:creationId xmlns:a16="http://schemas.microsoft.com/office/drawing/2014/main" xmlns="" id="{C9CCD6A8-C672-4F7E-A00F-F9331EBE10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200" y="0"/>
              <a:ext cx="7864" cy="2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" name="Rectangle 18">
              <a:extLst>
                <a:ext uri="{FF2B5EF4-FFF2-40B4-BE49-F238E27FC236}">
                  <a16:creationId xmlns:a16="http://schemas.microsoft.com/office/drawing/2014/main" xmlns="" id="{F259846D-7BF0-48D5-803E-1B471BB18D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8" y="1048"/>
              <a:ext cx="1833" cy="5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Економічна безпека</a:t>
              </a:r>
              <a:r>
                <a:rPr kumimoji="0" lang="uk-UA" altLang="ru-RU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uk-UA" altLang="ru-RU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країни</a:t>
              </a:r>
              <a:endParaRPr kumimoji="0" lang="uk-UA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" name="Rectangle 17">
              <a:extLst>
                <a:ext uri="{FF2B5EF4-FFF2-40B4-BE49-F238E27FC236}">
                  <a16:creationId xmlns:a16="http://schemas.microsoft.com/office/drawing/2014/main" xmlns="" id="{DB9EB9AB-D304-4DB1-947F-6AE28695FD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13" y="131"/>
              <a:ext cx="2084" cy="78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Стан ефективного використання ресурсів</a:t>
              </a:r>
              <a:endParaRPr kumimoji="0" lang="uk-UA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" name="Rectangle 16">
              <a:extLst>
                <a:ext uri="{FF2B5EF4-FFF2-40B4-BE49-F238E27FC236}">
                  <a16:creationId xmlns:a16="http://schemas.microsoft.com/office/drawing/2014/main" xmlns="" id="{01DCCBF8-C841-4496-9621-A223E7191F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13" y="1833"/>
              <a:ext cx="2084" cy="5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Стабільність функціонування</a:t>
              </a:r>
              <a:endParaRPr kumimoji="0" lang="uk-UA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Rectangle 15">
              <a:extLst>
                <a:ext uri="{FF2B5EF4-FFF2-40B4-BE49-F238E27FC236}">
                  <a16:creationId xmlns:a16="http://schemas.microsoft.com/office/drawing/2014/main" xmlns="" id="{A5724A09-D0A5-41FB-B741-3654FAE91D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8" y="131"/>
              <a:ext cx="1833" cy="5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Прогресивний розвиток</a:t>
              </a:r>
              <a:endParaRPr kumimoji="0" lang="uk-UA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14">
              <a:extLst>
                <a:ext uri="{FF2B5EF4-FFF2-40B4-BE49-F238E27FC236}">
                  <a16:creationId xmlns:a16="http://schemas.microsoft.com/office/drawing/2014/main" xmlns="" id="{33BE5CD4-3212-4FA5-A376-54EE2BAD31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0" y="1833"/>
              <a:ext cx="2356" cy="52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Захист та реалізація ключових інтересів країни</a:t>
              </a:r>
              <a:endParaRPr kumimoji="0" lang="uk-UA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Rectangle 13">
              <a:extLst>
                <a:ext uri="{FF2B5EF4-FFF2-40B4-BE49-F238E27FC236}">
                  <a16:creationId xmlns:a16="http://schemas.microsoft.com/office/drawing/2014/main" xmlns="" id="{E82EB5DF-F763-4810-8F04-44FDA64D4B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0" y="131"/>
              <a:ext cx="2356" cy="78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Здатність миттєво реагувати на зміни внутрішнього і зовнішнього середовища</a:t>
              </a:r>
              <a:endParaRPr kumimoji="0" lang="uk-UA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12">
              <a:extLst>
                <a:ext uri="{FF2B5EF4-FFF2-40B4-BE49-F238E27FC236}">
                  <a16:creationId xmlns:a16="http://schemas.microsoft.com/office/drawing/2014/main" xmlns="" id="{167FA230-1DD4-4159-ADA3-2260AA5F06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0" y="1048"/>
              <a:ext cx="2356" cy="52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Захист від загроз та дестабілізуючих факторів</a:t>
              </a:r>
              <a:endParaRPr kumimoji="0" lang="uk-UA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11">
              <a:extLst>
                <a:ext uri="{FF2B5EF4-FFF2-40B4-BE49-F238E27FC236}">
                  <a16:creationId xmlns:a16="http://schemas.microsoft.com/office/drawing/2014/main" xmlns="" id="{908667E9-BC9E-418B-9964-A6166FD326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8" y="1833"/>
              <a:ext cx="1833" cy="5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Спроможність до постійного оновлення</a:t>
              </a:r>
              <a:endParaRPr kumimoji="0" lang="uk-UA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10">
              <a:extLst>
                <a:ext uri="{FF2B5EF4-FFF2-40B4-BE49-F238E27FC236}">
                  <a16:creationId xmlns:a16="http://schemas.microsoft.com/office/drawing/2014/main" xmlns="" id="{7D715FB6-DFCE-4982-8F97-75021C0802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13" y="1048"/>
              <a:ext cx="2084" cy="78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Стан економічного розвитку країни</a:t>
              </a:r>
              <a:endParaRPr kumimoji="0" lang="uk-UA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AutoShape 9">
              <a:extLst>
                <a:ext uri="{FF2B5EF4-FFF2-40B4-BE49-F238E27FC236}">
                  <a16:creationId xmlns:a16="http://schemas.microsoft.com/office/drawing/2014/main" xmlns="" id="{7B1F5EC3-EA39-4FE5-BA93-AE004CB4DC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556" y="1309"/>
              <a:ext cx="262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AutoShape 8">
              <a:extLst>
                <a:ext uri="{FF2B5EF4-FFF2-40B4-BE49-F238E27FC236}">
                  <a16:creationId xmlns:a16="http://schemas.microsoft.com/office/drawing/2014/main" xmlns="" id="{E1C28775-BCA9-47C9-819A-325EE815A5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556" y="525"/>
              <a:ext cx="262" cy="78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AutoShape 7">
              <a:extLst>
                <a:ext uri="{FF2B5EF4-FFF2-40B4-BE49-F238E27FC236}">
                  <a16:creationId xmlns:a16="http://schemas.microsoft.com/office/drawing/2014/main" xmlns="" id="{A2F22EDB-5277-4E22-A214-32548021C9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56" y="1310"/>
              <a:ext cx="262" cy="78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AutoShape 6">
              <a:extLst>
                <a:ext uri="{FF2B5EF4-FFF2-40B4-BE49-F238E27FC236}">
                  <a16:creationId xmlns:a16="http://schemas.microsoft.com/office/drawing/2014/main" xmlns="" id="{A6A01BB2-9BE8-4D39-97CF-5CC7EE66BA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651" y="524"/>
              <a:ext cx="262" cy="78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AutoShape 5">
              <a:extLst>
                <a:ext uri="{FF2B5EF4-FFF2-40B4-BE49-F238E27FC236}">
                  <a16:creationId xmlns:a16="http://schemas.microsoft.com/office/drawing/2014/main" xmlns="" id="{DDEF4644-763F-4A3E-B6A0-F46A768B97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51" y="1310"/>
              <a:ext cx="262" cy="13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AutoShape 4">
              <a:extLst>
                <a:ext uri="{FF2B5EF4-FFF2-40B4-BE49-F238E27FC236}">
                  <a16:creationId xmlns:a16="http://schemas.microsoft.com/office/drawing/2014/main" xmlns="" id="{4BFE00E0-4680-4D47-A6C7-A12D5B767E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51" y="1310"/>
              <a:ext cx="262" cy="78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AutoShape 3">
              <a:extLst>
                <a:ext uri="{FF2B5EF4-FFF2-40B4-BE49-F238E27FC236}">
                  <a16:creationId xmlns:a16="http://schemas.microsoft.com/office/drawing/2014/main" xmlns="" id="{CD5822EE-6886-450A-A1B6-371AF394F0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35" y="655"/>
              <a:ext cx="1" cy="3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AutoShape 2">
              <a:extLst>
                <a:ext uri="{FF2B5EF4-FFF2-40B4-BE49-F238E27FC236}">
                  <a16:creationId xmlns:a16="http://schemas.microsoft.com/office/drawing/2014/main" xmlns="" id="{65F32315-2084-4135-BBD8-5C11817B7D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35" y="1572"/>
              <a:ext cx="1" cy="26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691680" cy="7275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050013" y="114430"/>
            <a:ext cx="986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Слайд 4</a:t>
            </a:r>
            <a:endParaRPr lang="uk-UA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F7B807-5F6A-47BC-AE53-41F1F717E2FF}"/>
              </a:ext>
            </a:extLst>
          </p:cNvPr>
          <p:cNvSpPr txBox="1"/>
          <p:nvPr/>
        </p:nvSpPr>
        <p:spPr>
          <a:xfrm>
            <a:off x="1482789" y="314590"/>
            <a:ext cx="656722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uk-UA" sz="17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Когнітивна карта впливу факторів на економічну безпеку України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xmlns="" id="{665F0FE1-0234-4763-8481-B2B2BDCDAC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0"/>
            <a:ext cx="1401082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xmlns="" id="{82748E72-2500-414C-913F-3186BDA696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43118834"/>
              </p:ext>
            </p:extLst>
          </p:nvPr>
        </p:nvGraphicFramePr>
        <p:xfrm>
          <a:off x="0" y="1244732"/>
          <a:ext cx="9036495" cy="5613267"/>
        </p:xfrm>
        <a:graphic>
          <a:graphicData uri="http://schemas.openxmlformats.org/presentationml/2006/ole">
            <p:oleObj spid="_x0000_s6151" r:id="rId5" imgW="10244183" imgH="10617926" progId="Visio.Drawing.11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887536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691680" cy="72757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79712" y="254755"/>
            <a:ext cx="6070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uk-UA" sz="16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стратегічних документів забезпечення економічної безпеки України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50013" y="114430"/>
            <a:ext cx="986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Слайд 5</a:t>
            </a:r>
            <a:endParaRPr lang="uk-UA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xmlns="" id="{B4D5367F-88BB-4A56-80BF-1528C7BFD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736" y="1334397"/>
            <a:ext cx="745982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x-non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256B27E0-63CD-4B44-89D7-75D67356F4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0"/>
            <a:ext cx="1410536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xmlns="" id="{17B4F51B-90F0-4663-BAAA-969960911D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89390883"/>
              </p:ext>
            </p:extLst>
          </p:nvPr>
        </p:nvGraphicFramePr>
        <p:xfrm>
          <a:off x="0" y="1094285"/>
          <a:ext cx="9144000" cy="5817388"/>
        </p:xfrm>
        <a:graphic>
          <a:graphicData uri="http://schemas.openxmlformats.org/presentationml/2006/ole">
            <p:oleObj spid="_x0000_s7175" r:id="rId5" imgW="7450445" imgH="7738484" progId="Visio.Drawing.11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620418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alphaModFix amt="92000"/>
            <a:duotone>
              <a:schemeClr val="bg1">
                <a:shade val="30000"/>
                <a:satMod val="455000"/>
              </a:schemeClr>
              <a:schemeClr val="bg1">
                <a:tint val="95000"/>
                <a:satMod val="12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691680" cy="7275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050013" y="114430"/>
            <a:ext cx="986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Слайд 6</a:t>
            </a:r>
            <a:endParaRPr lang="uk-UA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D1E9126-1215-46C2-8AC2-1848A22B84F9}"/>
              </a:ext>
            </a:extLst>
          </p:cNvPr>
          <p:cNvSpPr txBox="1"/>
          <p:nvPr/>
        </p:nvSpPr>
        <p:spPr>
          <a:xfrm>
            <a:off x="1979712" y="254755"/>
            <a:ext cx="6070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uk-UA" sz="16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Організація стратегічного планування економічної безпеки країни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xmlns="" id="{6353E8F3-784A-4893-84A6-F73224B831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0"/>
            <a:ext cx="1518827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xmlns="" id="{0D8E1D31-AC16-4994-8DA4-D8EF50BC76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15932417"/>
              </p:ext>
            </p:extLst>
          </p:nvPr>
        </p:nvGraphicFramePr>
        <p:xfrm>
          <a:off x="0" y="867902"/>
          <a:ext cx="9036495" cy="5873465"/>
        </p:xfrm>
        <a:graphic>
          <a:graphicData uri="http://schemas.openxmlformats.org/presentationml/2006/ole">
            <p:oleObj spid="_x0000_s8199" r:id="rId6" imgW="5434536" imgH="5623800" progId="Visio.Drawing.11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597383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92000"/>
            <a:duotone>
              <a:schemeClr val="bg1">
                <a:shade val="30000"/>
                <a:satMod val="455000"/>
              </a:schemeClr>
              <a:schemeClr val="bg1">
                <a:tint val="95000"/>
                <a:satMod val="12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691680" cy="7275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956376" y="114430"/>
            <a:ext cx="10801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Слайд 7</a:t>
            </a:r>
            <a:endParaRPr lang="uk-UA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8D7253E8-1F26-481F-AA8C-07EC2F63279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5369288" y="2105465"/>
            <a:ext cx="866362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x-non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5A4B43F-1728-40B6-B047-0A0F5FEFDE57}"/>
              </a:ext>
            </a:extLst>
          </p:cNvPr>
          <p:cNvSpPr txBox="1"/>
          <p:nvPr/>
        </p:nvSpPr>
        <p:spPr>
          <a:xfrm>
            <a:off x="859008" y="452984"/>
            <a:ext cx="7560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Перелік питань для самостійної роботи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D285F43-96EC-474D-A972-165F8AE889B5}"/>
              </a:ext>
            </a:extLst>
          </p:cNvPr>
          <p:cNvSpPr/>
          <p:nvPr/>
        </p:nvSpPr>
        <p:spPr>
          <a:xfrm>
            <a:off x="755577" y="2449245"/>
            <a:ext cx="8280918" cy="3652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Економічна безпека країни як складова національної безпеки: сучасні теорії та концепції</a:t>
            </a:r>
          </a:p>
          <a:p>
            <a:pPr marL="457200" lvl="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uk-UA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Системоутворюючі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складові економічної безпеки держави в сучасних умовах</a:t>
            </a:r>
          </a:p>
          <a:p>
            <a:pPr marL="457200" lvl="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Механізми забезпечення економічної безпеки в різних країнах світу</a:t>
            </a:r>
          </a:p>
          <a:p>
            <a:pPr marL="457200" lvl="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Шляхи забезпечення економічної безпеки України в сучасних умовах: пандемії </a:t>
            </a:r>
            <a:r>
              <a:rPr lang="uk-UA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короновірусу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військових дій на Сході країни, світової економічної кризи.</a:t>
            </a:r>
          </a:p>
          <a:p>
            <a:pPr marL="457200" lvl="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uk-UA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Стратегічні цілі та напрями державної політики забезпечення економічної безпеки держави </a:t>
            </a:r>
          </a:p>
          <a:p>
            <a:pPr marL="457200" lvl="0" indent="-457200" algn="just">
              <a:spcAft>
                <a:spcPts val="800"/>
              </a:spcAft>
              <a:buFont typeface="+mj-lt"/>
              <a:buAutoNum type="arabicPeriod"/>
            </a:pPr>
            <a:endParaRPr lang="uk-UA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4443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92000"/>
            <a:duotone>
              <a:schemeClr val="bg1">
                <a:shade val="30000"/>
                <a:satMod val="455000"/>
              </a:schemeClr>
              <a:schemeClr val="bg1">
                <a:tint val="95000"/>
                <a:satMod val="12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691680" cy="7275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71600" y="2708920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xmlns="" val="41992679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Синий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75B4C03-0FA8-4F5C-A0A2-68E26F8B436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финансовых результатов</Template>
  <TotalTime>0</TotalTime>
  <Words>302</Words>
  <Application>Microsoft Office PowerPoint</Application>
  <PresentationFormat>Экран (4:3)</PresentationFormat>
  <Paragraphs>61</Paragraphs>
  <Slides>9</Slides>
  <Notes>9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Трек</vt:lpstr>
      <vt:lpstr>Документ Microsoft Office Visio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2017-11-15T07:26:00Z</dcterms:created>
  <dcterms:modified xsi:type="dcterms:W3CDTF">2020-04-07T08:04:27Z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TC101671179990</vt:lpwstr>
  </property>
</Properties>
</file>