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0" r:id="rId2"/>
  </p:sldMasterIdLst>
  <p:notesMasterIdLst>
    <p:notesMasterId r:id="rId13"/>
  </p:notesMasterIdLst>
  <p:sldIdLst>
    <p:sldId id="256" r:id="rId3"/>
    <p:sldId id="274" r:id="rId4"/>
    <p:sldId id="284" r:id="rId5"/>
    <p:sldId id="257" r:id="rId6"/>
    <p:sldId id="259" r:id="rId7"/>
    <p:sldId id="271" r:id="rId8"/>
    <p:sldId id="261" r:id="rId9"/>
    <p:sldId id="285" r:id="rId10"/>
    <p:sldId id="263" r:id="rId11"/>
    <p:sldId id="280" r:id="rId12"/>
  </p:sldIdLst>
  <p:sldSz cx="9144000" cy="6858000" type="screen4x3"/>
  <p:notesSz cx="6797675" cy="9926638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704" autoAdjust="0"/>
  </p:normalViewPr>
  <p:slideViewPr>
    <p:cSldViewPr>
      <p:cViewPr varScale="1">
        <p:scale>
          <a:sx n="115" d="100"/>
          <a:sy n="115" d="100"/>
        </p:scale>
        <p:origin x="124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Значення ІПБЕ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Лист1!$A$2:$A$30</c:f>
              <c:strCache>
                <c:ptCount val="29"/>
                <c:pt idx="0">
                  <c:v>29. Україна</c:v>
                </c:pt>
                <c:pt idx="1">
                  <c:v>28. Греція</c:v>
                </c:pt>
                <c:pt idx="2">
                  <c:v>27. Румунія</c:v>
                </c:pt>
                <c:pt idx="3">
                  <c:v>26. Хорватія</c:v>
                </c:pt>
                <c:pt idx="4">
                  <c:v>25. Болгарія</c:v>
                </c:pt>
                <c:pt idx="5">
                  <c:v>24. Кіпр</c:v>
                </c:pt>
                <c:pt idx="6">
                  <c:v>23. Угорщина</c:v>
                </c:pt>
                <c:pt idx="7">
                  <c:v>22. Литва</c:v>
                </c:pt>
                <c:pt idx="8">
                  <c:v>21. Латвія</c:v>
                </c:pt>
                <c:pt idx="9">
                  <c:v>20. Польща</c:v>
                </c:pt>
                <c:pt idx="10">
                  <c:v>19. Словенія</c:v>
                </c:pt>
                <c:pt idx="11">
                  <c:v>18. Словаччина</c:v>
                </c:pt>
                <c:pt idx="12">
                  <c:v>17. Італія</c:v>
                </c:pt>
                <c:pt idx="13">
                  <c:v>16. Естонія</c:v>
                </c:pt>
                <c:pt idx="14">
                  <c:v>15. Мальта</c:v>
                </c:pt>
                <c:pt idx="15">
                  <c:v>14. Португалія</c:v>
                </c:pt>
                <c:pt idx="16">
                  <c:v>13. Франція</c:v>
                </c:pt>
                <c:pt idx="17">
                  <c:v>12. Чехія</c:v>
                </c:pt>
                <c:pt idx="18">
                  <c:v>11. Іспанія</c:v>
                </c:pt>
                <c:pt idx="19">
                  <c:v>10. Бельгія</c:v>
                </c:pt>
                <c:pt idx="20">
                  <c:v>9. Австрія</c:v>
                </c:pt>
                <c:pt idx="21">
                  <c:v>8. Великобританія</c:v>
                </c:pt>
                <c:pt idx="22">
                  <c:v>7. Німеччина</c:v>
                </c:pt>
                <c:pt idx="23">
                  <c:v>6. Люксембург</c:v>
                </c:pt>
                <c:pt idx="24">
                  <c:v>5. Ірландія</c:v>
                </c:pt>
                <c:pt idx="25">
                  <c:v>4. Швеція</c:v>
                </c:pt>
                <c:pt idx="26">
                  <c:v>3. Фінляндія</c:v>
                </c:pt>
                <c:pt idx="27">
                  <c:v>2. Нідерланди</c:v>
                </c:pt>
                <c:pt idx="28">
                  <c:v>1. Данія</c:v>
                </c:pt>
              </c:strCache>
            </c:strRef>
          </c:cat>
          <c:val>
            <c:numRef>
              <c:f>Лист1!$B$2:$B$30</c:f>
              <c:numCache>
                <c:formatCode>0.000</c:formatCode>
                <c:ptCount val="29"/>
                <c:pt idx="0">
                  <c:v>2.5000000000000012E-2</c:v>
                </c:pt>
                <c:pt idx="1">
                  <c:v>0.16900000000000004</c:v>
                </c:pt>
                <c:pt idx="2">
                  <c:v>0.19400000000000003</c:v>
                </c:pt>
                <c:pt idx="3">
                  <c:v>0.19700000000000004</c:v>
                </c:pt>
                <c:pt idx="4">
                  <c:v>0.20100000000000001</c:v>
                </c:pt>
                <c:pt idx="5">
                  <c:v>0.24300000000000024</c:v>
                </c:pt>
                <c:pt idx="6">
                  <c:v>0.26800000000000002</c:v>
                </c:pt>
                <c:pt idx="7">
                  <c:v>0.32000000000000056</c:v>
                </c:pt>
                <c:pt idx="8">
                  <c:v>0.33400000000000063</c:v>
                </c:pt>
                <c:pt idx="9">
                  <c:v>0.36900000000000038</c:v>
                </c:pt>
                <c:pt idx="10">
                  <c:v>0.3750000000000005</c:v>
                </c:pt>
                <c:pt idx="11">
                  <c:v>0.3780000000000005</c:v>
                </c:pt>
                <c:pt idx="12">
                  <c:v>0.3780000000000005</c:v>
                </c:pt>
                <c:pt idx="13">
                  <c:v>0.41800000000000032</c:v>
                </c:pt>
                <c:pt idx="14">
                  <c:v>0.45700000000000002</c:v>
                </c:pt>
                <c:pt idx="15">
                  <c:v>0.46900000000000008</c:v>
                </c:pt>
                <c:pt idx="16">
                  <c:v>0.49000000000000032</c:v>
                </c:pt>
                <c:pt idx="17">
                  <c:v>0.50700000000000001</c:v>
                </c:pt>
                <c:pt idx="18">
                  <c:v>0.51800000000000002</c:v>
                </c:pt>
                <c:pt idx="19">
                  <c:v>0.54400000000000004</c:v>
                </c:pt>
                <c:pt idx="20">
                  <c:v>0.55200000000000005</c:v>
                </c:pt>
                <c:pt idx="21">
                  <c:v>0.58100000000000007</c:v>
                </c:pt>
                <c:pt idx="22">
                  <c:v>0.59300000000000008</c:v>
                </c:pt>
                <c:pt idx="23">
                  <c:v>0.60700000000000065</c:v>
                </c:pt>
                <c:pt idx="24">
                  <c:v>0.66600000000000126</c:v>
                </c:pt>
                <c:pt idx="25">
                  <c:v>0.67300000000000126</c:v>
                </c:pt>
                <c:pt idx="26">
                  <c:v>0.67500000000000127</c:v>
                </c:pt>
                <c:pt idx="27">
                  <c:v>0.70200000000000062</c:v>
                </c:pt>
                <c:pt idx="28">
                  <c:v>0.72300000000000064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9D-49A5-9FC1-8D9DF1039A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05799040"/>
        <c:axId val="107601920"/>
      </c:barChart>
      <c:catAx>
        <c:axId val="10579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07601920"/>
        <c:crosses val="autoZero"/>
        <c:auto val="1"/>
        <c:lblAlgn val="ctr"/>
        <c:lblOffset val="100"/>
        <c:noMultiLvlLbl val="0"/>
      </c:catAx>
      <c:valAx>
        <c:axId val="107601920"/>
        <c:scaling>
          <c:orientation val="minMax"/>
        </c:scaling>
        <c:delete val="0"/>
        <c:axPos val="b"/>
        <c:numFmt formatCode="0.000" sourceLinked="1"/>
        <c:majorTickMark val="none"/>
        <c:minorTickMark val="none"/>
        <c:tickLblPos val="nextTo"/>
        <c:crossAx val="1057990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71080614923134411"/>
          <c:y val="0.96385223931814401"/>
          <c:w val="0.26820220506144732"/>
          <c:h val="3.614776068185741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9CC1921-DF74-4DB5-8516-FEE78A013266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ED24B878-6DFB-4618-B68C-9AE072238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2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02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83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19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35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22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26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78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41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48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5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200" y="1316037"/>
            <a:ext cx="42703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Saturday, April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Saturday, April 4, 2020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835696" y="20737"/>
            <a:ext cx="6928335" cy="9144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Національна академія наук України</a:t>
            </a:r>
          </a:p>
          <a:p>
            <a:pPr algn="ctr"/>
            <a:r>
              <a:rPr lang="uk-UA" sz="2000" b="1" kern="1200" noProof="0" dirty="0">
                <a:solidFill>
                  <a:schemeClr val="accent2">
                    <a:lumMod val="50000"/>
                  </a:schemeClr>
                </a:solidFill>
              </a:rPr>
              <a:t>Науково-дослідний центр індустріальних проблем розвитку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160140" y="1412776"/>
            <a:ext cx="8458200" cy="255344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300" b="1" dirty="0"/>
              <a:t>Ілюстративний матеріал до лекцій з дисципліни </a:t>
            </a:r>
          </a:p>
          <a:p>
            <a:pPr algn="ctr"/>
            <a:r>
              <a:rPr lang="uk-UA" sz="2300" b="1" dirty="0"/>
              <a:t>«</a:t>
            </a:r>
            <a:r>
              <a:rPr lang="uk-UA" sz="2800" b="1" dirty="0"/>
              <a:t>Система економічної безпеки держави та її регіонів</a:t>
            </a:r>
            <a:r>
              <a:rPr lang="uk-UA" sz="2300" b="1" dirty="0"/>
              <a:t>»</a:t>
            </a:r>
          </a:p>
          <a:p>
            <a:pPr algn="ctr"/>
            <a:endParaRPr lang="uk-UA" sz="2300" b="1" dirty="0"/>
          </a:p>
          <a:p>
            <a:pPr algn="just"/>
            <a:r>
              <a:rPr lang="uk-UA" sz="2300" b="1" dirty="0"/>
              <a:t>Змістовний модуль 1. Теоретичні і методологічні проблеми формування економічної безпеки країни</a:t>
            </a:r>
          </a:p>
          <a:p>
            <a:pPr algn="just"/>
            <a:r>
              <a:rPr lang="uk-UA" sz="2300" b="1" dirty="0"/>
              <a:t>Тема: Загрози економічній безпеці країни</a:t>
            </a:r>
            <a:endParaRPr lang="ru-RU" sz="2300" b="1" dirty="0"/>
          </a:p>
        </p:txBody>
      </p:sp>
      <p:sp>
        <p:nvSpPr>
          <p:cNvPr id="9" name="Rectangle 2"/>
          <p:cNvSpPr txBox="1">
            <a:spLocks/>
          </p:cNvSpPr>
          <p:nvPr/>
        </p:nvSpPr>
        <p:spPr>
          <a:xfrm>
            <a:off x="6372200" y="3793602"/>
            <a:ext cx="2634210" cy="156247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800" dirty="0" err="1"/>
              <a:t>д.е.н</a:t>
            </a:r>
            <a:r>
              <a:rPr lang="uk-UA" sz="1800" dirty="0"/>
              <a:t>., професор</a:t>
            </a:r>
          </a:p>
          <a:p>
            <a:pPr algn="just"/>
            <a:r>
              <a:rPr lang="uk-UA" sz="1800" b="1" dirty="0"/>
              <a:t>Губарєва І. О.</a:t>
            </a:r>
          </a:p>
        </p:txBody>
      </p:sp>
      <p:sp>
        <p:nvSpPr>
          <p:cNvPr id="10" name="Rectangle 2"/>
          <p:cNvSpPr txBox="1">
            <a:spLocks/>
          </p:cNvSpPr>
          <p:nvPr/>
        </p:nvSpPr>
        <p:spPr>
          <a:xfrm>
            <a:off x="68760" y="5668462"/>
            <a:ext cx="8640960" cy="48235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800" b="1" dirty="0"/>
              <a:t>Харків - 2020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6376" y="114430"/>
            <a:ext cx="1080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1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523220"/>
            <a:ext cx="771085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7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лекції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3508" y="923330"/>
            <a:ext cx="8856983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uk-UA" sz="1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Сутність та класифікація загроз економічній безпеці країни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Загрози національним економічним інтересам України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 оцінки рівня економічної безпеки країни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Питання для обговорення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Загрози економічній безпеці України та їх пріоритетність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Джерела зовнішніх і внутрішніх загроз національним економічним інтересам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Показники, індикатори оцінки рівня економічної безпеки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Екзогенні та ендогенні загрози і небезпеки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Інтегральні показники як спосіб виміру економічної безпеки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Індикатори оцінки рівня економічної безпеки країни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Джерела даних для розрахунку індикаторів рівня економічної безпеки та особливості їх використання </a:t>
            </a:r>
          </a:p>
        </p:txBody>
      </p:sp>
    </p:spTree>
    <p:extLst>
      <p:ext uri="{BB962C8B-B14F-4D97-AF65-F5344CB8AC3E}">
        <p14:creationId xmlns:p14="http://schemas.microsoft.com/office/powerpoint/2010/main" val="305022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6376" y="114430"/>
            <a:ext cx="1080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2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0A9081-5183-4355-A94E-CF72A5E70443}"/>
              </a:ext>
            </a:extLst>
          </p:cNvPr>
          <p:cNvSpPr txBox="1"/>
          <p:nvPr/>
        </p:nvSpPr>
        <p:spPr>
          <a:xfrm>
            <a:off x="981407" y="188640"/>
            <a:ext cx="7710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Класифікація загроз національним економічним інтересам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BB1A586-44D7-446F-A721-4B99B7913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55DF3AC-1AD8-48C6-A0AA-D9942B077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086726"/>
              </p:ext>
            </p:extLst>
          </p:nvPr>
        </p:nvGraphicFramePr>
        <p:xfrm>
          <a:off x="755576" y="1412776"/>
          <a:ext cx="7848872" cy="511256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79880">
                  <a:extLst>
                    <a:ext uri="{9D8B030D-6E8A-4147-A177-3AD203B41FA5}">
                      <a16:colId xmlns:a16="http://schemas.microsoft.com/office/drawing/2014/main" val="21922804"/>
                    </a:ext>
                  </a:extLst>
                </a:gridCol>
                <a:gridCol w="4168992">
                  <a:extLst>
                    <a:ext uri="{9D8B030D-6E8A-4147-A177-3AD203B41FA5}">
                      <a16:colId xmlns:a16="http://schemas.microsoft.com/office/drawing/2014/main" val="2229006124"/>
                    </a:ext>
                  </a:extLst>
                </a:gridCol>
              </a:tblGrid>
              <a:tr h="34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Класифікаційна ознака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Класи загроз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3372256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Місце виникнення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Внутрішні, зовнішні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4269425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Ступінь небезпеки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Особливо небезпечні, небезпечні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6695221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Можливість здійснення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Реальні, потенційні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6640137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Масштаби здійснення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Загальнонаціональні, локальні, індивідуальні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4688854"/>
                  </a:ext>
                </a:extLst>
              </a:tr>
              <a:tr h="603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Тривалість дії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Тимчасові, постійні; короткострокові і довгострокові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8858814"/>
                  </a:ext>
                </a:extLst>
              </a:tr>
              <a:tr h="1227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Сфера спрямування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Виробничі, фінансові, експортно-імпорні, технологічні, інституційні, соціально-економічні, демографо-економічні, воєнно-економічні, еколого-економічні, інші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5780363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Характер спрямування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Прямі, непрямі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3202227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Ставлення до них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Об’єктивні, суб’єктивні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3128970"/>
                  </a:ext>
                </a:extLst>
              </a:tr>
              <a:tr h="603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Ймовірність виникнення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Реальні і потенційні, малоймовірні і високоймовірні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3966471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Можливість управління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Керовані, некоровані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3306944"/>
                  </a:ext>
                </a:extLst>
              </a:tr>
              <a:tr h="292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Сфера прояву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Економічна, політична, соціальна, духовна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437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82789" y="314590"/>
            <a:ext cx="65672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sz="17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Послідовність оцінювання рівня економічної безпеки країни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3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0">
            <a:extLst>
              <a:ext uri="{FF2B5EF4-FFF2-40B4-BE49-F238E27FC236}">
                <a16:creationId xmlns:a16="http://schemas.microsoft.com/office/drawing/2014/main" id="{54EE410E-FC10-4CE2-B69A-63A6A7F3D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8F043D4-9DE7-4FC7-AC80-6ED5CCF5B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16730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" name="Объект 25">
            <a:extLst>
              <a:ext uri="{FF2B5EF4-FFF2-40B4-BE49-F238E27FC236}">
                <a16:creationId xmlns:a16="http://schemas.microsoft.com/office/drawing/2014/main" id="{E413EC99-C1CA-4A32-92BF-C9B6289F3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206785"/>
              </p:ext>
            </p:extLst>
          </p:nvPr>
        </p:nvGraphicFramePr>
        <p:xfrm>
          <a:off x="0" y="1196752"/>
          <a:ext cx="9036495" cy="5112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r:id="rId5" imgW="10306948" imgH="4636761" progId="Visio.Drawing.11">
                  <p:embed/>
                </p:oleObj>
              </mc:Choice>
              <mc:Fallback>
                <p:oleObj r:id="rId5" imgW="10306948" imgH="463676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96752"/>
                        <a:ext cx="9036495" cy="51125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4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F7B807-5F6A-47BC-AE53-41F1F717E2FF}"/>
              </a:ext>
            </a:extLst>
          </p:cNvPr>
          <p:cNvSpPr txBox="1"/>
          <p:nvPr/>
        </p:nvSpPr>
        <p:spPr>
          <a:xfrm>
            <a:off x="1482789" y="314590"/>
            <a:ext cx="6567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sz="17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 рівня економічної безпеки країни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65F0FE1-0234-4763-8481-B2B2BDCDA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401082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211D3F6-A9D4-4296-BAA5-E8830FFEC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85841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8B92362-739C-422F-8860-C8CA42DE43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172451"/>
              </p:ext>
            </p:extLst>
          </p:nvPr>
        </p:nvGraphicFramePr>
        <p:xfrm>
          <a:off x="971600" y="1268760"/>
          <a:ext cx="7128792" cy="5474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r:id="rId5" imgW="6347739" imgH="10461655" progId="Visio.Drawing.11">
                  <p:embed/>
                </p:oleObj>
              </mc:Choice>
              <mc:Fallback>
                <p:oleObj r:id="rId5" imgW="6347739" imgH="10461655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268760"/>
                        <a:ext cx="7128792" cy="54748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7536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79712" y="254755"/>
            <a:ext cx="607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Діаграма розподілу країн ЄС та України за рівнем економічної безпеки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5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4D5367F-88BB-4A56-80BF-1528C7BFD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1334397"/>
            <a:ext cx="745982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6B27E0-63CD-4B44-89D7-75D67356F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41053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6">
            <a:extLst>
              <a:ext uri="{FF2B5EF4-FFF2-40B4-BE49-F238E27FC236}">
                <a16:creationId xmlns:a16="http://schemas.microsoft.com/office/drawing/2014/main" id="{25502F7B-4A81-47B1-B2EC-395F9DB952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84428"/>
              </p:ext>
            </p:extLst>
          </p:nvPr>
        </p:nvGraphicFramePr>
        <p:xfrm>
          <a:off x="1555750" y="1071294"/>
          <a:ext cx="6032500" cy="567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20418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6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E9126-1215-46C2-8AC2-1848A22B84F9}"/>
              </a:ext>
            </a:extLst>
          </p:cNvPr>
          <p:cNvSpPr txBox="1"/>
          <p:nvPr/>
        </p:nvSpPr>
        <p:spPr>
          <a:xfrm>
            <a:off x="1979712" y="254755"/>
            <a:ext cx="607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Рейтингова оцінка України та країн ЄС за динамічними змінами інтегрального показника економічної безпеки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353E8F3-784A-4893-84A6-F73224B83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518827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01AA78F-5C77-4E32-B93B-52FA9A4E9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F88EEF2-4C2D-4706-A6FB-DB3A3B0AA9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084333"/>
              </p:ext>
            </p:extLst>
          </p:nvPr>
        </p:nvGraphicFramePr>
        <p:xfrm>
          <a:off x="0" y="979854"/>
          <a:ext cx="8923338" cy="554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r:id="rId6" imgW="11668973" imgH="3570406" progId="Visio.Drawing.11">
                  <p:embed/>
                </p:oleObj>
              </mc:Choice>
              <mc:Fallback>
                <p:oleObj r:id="rId6" imgW="11668973" imgH="3570406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79854"/>
                        <a:ext cx="8923338" cy="55454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7383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6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E9126-1215-46C2-8AC2-1848A22B84F9}"/>
              </a:ext>
            </a:extLst>
          </p:cNvPr>
          <p:cNvSpPr txBox="1"/>
          <p:nvPr/>
        </p:nvSpPr>
        <p:spPr>
          <a:xfrm>
            <a:off x="1979712" y="254755"/>
            <a:ext cx="607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Технологія виявлення проблем формування економічної безпеки країни та визначення пріоритетів розвитку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353E8F3-784A-4893-84A6-F73224B83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518827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01AA78F-5C77-4E32-B93B-52FA9A4E9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9528908-8CB2-4244-97E6-8FA30B794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601712"/>
              </p:ext>
            </p:extLst>
          </p:nvPr>
        </p:nvGraphicFramePr>
        <p:xfrm>
          <a:off x="304800" y="1094284"/>
          <a:ext cx="8686800" cy="5763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7231">
                  <a:extLst>
                    <a:ext uri="{9D8B030D-6E8A-4147-A177-3AD203B41FA5}">
                      <a16:colId xmlns:a16="http://schemas.microsoft.com/office/drawing/2014/main" val="3093011904"/>
                    </a:ext>
                  </a:extLst>
                </a:gridCol>
                <a:gridCol w="6229569">
                  <a:extLst>
                    <a:ext uri="{9D8B030D-6E8A-4147-A177-3AD203B41FA5}">
                      <a16:colId xmlns:a16="http://schemas.microsoft.com/office/drawing/2014/main" val="1503109731"/>
                    </a:ext>
                  </a:extLst>
                </a:gridCol>
              </a:tblGrid>
              <a:tr h="229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Етап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Послідовність дій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extLst>
                  <a:ext uri="{0D108BD9-81ED-4DB2-BD59-A6C34878D82A}">
                    <a16:rowId xmlns:a16="http://schemas.microsoft.com/office/drawing/2014/main" val="3276700199"/>
                  </a:ext>
                </a:extLst>
              </a:tr>
              <a:tr h="638603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Оцінка економічної безпеки країни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Збір інформації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Якісна та кількісна оцінка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Ідентифікація проблем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extLst>
                  <a:ext uri="{0D108BD9-81ED-4DB2-BD59-A6C34878D82A}">
                    <a16:rowId xmlns:a16="http://schemas.microsoft.com/office/drawing/2014/main" val="1946963708"/>
                  </a:ext>
                </a:extLst>
              </a:tr>
              <a:tr h="106433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Побудова когнітивної карти проблемної ситуації забезпечення економічної безпеки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Структуризація ситуації (виділення внутрішніх і зовнішніх факторів, основних та управляючих факторів, групування факторів за блоками)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Визначення взаємовідношення причинності між блоками та факторами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Побудова когнітивної карти (знакового орграфа)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Корегування когнітивної карти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extLst>
                  <a:ext uri="{0D108BD9-81ED-4DB2-BD59-A6C34878D82A}">
                    <a16:rowId xmlns:a16="http://schemas.microsoft.com/office/drawing/2014/main" val="3654432120"/>
                  </a:ext>
                </a:extLst>
              </a:tr>
              <a:tr h="106433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Побудова когнітивної моделі проблемної ситуації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Визначення стратегічної цілі та пріоритетних задач з урахуванням виявлених проблем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Визначення та аналіз особливостей когнітивної моделі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Визначення сили впливу та взаємного впливу між факторами когнітивної моделі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Побудова матриці погодженості між факторами когнітивної моделі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Перевірка когнітивної моделі на адекватність та стійкість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extLst>
                  <a:ext uri="{0D108BD9-81ED-4DB2-BD59-A6C34878D82A}">
                    <a16:rowId xmlns:a16="http://schemas.microsoft.com/office/drawing/2014/main" val="1136236201"/>
                  </a:ext>
                </a:extLst>
              </a:tr>
              <a:tr h="106433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Побудова імітаційної моделі забезпечення економічної безпеки країни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Визначення стратегічної цілі та пріоритетних задач з урахуванням виявлених проблем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Встановлення зв’язку між вхідними і вихідними показниками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Визначення та аналіз особливостей імітаційної моделі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Побудова імітаційної моделі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Перевірка імітаційної моделі на адекватність та стійкість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extLst>
                  <a:ext uri="{0D108BD9-81ED-4DB2-BD59-A6C34878D82A}">
                    <a16:rowId xmlns:a16="http://schemas.microsoft.com/office/drawing/2014/main" val="1289002065"/>
                  </a:ext>
                </a:extLst>
              </a:tr>
              <a:tr h="85147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Сценарне моделювання розвитку проблемної ситуації забезпечення економічної безпеки країни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Визначення границь можливої зміни цільових основних і управляючих факторів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Побудова сценаріїв формування економічної безпеки країни</a:t>
                      </a:r>
                      <a:endParaRPr lang="ru-RU" sz="110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Вибір найбільш реального сценарію розвитку процесу забезпечення економічної безпеки країни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extLst>
                  <a:ext uri="{0D108BD9-81ED-4DB2-BD59-A6C34878D82A}">
                    <a16:rowId xmlns:a16="http://schemas.microsoft.com/office/drawing/2014/main" val="721812060"/>
                  </a:ext>
                </a:extLst>
              </a:tr>
              <a:tr h="85147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>
                          <a:effectLst/>
                        </a:rPr>
                        <a:t>Вибір напрямків та заходів згідно з реалізацією обраного сценарію розвитку проблемної ситуації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tc>
                  <a:txBody>
                    <a:bodyPr/>
                    <a:lstStyle/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 dirty="0">
                          <a:effectLst/>
                        </a:rPr>
                        <a:t>Вибір оптимальних напрямків щодо реалізації сценарію розвитку ситуації</a:t>
                      </a:r>
                      <a:endParaRPr lang="ru-RU" sz="1100" dirty="0">
                        <a:effectLst/>
                      </a:endParaRPr>
                    </a:p>
                    <a:p>
                      <a:pPr marL="742950" lvl="1" indent="-28575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100" dirty="0">
                          <a:effectLst/>
                        </a:rPr>
                        <a:t>Розробка комплексу заходів забезпечення економічної безпеки країни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853" marR="60853" marT="0" marB="0"/>
                </a:tc>
                <a:extLst>
                  <a:ext uri="{0D108BD9-81ED-4DB2-BD59-A6C34878D82A}">
                    <a16:rowId xmlns:a16="http://schemas.microsoft.com/office/drawing/2014/main" val="3765282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220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6376" y="114430"/>
            <a:ext cx="1080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7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7253E8-1F26-481F-AA8C-07EC2F63279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369288" y="2105465"/>
            <a:ext cx="866362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A4B43F-1728-40B6-B047-0A0F5FEFDE57}"/>
              </a:ext>
            </a:extLst>
          </p:cNvPr>
          <p:cNvSpPr txBox="1"/>
          <p:nvPr/>
        </p:nvSpPr>
        <p:spPr>
          <a:xfrm>
            <a:off x="859008" y="452984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Перелік питань для самостійної роботи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285F43-96EC-474D-A972-165F8AE889B5}"/>
              </a:ext>
            </a:extLst>
          </p:cNvPr>
          <p:cNvSpPr/>
          <p:nvPr/>
        </p:nvSpPr>
        <p:spPr>
          <a:xfrm>
            <a:off x="755577" y="2449245"/>
            <a:ext cx="8280918" cy="396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Стратегічні національні економічні інтереси України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Пріоритети економічних інтересів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Актуальні загрози економічній безпеці України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Визначення пріоритетності загроз економічній безпеці України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захисту національних економічних інтересів від зовнішніх та внутрішніх загроз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Підходи до визначення порогових значень індикаторів економічної безпеки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Оцінка рівня економічної безпеки України</a:t>
            </a:r>
          </a:p>
          <a:p>
            <a:pPr lvl="0" algn="just">
              <a:spcAft>
                <a:spcPts val="800"/>
              </a:spcAft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443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600" y="270892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1992679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75B4C03-0FA8-4F5C-A0A2-68E26F8B43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финансовых результатов</Template>
  <TotalTime>0</TotalTime>
  <Words>552</Words>
  <Application>Microsoft Office PowerPoint</Application>
  <PresentationFormat>Экран (4:3)</PresentationFormat>
  <Paragraphs>111</Paragraphs>
  <Slides>10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Документ Microsoft Visio 2003–2010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2017-11-15T07:26:00Z</dcterms:created>
  <dcterms:modified xsi:type="dcterms:W3CDTF">2020-04-04T16:18:05Z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TC101671179990</vt:lpwstr>
  </property>
</Properties>
</file>