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8" r:id="rId1"/>
  </p:sldMasterIdLst>
  <p:notesMasterIdLst>
    <p:notesMasterId r:id="rId30"/>
  </p:notesMasterIdLst>
  <p:sldIdLst>
    <p:sldId id="376" r:id="rId2"/>
    <p:sldId id="257" r:id="rId3"/>
    <p:sldId id="271" r:id="rId4"/>
    <p:sldId id="361" r:id="rId5"/>
    <p:sldId id="433" r:id="rId6"/>
    <p:sldId id="437" r:id="rId7"/>
    <p:sldId id="443" r:id="rId8"/>
    <p:sldId id="438" r:id="rId9"/>
    <p:sldId id="444" r:id="rId10"/>
    <p:sldId id="440" r:id="rId11"/>
    <p:sldId id="445" r:id="rId12"/>
    <p:sldId id="446" r:id="rId13"/>
    <p:sldId id="447" r:id="rId14"/>
    <p:sldId id="426" r:id="rId15"/>
    <p:sldId id="442" r:id="rId16"/>
    <p:sldId id="368" r:id="rId17"/>
    <p:sldId id="378" r:id="rId18"/>
    <p:sldId id="379" r:id="rId19"/>
    <p:sldId id="393" r:id="rId20"/>
    <p:sldId id="394" r:id="rId21"/>
    <p:sldId id="380" r:id="rId22"/>
    <p:sldId id="381" r:id="rId23"/>
    <p:sldId id="436" r:id="rId24"/>
    <p:sldId id="385" r:id="rId25"/>
    <p:sldId id="387" r:id="rId26"/>
    <p:sldId id="382" r:id="rId27"/>
    <p:sldId id="428" r:id="rId28"/>
    <p:sldId id="417" r:id="rId29"/>
  </p:sldIdLst>
  <p:sldSz cx="9144000" cy="6858000" type="screen4x3"/>
  <p:notesSz cx="6858000" cy="9144000"/>
  <p:defaultTextStyle>
    <a:defPPr>
      <a:defRPr lang="ru-RU"/>
    </a:defPPr>
    <a:lvl1pPr algn="ctr" rtl="0" fontAlgn="base">
      <a:spcBef>
        <a:spcPct val="50000"/>
      </a:spcBef>
      <a:spcAft>
        <a:spcPct val="0"/>
      </a:spcAft>
      <a:defRPr sz="1200" b="1" i="1" kern="1200">
        <a:solidFill>
          <a:schemeClr val="tx1"/>
        </a:solidFill>
        <a:latin typeface="Arial" pitchFamily="34" charset="0"/>
        <a:ea typeface="+mn-ea"/>
        <a:cs typeface="Arial" pitchFamily="34" charset="0"/>
      </a:defRPr>
    </a:lvl1pPr>
    <a:lvl2pPr marL="457200" algn="ctr" rtl="0" fontAlgn="base">
      <a:spcBef>
        <a:spcPct val="50000"/>
      </a:spcBef>
      <a:spcAft>
        <a:spcPct val="0"/>
      </a:spcAft>
      <a:defRPr sz="1200" b="1" i="1" kern="1200">
        <a:solidFill>
          <a:schemeClr val="tx1"/>
        </a:solidFill>
        <a:latin typeface="Arial" pitchFamily="34" charset="0"/>
        <a:ea typeface="+mn-ea"/>
        <a:cs typeface="Arial" pitchFamily="34" charset="0"/>
      </a:defRPr>
    </a:lvl2pPr>
    <a:lvl3pPr marL="914400" algn="ctr" rtl="0" fontAlgn="base">
      <a:spcBef>
        <a:spcPct val="50000"/>
      </a:spcBef>
      <a:spcAft>
        <a:spcPct val="0"/>
      </a:spcAft>
      <a:defRPr sz="1200" b="1" i="1" kern="1200">
        <a:solidFill>
          <a:schemeClr val="tx1"/>
        </a:solidFill>
        <a:latin typeface="Arial" pitchFamily="34" charset="0"/>
        <a:ea typeface="+mn-ea"/>
        <a:cs typeface="Arial" pitchFamily="34" charset="0"/>
      </a:defRPr>
    </a:lvl3pPr>
    <a:lvl4pPr marL="1371600" algn="ctr" rtl="0" fontAlgn="base">
      <a:spcBef>
        <a:spcPct val="50000"/>
      </a:spcBef>
      <a:spcAft>
        <a:spcPct val="0"/>
      </a:spcAft>
      <a:defRPr sz="1200" b="1" i="1" kern="1200">
        <a:solidFill>
          <a:schemeClr val="tx1"/>
        </a:solidFill>
        <a:latin typeface="Arial" pitchFamily="34" charset="0"/>
        <a:ea typeface="+mn-ea"/>
        <a:cs typeface="Arial" pitchFamily="34" charset="0"/>
      </a:defRPr>
    </a:lvl4pPr>
    <a:lvl5pPr marL="1828800" algn="ctr" rtl="0" fontAlgn="base">
      <a:spcBef>
        <a:spcPct val="50000"/>
      </a:spcBef>
      <a:spcAft>
        <a:spcPct val="0"/>
      </a:spcAft>
      <a:defRPr sz="1200" b="1" i="1" kern="1200">
        <a:solidFill>
          <a:schemeClr val="tx1"/>
        </a:solidFill>
        <a:latin typeface="Arial" pitchFamily="34" charset="0"/>
        <a:ea typeface="+mn-ea"/>
        <a:cs typeface="Arial" pitchFamily="34" charset="0"/>
      </a:defRPr>
    </a:lvl5pPr>
    <a:lvl6pPr marL="2286000" algn="l" defTabSz="914400" rtl="0" eaLnBrk="1" latinLnBrk="0" hangingPunct="1">
      <a:defRPr sz="1200" b="1" i="1" kern="1200">
        <a:solidFill>
          <a:schemeClr val="tx1"/>
        </a:solidFill>
        <a:latin typeface="Arial" pitchFamily="34" charset="0"/>
        <a:ea typeface="+mn-ea"/>
        <a:cs typeface="Arial" pitchFamily="34" charset="0"/>
      </a:defRPr>
    </a:lvl6pPr>
    <a:lvl7pPr marL="2743200" algn="l" defTabSz="914400" rtl="0" eaLnBrk="1" latinLnBrk="0" hangingPunct="1">
      <a:defRPr sz="1200" b="1" i="1" kern="1200">
        <a:solidFill>
          <a:schemeClr val="tx1"/>
        </a:solidFill>
        <a:latin typeface="Arial" pitchFamily="34" charset="0"/>
        <a:ea typeface="+mn-ea"/>
        <a:cs typeface="Arial" pitchFamily="34" charset="0"/>
      </a:defRPr>
    </a:lvl7pPr>
    <a:lvl8pPr marL="3200400" algn="l" defTabSz="914400" rtl="0" eaLnBrk="1" latinLnBrk="0" hangingPunct="1">
      <a:defRPr sz="1200" b="1" i="1" kern="1200">
        <a:solidFill>
          <a:schemeClr val="tx1"/>
        </a:solidFill>
        <a:latin typeface="Arial" pitchFamily="34" charset="0"/>
        <a:ea typeface="+mn-ea"/>
        <a:cs typeface="Arial" pitchFamily="34" charset="0"/>
      </a:defRPr>
    </a:lvl8pPr>
    <a:lvl9pPr marL="3657600" algn="l" defTabSz="914400" rtl="0" eaLnBrk="1" latinLnBrk="0" hangingPunct="1">
      <a:defRPr sz="1200" b="1" i="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66"/>
    <a:srgbClr val="A7E4E7"/>
    <a:srgbClr val="FF7C80"/>
    <a:srgbClr val="CCFFCC"/>
    <a:srgbClr val="F1C77B"/>
    <a:srgbClr val="FF99FF"/>
    <a:srgbClr val="B2B2B2"/>
    <a:srgbClr val="F6D986"/>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6" autoAdjust="0"/>
    <p:restoredTop sz="94646" autoAdjust="0"/>
  </p:normalViewPr>
  <p:slideViewPr>
    <p:cSldViewPr>
      <p:cViewPr>
        <p:scale>
          <a:sx n="80" d="100"/>
          <a:sy n="80" d="100"/>
        </p:scale>
        <p:origin x="2016" y="368"/>
      </p:cViewPr>
      <p:guideLst>
        <p:guide orient="horz" pos="2160"/>
        <p:guide pos="2880"/>
      </p:guideLst>
    </p:cSldViewPr>
  </p:slideViewPr>
  <p:outlineViewPr>
    <p:cViewPr>
      <p:scale>
        <a:sx n="33" d="100"/>
        <a:sy n="33" d="100"/>
      </p:scale>
      <p:origin x="0" y="1702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file://localhost//C:/Users/pc/Desktop/&#1051;&#1080;&#1089;&#1090;%20Microsoft%20Office%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localhost//C:/Users/pc/Desktop/&#1040;&#1056;&#1042;/&#1051;&#1080;&#1089;&#1090;%20Microsoft%20Office%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localhost//C:/Users/pc/Desktop/&#1076;&#1080;&#1089;&#1089;&#1077;&#1088;&#1090;&#1072;&#1094;&#1080;&#1103;%20&#1074;&#1090;&#1086;&#1088;&#1086;&#1080;&#774;%20&#1088;&#1072;&#1079;&#1076;&#1077;&#1083;/&#1076;&#1083;&#1103;%20&#1076;&#1080;&#1089;&#1089;&#1077;&#1088;&#107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Лист7!$B$1</c:f>
              <c:strCache>
                <c:ptCount val="1"/>
                <c:pt idx="0">
                  <c:v>2011</c:v>
                </c:pt>
              </c:strCache>
            </c:strRef>
          </c:tx>
          <c:spPr>
            <a:solidFill>
              <a:srgbClr val="FF7C80"/>
            </a:solidFill>
            <a:effectLst>
              <a:glow rad="63500">
                <a:schemeClr val="accent2">
                  <a:satMod val="175000"/>
                  <a:alpha val="40000"/>
                </a:schemeClr>
              </a:glow>
            </a:effectLst>
            <a:scene3d>
              <a:camera prst="orthographicFront"/>
              <a:lightRig rig="threePt" dir="t"/>
            </a:scene3d>
            <a:sp3d>
              <a:bevelT/>
            </a:sp3d>
          </c:spPr>
          <c:invertIfNegative val="0"/>
          <c:dLbls>
            <c:dLbl>
              <c:idx val="3"/>
              <c:layout>
                <c:manualLayout>
                  <c:x val="0.00215084502805921"/>
                  <c:y val="-0.035273858460171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Лист7!$A$2:$A$7</c:f>
              <c:strCache>
                <c:ptCount val="6"/>
                <c:pt idx="0">
                  <c:v>Азербайджан</c:v>
                </c:pt>
                <c:pt idx="1">
                  <c:v>Нігерія</c:v>
                </c:pt>
                <c:pt idx="2">
                  <c:v>Україна</c:v>
                </c:pt>
                <c:pt idx="3">
                  <c:v>Італія</c:v>
                </c:pt>
                <c:pt idx="4">
                  <c:v>Канада</c:v>
                </c:pt>
                <c:pt idx="5">
                  <c:v>Японія</c:v>
                </c:pt>
              </c:strCache>
            </c:strRef>
          </c:cat>
          <c:val>
            <c:numRef>
              <c:f>Лист7!$B$2:$B$7</c:f>
              <c:numCache>
                <c:formatCode>General</c:formatCode>
                <c:ptCount val="6"/>
                <c:pt idx="0">
                  <c:v>47.0</c:v>
                </c:pt>
                <c:pt idx="1">
                  <c:v>50.73</c:v>
                </c:pt>
                <c:pt idx="2">
                  <c:v>45.16</c:v>
                </c:pt>
                <c:pt idx="3">
                  <c:v>26.24</c:v>
                </c:pt>
                <c:pt idx="4">
                  <c:v>14.82</c:v>
                </c:pt>
                <c:pt idx="5">
                  <c:v>10.22</c:v>
                </c:pt>
              </c:numCache>
            </c:numRef>
          </c:val>
        </c:ser>
        <c:ser>
          <c:idx val="1"/>
          <c:order val="1"/>
          <c:tx>
            <c:strRef>
              <c:f>Лист7!$C$1</c:f>
              <c:strCache>
                <c:ptCount val="1"/>
                <c:pt idx="0">
                  <c:v>2017</c:v>
                </c:pt>
              </c:strCache>
            </c:strRef>
          </c:tx>
          <c:spPr>
            <a:effectLst>
              <a:glow rad="63500">
                <a:schemeClr val="accent4">
                  <a:satMod val="175000"/>
                  <a:alpha val="40000"/>
                </a:schemeClr>
              </a:glow>
            </a:effectLst>
            <a:scene3d>
              <a:camera prst="orthographicFront"/>
              <a:lightRig rig="threePt" dir="t"/>
            </a:scene3d>
            <a:sp3d>
              <a:bevelT/>
            </a:sp3d>
          </c:spPr>
          <c:invertIfNegative val="0"/>
          <c:dLbls>
            <c:dLbl>
              <c:idx val="0"/>
              <c:layout>
                <c:manualLayout>
                  <c:x val="0.0580728157575987"/>
                  <c:y val="0.0617292523052994"/>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0.0138888888888889"/>
                  <c:y val="0.0"/>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0.0361111111111111"/>
                  <c:y val="-0.0231481481481482"/>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0.025"/>
                  <c:y val="-0.0324074074074074"/>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4"/>
              <c:layout>
                <c:manualLayout>
                  <c:x val="0.0250000000000001"/>
                  <c:y val="-0.037037037037037"/>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5"/>
              <c:layout>
                <c:manualLayout>
                  <c:x val="0.0194444858430364"/>
                  <c:y val="-0.012124347294745"/>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Лист7!$C$2:$C$7</c:f>
              <c:numCache>
                <c:formatCode>General</c:formatCode>
                <c:ptCount val="6"/>
                <c:pt idx="0">
                  <c:v>66.12</c:v>
                </c:pt>
                <c:pt idx="1">
                  <c:v>47.7</c:v>
                </c:pt>
                <c:pt idx="2">
                  <c:v>46.12</c:v>
                </c:pt>
                <c:pt idx="3">
                  <c:v>26.5</c:v>
                </c:pt>
                <c:pt idx="4">
                  <c:v>14.15</c:v>
                </c:pt>
                <c:pt idx="5">
                  <c:v>9.89</c:v>
                </c:pt>
              </c:numCache>
            </c:numRef>
          </c:val>
        </c:ser>
        <c:dLbls>
          <c:showLegendKey val="0"/>
          <c:showVal val="1"/>
          <c:showCatName val="0"/>
          <c:showSerName val="0"/>
          <c:showPercent val="0"/>
          <c:showBubbleSize val="0"/>
        </c:dLbls>
        <c:gapWidth val="150"/>
        <c:axId val="-2113511616"/>
        <c:axId val="-2113508432"/>
      </c:barChart>
      <c:catAx>
        <c:axId val="-2113511616"/>
        <c:scaling>
          <c:orientation val="minMax"/>
        </c:scaling>
        <c:delete val="0"/>
        <c:axPos val="b"/>
        <c:numFmt formatCode="General" sourceLinked="0"/>
        <c:majorTickMark val="out"/>
        <c:minorTickMark val="none"/>
        <c:tickLblPos val="nextTo"/>
        <c:txPr>
          <a:bodyPr/>
          <a:lstStyle/>
          <a:p>
            <a:pPr>
              <a:defRPr b="1"/>
            </a:pPr>
            <a:endParaRPr lang="en-US"/>
          </a:p>
        </c:txPr>
        <c:crossAx val="-2113508432"/>
        <c:crosses val="autoZero"/>
        <c:auto val="1"/>
        <c:lblAlgn val="ctr"/>
        <c:lblOffset val="100"/>
        <c:noMultiLvlLbl val="0"/>
      </c:catAx>
      <c:valAx>
        <c:axId val="-2113508432"/>
        <c:scaling>
          <c:orientation val="minMax"/>
        </c:scaling>
        <c:delete val="0"/>
        <c:axPos val="l"/>
        <c:majorGridlines/>
        <c:title>
          <c:tx>
            <c:rich>
              <a:bodyPr rot="-5400000" vert="horz"/>
              <a:lstStyle/>
              <a:p>
                <a:pPr>
                  <a:defRPr/>
                </a:pPr>
                <a:r>
                  <a:rPr lang="ru-RU"/>
                  <a:t>Значення</a:t>
                </a:r>
              </a:p>
            </c:rich>
          </c:tx>
          <c:overlay val="0"/>
        </c:title>
        <c:numFmt formatCode="General" sourceLinked="1"/>
        <c:majorTickMark val="out"/>
        <c:minorTickMark val="none"/>
        <c:tickLblPos val="nextTo"/>
        <c:crossAx val="-2113511616"/>
        <c:crosses val="autoZero"/>
        <c:crossBetween val="between"/>
      </c:valAx>
    </c:plotArea>
    <c:legend>
      <c:legendPos val="b"/>
      <c:layout>
        <c:manualLayout>
          <c:xMode val="edge"/>
          <c:yMode val="edge"/>
          <c:x val="0.388792336081899"/>
          <c:y val="0.873956365959338"/>
          <c:w val="0.208429790026247"/>
          <c:h val="0.0837171916010499"/>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0371291359066042"/>
          <c:y val="0.0194534806454492"/>
          <c:w val="0.726254447448901"/>
          <c:h val="0.571451282120638"/>
        </c:manualLayout>
      </c:layout>
      <c:bar3DChart>
        <c:barDir val="col"/>
        <c:grouping val="clustered"/>
        <c:varyColors val="0"/>
        <c:ser>
          <c:idx val="0"/>
          <c:order val="0"/>
          <c:tx>
            <c:strRef>
              <c:f>Лист1!$C$1</c:f>
              <c:strCache>
                <c:ptCount val="1"/>
                <c:pt idx="0">
                  <c:v>Ко</c:v>
                </c:pt>
              </c:strCache>
            </c:strRef>
          </c:tx>
          <c:spPr>
            <a:solidFill>
              <a:srgbClr val="00CC6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Лист1!$A$2:$A$12</c:f>
              <c:strCache>
                <c:ptCount val="11"/>
                <c:pt idx="0">
                  <c:v>Міністерство економічного розвитку і торгівлі  </c:v>
                </c:pt>
                <c:pt idx="1">
                  <c:v>Міністерство енергетики та вугільної промисловості </c:v>
                </c:pt>
                <c:pt idx="2">
                  <c:v>Міністерство екології та природних ресурсів  </c:v>
                </c:pt>
                <c:pt idx="3">
                  <c:v>Міністерство регіонального розвитку та будівництва </c:v>
                </c:pt>
                <c:pt idx="4">
                  <c:v>Міністерство фінансів України </c:v>
                </c:pt>
                <c:pt idx="5">
                  <c:v>Міністерство інфраструктури України  </c:v>
                </c:pt>
                <c:pt idx="6">
                  <c:v>Міністерство аграрної політики </c:v>
                </c:pt>
                <c:pt idx="7">
                  <c:v>Міністерство охорони здоров'я України </c:v>
                </c:pt>
                <c:pt idx="8">
                  <c:v>Міністерство соціальної політики </c:v>
                </c:pt>
                <c:pt idx="9">
                  <c:v>Міністерство оборони  </c:v>
                </c:pt>
                <c:pt idx="10">
                  <c:v>Міністерство освіти і науки </c:v>
                </c:pt>
              </c:strCache>
            </c:strRef>
          </c:cat>
          <c:val>
            <c:numRef>
              <c:f>Лист1!$C$2:$C$12</c:f>
              <c:numCache>
                <c:formatCode>General</c:formatCode>
                <c:ptCount val="11"/>
                <c:pt idx="0">
                  <c:v>0.37</c:v>
                </c:pt>
                <c:pt idx="1">
                  <c:v>0.36</c:v>
                </c:pt>
                <c:pt idx="2">
                  <c:v>0.08</c:v>
                </c:pt>
                <c:pt idx="3">
                  <c:v>0.39</c:v>
                </c:pt>
                <c:pt idx="4">
                  <c:v>0.38</c:v>
                </c:pt>
                <c:pt idx="5">
                  <c:v>0.44</c:v>
                </c:pt>
                <c:pt idx="6">
                  <c:v>0.5</c:v>
                </c:pt>
                <c:pt idx="7">
                  <c:v>0.37</c:v>
                </c:pt>
                <c:pt idx="8">
                  <c:v>0.17</c:v>
                </c:pt>
                <c:pt idx="9">
                  <c:v>0.01</c:v>
                </c:pt>
                <c:pt idx="10">
                  <c:v>0.13</c:v>
                </c:pt>
              </c:numCache>
            </c:numRef>
          </c:val>
        </c:ser>
        <c:ser>
          <c:idx val="1"/>
          <c:order val="1"/>
          <c:tx>
            <c:strRef>
              <c:f>Лист1!$B$1</c:f>
              <c:strCache>
                <c:ptCount val="1"/>
                <c:pt idx="0">
                  <c:v>Кк</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Лист1!$A$2:$A$12</c:f>
              <c:strCache>
                <c:ptCount val="11"/>
                <c:pt idx="0">
                  <c:v>Міністерство економічного розвитку і торгівлі  </c:v>
                </c:pt>
                <c:pt idx="1">
                  <c:v>Міністерство енергетики та вугільної промисловості </c:v>
                </c:pt>
                <c:pt idx="2">
                  <c:v>Міністерство екології та природних ресурсів  </c:v>
                </c:pt>
                <c:pt idx="3">
                  <c:v>Міністерство регіонального розвитку та будівництва </c:v>
                </c:pt>
                <c:pt idx="4">
                  <c:v>Міністерство фінансів України </c:v>
                </c:pt>
                <c:pt idx="5">
                  <c:v>Міністерство інфраструктури України  </c:v>
                </c:pt>
                <c:pt idx="6">
                  <c:v>Міністерство аграрної політики </c:v>
                </c:pt>
                <c:pt idx="7">
                  <c:v>Міністерство охорони здоров'я України </c:v>
                </c:pt>
                <c:pt idx="8">
                  <c:v>Міністерство соціальної політики </c:v>
                </c:pt>
                <c:pt idx="9">
                  <c:v>Міністерство оборони  </c:v>
                </c:pt>
                <c:pt idx="10">
                  <c:v>Міністерство освіти і науки </c:v>
                </c:pt>
              </c:strCache>
            </c:strRef>
          </c:cat>
          <c:val>
            <c:numRef>
              <c:f>Лист1!$B$2:$B$12</c:f>
              <c:numCache>
                <c:formatCode>General</c:formatCode>
                <c:ptCount val="11"/>
                <c:pt idx="0">
                  <c:v>0.69</c:v>
                </c:pt>
                <c:pt idx="1">
                  <c:v>0.48</c:v>
                </c:pt>
                <c:pt idx="2">
                  <c:v>0.22</c:v>
                </c:pt>
                <c:pt idx="3">
                  <c:v>0.56</c:v>
                </c:pt>
                <c:pt idx="4">
                  <c:v>0.44</c:v>
                </c:pt>
                <c:pt idx="5">
                  <c:v>0.6</c:v>
                </c:pt>
                <c:pt idx="6">
                  <c:v>0.56</c:v>
                </c:pt>
                <c:pt idx="7">
                  <c:v>0.53</c:v>
                </c:pt>
                <c:pt idx="8">
                  <c:v>0.49</c:v>
                </c:pt>
                <c:pt idx="9">
                  <c:v>0.07</c:v>
                </c:pt>
                <c:pt idx="10">
                  <c:v>0.69</c:v>
                </c:pt>
              </c:numCache>
            </c:numRef>
          </c:val>
        </c:ser>
        <c:dLbls>
          <c:showLegendKey val="0"/>
          <c:showVal val="0"/>
          <c:showCatName val="0"/>
          <c:showSerName val="0"/>
          <c:showPercent val="0"/>
          <c:showBubbleSize val="0"/>
        </c:dLbls>
        <c:gapWidth val="150"/>
        <c:shape val="box"/>
        <c:axId val="-2110411104"/>
        <c:axId val="-2110408368"/>
        <c:axId val="0"/>
      </c:bar3DChart>
      <c:catAx>
        <c:axId val="-2110411104"/>
        <c:scaling>
          <c:orientation val="minMax"/>
        </c:scaling>
        <c:delete val="0"/>
        <c:axPos val="b"/>
        <c:numFmt formatCode="General" sourceLinked="1"/>
        <c:majorTickMark val="out"/>
        <c:minorTickMark val="none"/>
        <c:tickLblPos val="nextTo"/>
        <c:txPr>
          <a:bodyPr rot="-5400000" vert="horz" anchor="t" anchorCtr="0"/>
          <a:lstStyle/>
          <a:p>
            <a:pPr>
              <a:defRPr/>
            </a:pPr>
            <a:endParaRPr lang="en-US"/>
          </a:p>
        </c:txPr>
        <c:crossAx val="-2110408368"/>
        <c:crosses val="autoZero"/>
        <c:auto val="1"/>
        <c:lblAlgn val="ctr"/>
        <c:lblOffset val="100"/>
        <c:noMultiLvlLbl val="0"/>
      </c:catAx>
      <c:valAx>
        <c:axId val="-2110408368"/>
        <c:scaling>
          <c:orientation val="minMax"/>
        </c:scaling>
        <c:delete val="0"/>
        <c:axPos val="l"/>
        <c:majorGridlines/>
        <c:numFmt formatCode="General" sourceLinked="1"/>
        <c:majorTickMark val="out"/>
        <c:minorTickMark val="none"/>
        <c:tickLblPos val="nextTo"/>
        <c:crossAx val="-2110411104"/>
        <c:crosses val="autoZero"/>
        <c:crossBetween val="between"/>
      </c:valAx>
    </c:plotArea>
    <c:legend>
      <c:legendPos val="r"/>
      <c:layout>
        <c:manualLayout>
          <c:xMode val="edge"/>
          <c:yMode val="edge"/>
          <c:x val="0.767776268171638"/>
          <c:y val="0.334453472298954"/>
          <c:w val="0.0461162715398963"/>
          <c:h val="0.117204012698594"/>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Лист4!$A$1</c:f>
              <c:strCache>
                <c:ptCount val="1"/>
                <c:pt idx="0">
                  <c:v>1 кв 2016</c:v>
                </c:pt>
              </c:strCache>
            </c:strRef>
          </c:tx>
          <c:spPr>
            <a:solidFill>
              <a:srgbClr val="0070C0"/>
            </a:solidFill>
            <a:scene3d>
              <a:camera prst="orthographicFront"/>
              <a:lightRig rig="threePt" dir="t"/>
            </a:scene3d>
            <a:sp3d>
              <a:bevelT/>
            </a:sp3d>
          </c:spPr>
          <c:invertIfNegative val="0"/>
          <c:dLbls>
            <c:dLbl>
              <c:idx val="1"/>
              <c:layout>
                <c:manualLayout>
                  <c:x val="-0.00240549802143052"/>
                  <c:y val="-0.0509259259259259"/>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0.00481099604286105"/>
                  <c:y val="-0.0416666666666667"/>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Лист4!$A$1:$A$6</c:f>
              <c:strCache>
                <c:ptCount val="6"/>
                <c:pt idx="0">
                  <c:v>1 кв 2016</c:v>
                </c:pt>
                <c:pt idx="1">
                  <c:v>2 кв 2016</c:v>
                </c:pt>
                <c:pt idx="2">
                  <c:v>3 кв 2016</c:v>
                </c:pt>
                <c:pt idx="3">
                  <c:v>4 кв 2016</c:v>
                </c:pt>
                <c:pt idx="4">
                  <c:v>1 кв 2017</c:v>
                </c:pt>
                <c:pt idx="5">
                  <c:v>2 кв 2017</c:v>
                </c:pt>
              </c:strCache>
            </c:strRef>
          </c:cat>
          <c:val>
            <c:numRef>
              <c:f>Лист4!$B$1:$B$6</c:f>
              <c:numCache>
                <c:formatCode>General</c:formatCode>
                <c:ptCount val="6"/>
                <c:pt idx="0">
                  <c:v>0.72</c:v>
                </c:pt>
                <c:pt idx="1">
                  <c:v>0.54</c:v>
                </c:pt>
                <c:pt idx="2">
                  <c:v>0.55</c:v>
                </c:pt>
                <c:pt idx="3">
                  <c:v>0.63</c:v>
                </c:pt>
                <c:pt idx="4">
                  <c:v>0.62</c:v>
                </c:pt>
                <c:pt idx="5">
                  <c:v>0.44</c:v>
                </c:pt>
              </c:numCache>
            </c:numRef>
          </c:val>
        </c:ser>
        <c:dLbls>
          <c:showLegendKey val="0"/>
          <c:showVal val="0"/>
          <c:showCatName val="0"/>
          <c:showSerName val="0"/>
          <c:showPercent val="0"/>
          <c:showBubbleSize val="0"/>
        </c:dLbls>
        <c:gapWidth val="150"/>
        <c:axId val="-2112600640"/>
        <c:axId val="-2112589440"/>
      </c:barChart>
      <c:catAx>
        <c:axId val="-2112600640"/>
        <c:scaling>
          <c:orientation val="minMax"/>
        </c:scaling>
        <c:delete val="0"/>
        <c:axPos val="b"/>
        <c:title>
          <c:tx>
            <c:rich>
              <a:bodyPr/>
              <a:lstStyle/>
              <a:p>
                <a:pPr>
                  <a:defRPr/>
                </a:pPr>
                <a:r>
                  <a:rPr lang="ru-RU"/>
                  <a:t>Період</a:t>
                </a:r>
              </a:p>
            </c:rich>
          </c:tx>
          <c:layout>
            <c:manualLayout>
              <c:xMode val="edge"/>
              <c:yMode val="edge"/>
              <c:x val="0.466642750586601"/>
              <c:y val="0.883310002916302"/>
            </c:manualLayout>
          </c:layout>
          <c:overlay val="0"/>
        </c:title>
        <c:numFmt formatCode="General" sourceLinked="0"/>
        <c:majorTickMark val="out"/>
        <c:minorTickMark val="none"/>
        <c:tickLblPos val="nextTo"/>
        <c:crossAx val="-2112589440"/>
        <c:crosses val="autoZero"/>
        <c:auto val="1"/>
        <c:lblAlgn val="ctr"/>
        <c:lblOffset val="100"/>
        <c:noMultiLvlLbl val="0"/>
      </c:catAx>
      <c:valAx>
        <c:axId val="-2112589440"/>
        <c:scaling>
          <c:orientation val="minMax"/>
        </c:scaling>
        <c:delete val="0"/>
        <c:axPos val="l"/>
        <c:majorGridlines/>
        <c:title>
          <c:tx>
            <c:rich>
              <a:bodyPr rot="-5400000" vert="horz"/>
              <a:lstStyle/>
              <a:p>
                <a:pPr>
                  <a:defRPr/>
                </a:pPr>
                <a:r>
                  <a:rPr lang="ru-RU" dirty="0" err="1"/>
                  <a:t>Значення</a:t>
                </a:r>
                <a:r>
                  <a:rPr lang="ru-RU" dirty="0"/>
                  <a:t> КІ</a:t>
                </a:r>
              </a:p>
            </c:rich>
          </c:tx>
          <c:layout>
            <c:manualLayout>
              <c:xMode val="edge"/>
              <c:yMode val="edge"/>
              <c:x val="0.0216494821928747"/>
              <c:y val="0.278879046369204"/>
            </c:manualLayout>
          </c:layout>
          <c:overlay val="0"/>
        </c:title>
        <c:numFmt formatCode="General" sourceLinked="1"/>
        <c:majorTickMark val="out"/>
        <c:minorTickMark val="none"/>
        <c:tickLblPos val="nextTo"/>
        <c:crossAx val="-2112600640"/>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i="0">
                <a:latin typeface="+mn-lt"/>
                <a:ea typeface="+mn-ea"/>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spcBef>
                <a:spcPct val="0"/>
              </a:spcBef>
              <a:defRPr b="0" i="0">
                <a:latin typeface="Calibri" pitchFamily="34" charset="0"/>
              </a:defRPr>
            </a:lvl1pPr>
          </a:lstStyle>
          <a:p>
            <a:fld id="{D98F25B2-E186-471F-9F38-FB367B36309B}" type="datetimeFigureOut">
              <a:rPr lang="ru-RU"/>
              <a:pPr/>
              <a:t>02.10.17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i="0">
                <a:latin typeface="+mn-lt"/>
                <a:ea typeface="+mn-ea"/>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spcBef>
                <a:spcPct val="0"/>
              </a:spcBef>
              <a:defRPr b="0" i="0">
                <a:latin typeface="Calibri" pitchFamily="34" charset="0"/>
              </a:defRPr>
            </a:lvl1pPr>
          </a:lstStyle>
          <a:p>
            <a:fld id="{F0663D29-91BA-48C0-99EE-9B36C5A14FC1}" type="slidenum">
              <a:rPr lang="ru-RU"/>
              <a:pPr/>
              <a:t>‹#›</a:t>
            </a:fld>
            <a:endParaRPr lang="ru-RU"/>
          </a:p>
        </p:txBody>
      </p:sp>
    </p:spTree>
    <p:extLst>
      <p:ext uri="{BB962C8B-B14F-4D97-AF65-F5344CB8AC3E}">
        <p14:creationId xmlns:p14="http://schemas.microsoft.com/office/powerpoint/2010/main" val="19590388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1pPr>
    <a:lvl2pPr marL="4572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2pPr>
    <a:lvl3pPr marL="9144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3pPr>
    <a:lvl4pPr marL="13716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4pPr>
    <a:lvl5pPr marL="18288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5</a:t>
            </a:fld>
            <a:endParaRPr lang="ru-RU"/>
          </a:p>
        </p:txBody>
      </p:sp>
    </p:spTree>
    <p:extLst>
      <p:ext uri="{BB962C8B-B14F-4D97-AF65-F5344CB8AC3E}">
        <p14:creationId xmlns:p14="http://schemas.microsoft.com/office/powerpoint/2010/main" val="2108324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6</a:t>
            </a:fld>
            <a:endParaRPr lang="ru-RU"/>
          </a:p>
        </p:txBody>
      </p:sp>
    </p:spTree>
    <p:extLst>
      <p:ext uri="{BB962C8B-B14F-4D97-AF65-F5344CB8AC3E}">
        <p14:creationId xmlns:p14="http://schemas.microsoft.com/office/powerpoint/2010/main" val="1129208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7</a:t>
            </a:fld>
            <a:endParaRPr lang="ru-RU"/>
          </a:p>
        </p:txBody>
      </p:sp>
    </p:spTree>
    <p:extLst>
      <p:ext uri="{BB962C8B-B14F-4D97-AF65-F5344CB8AC3E}">
        <p14:creationId xmlns:p14="http://schemas.microsoft.com/office/powerpoint/2010/main" val="1295901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8</a:t>
            </a:fld>
            <a:endParaRPr lang="ru-RU"/>
          </a:p>
        </p:txBody>
      </p:sp>
    </p:spTree>
    <p:extLst>
      <p:ext uri="{BB962C8B-B14F-4D97-AF65-F5344CB8AC3E}">
        <p14:creationId xmlns:p14="http://schemas.microsoft.com/office/powerpoint/2010/main" val="1635494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9</a:t>
            </a:fld>
            <a:endParaRPr lang="ru-RU"/>
          </a:p>
        </p:txBody>
      </p:sp>
    </p:spTree>
    <p:extLst>
      <p:ext uri="{BB962C8B-B14F-4D97-AF65-F5344CB8AC3E}">
        <p14:creationId xmlns:p14="http://schemas.microsoft.com/office/powerpoint/2010/main" val="2111283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10</a:t>
            </a:fld>
            <a:endParaRPr lang="ru-RU"/>
          </a:p>
        </p:txBody>
      </p:sp>
    </p:spTree>
    <p:extLst>
      <p:ext uri="{BB962C8B-B14F-4D97-AF65-F5344CB8AC3E}">
        <p14:creationId xmlns:p14="http://schemas.microsoft.com/office/powerpoint/2010/main" val="1472661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11</a:t>
            </a:fld>
            <a:endParaRPr lang="ru-RU"/>
          </a:p>
        </p:txBody>
      </p:sp>
    </p:spTree>
    <p:extLst>
      <p:ext uri="{BB962C8B-B14F-4D97-AF65-F5344CB8AC3E}">
        <p14:creationId xmlns:p14="http://schemas.microsoft.com/office/powerpoint/2010/main" val="1275185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12</a:t>
            </a:fld>
            <a:endParaRPr lang="ru-RU"/>
          </a:p>
        </p:txBody>
      </p:sp>
    </p:spTree>
    <p:extLst>
      <p:ext uri="{BB962C8B-B14F-4D97-AF65-F5344CB8AC3E}">
        <p14:creationId xmlns:p14="http://schemas.microsoft.com/office/powerpoint/2010/main" val="154540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0663D29-91BA-48C0-99EE-9B36C5A14FC1}" type="slidenum">
              <a:rPr lang="ru-RU" smtClean="0"/>
              <a:pPr/>
              <a:t>13</a:t>
            </a:fld>
            <a:endParaRPr lang="ru-RU"/>
          </a:p>
        </p:txBody>
      </p:sp>
    </p:spTree>
    <p:extLst>
      <p:ext uri="{BB962C8B-B14F-4D97-AF65-F5344CB8AC3E}">
        <p14:creationId xmlns:p14="http://schemas.microsoft.com/office/powerpoint/2010/main" val="1047277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b="0" i="0"/>
          </a:p>
        </p:txBody>
      </p:sp>
      <p:sp useBgFill="1">
        <p:nvSpPr>
          <p:cNvPr id="5" name="Скругленный прямоугольник 12"/>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6" name="Прямоугольник 6"/>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7" name="Прямоугольник 9"/>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10" name="Прямоугольник 10"/>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ru-RU" smtClean="0"/>
              <a:t>Образец заголовка</a:t>
            </a:r>
            <a:endParaRPr lang="en-US"/>
          </a:p>
        </p:txBody>
      </p:sp>
      <p:sp>
        <p:nvSpPr>
          <p:cNvPr id="11" name="Дата 27"/>
          <p:cNvSpPr>
            <a:spLocks noGrp="1"/>
          </p:cNvSpPr>
          <p:nvPr>
            <p:ph type="dt" sz="half" idx="10"/>
          </p:nvPr>
        </p:nvSpPr>
        <p:spPr/>
        <p:txBody>
          <a:bodyPr/>
          <a:lstStyle>
            <a:lvl1pPr>
              <a:defRPr/>
            </a:lvl1pPr>
          </a:lstStyle>
          <a:p>
            <a:fld id="{A22897F4-754C-4E80-B9A6-53FDD643E9FC}" type="datetimeFigureOut">
              <a:rPr lang="ru-RU"/>
              <a:pPr/>
              <a:t>02.10.17</a:t>
            </a:fld>
            <a:endParaRPr lang="ru-RU"/>
          </a:p>
        </p:txBody>
      </p:sp>
      <p:sp>
        <p:nvSpPr>
          <p:cNvPr id="12" name="Нижний колонтитул 16"/>
          <p:cNvSpPr>
            <a:spLocks noGrp="1"/>
          </p:cNvSpPr>
          <p:nvPr>
            <p:ph type="ftr" sz="quarter" idx="11"/>
          </p:nvPr>
        </p:nvSpPr>
        <p:spPr/>
        <p:txBody>
          <a:bodyPr/>
          <a:lstStyle>
            <a:lvl1pPr>
              <a:defRPr/>
            </a:lvl1pPr>
          </a:lstStyle>
          <a:p>
            <a:pPr>
              <a:defRPr/>
            </a:pPr>
            <a:endParaRPr lang="ru-RU"/>
          </a:p>
        </p:txBody>
      </p:sp>
      <p:sp>
        <p:nvSpPr>
          <p:cNvPr id="13" name="Номер слайда 28"/>
          <p:cNvSpPr>
            <a:spLocks noGrp="1"/>
          </p:cNvSpPr>
          <p:nvPr>
            <p:ph type="sldNum" sz="quarter" idx="12"/>
          </p:nvPr>
        </p:nvSpPr>
        <p:spPr/>
        <p:txBody>
          <a:bodyPr/>
          <a:lstStyle>
            <a:lvl1pPr>
              <a:defRPr/>
            </a:lvl1pPr>
          </a:lstStyle>
          <a:p>
            <a:fld id="{8C117700-F184-4066-9A9E-081A3568C8F4}"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8" name="Объект 7"/>
          <p:cNvSpPr>
            <a:spLocks noGrp="1"/>
          </p:cNvSpPr>
          <p:nvPr>
            <p:ph sz="quarter" idx="1"/>
          </p:nvPr>
        </p:nvSpPr>
        <p:spPr>
          <a:xfrm>
            <a:off x="914400" y="1447800"/>
            <a:ext cx="77724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fld id="{60CC67D7-6B56-434A-A81D-AC1D84CDA7C9}" type="datetimeFigureOut">
              <a:rPr lang="ru-RU"/>
              <a:pPr/>
              <a:t>02.10.17</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40FE0675-0638-4B91-A641-634ACCA3C136}"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b="0" i="0"/>
          </a:p>
        </p:txBody>
      </p:sp>
      <p:sp useBgFill="1">
        <p:nvSpPr>
          <p:cNvPr id="5"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6" name="Прямоугольник 6"/>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7" name="Прямоугольник 7"/>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8" name="Прямоугольник 8"/>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2" name="Заголовок 1"/>
          <p:cNvSpPr>
            <a:spLocks noGrp="1"/>
          </p:cNvSpPr>
          <p:nvPr>
            <p:ph type="title"/>
          </p:nvPr>
        </p:nvSpPr>
        <p:spPr>
          <a:xfrm>
            <a:off x="722313" y="952500"/>
            <a:ext cx="7772400" cy="1362075"/>
          </a:xfrm>
        </p:spPr>
        <p:txBody>
          <a:bodyPr/>
          <a:lstStyle>
            <a:lvl1pPr algn="l">
              <a:buNone/>
              <a:defRPr sz="4000" b="0" cap="none"/>
            </a:lvl1pPr>
          </a:lstStyle>
          <a:p>
            <a:r>
              <a:rPr lang="ru-RU" smtClean="0"/>
              <a:t>Образец заголовка</a:t>
            </a:r>
            <a:endParaRPr lang="en-US"/>
          </a:p>
        </p:txBody>
      </p:sp>
      <p:sp>
        <p:nvSpPr>
          <p:cNvPr id="3" name="Текст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9" name="Дата 3"/>
          <p:cNvSpPr>
            <a:spLocks noGrp="1"/>
          </p:cNvSpPr>
          <p:nvPr>
            <p:ph type="dt" sz="half" idx="10"/>
          </p:nvPr>
        </p:nvSpPr>
        <p:spPr/>
        <p:txBody>
          <a:bodyPr/>
          <a:lstStyle>
            <a:lvl1pPr>
              <a:defRPr/>
            </a:lvl1pPr>
          </a:lstStyle>
          <a:p>
            <a:fld id="{0D979FFC-B89D-4EF5-B6C1-CCEF67CAC458}" type="datetimeFigureOut">
              <a:rPr lang="ru-RU"/>
              <a:pPr/>
              <a:t>02.10.17</a:t>
            </a:fld>
            <a:endParaRPr lang="ru-RU"/>
          </a:p>
        </p:txBody>
      </p:sp>
      <p:sp>
        <p:nvSpPr>
          <p:cNvPr id="10" name="Нижний колонтитул 4"/>
          <p:cNvSpPr>
            <a:spLocks noGrp="1"/>
          </p:cNvSpPr>
          <p:nvPr>
            <p:ph type="ftr" sz="quarter" idx="11"/>
          </p:nvPr>
        </p:nvSpPr>
        <p:spPr>
          <a:xfrm>
            <a:off x="800100" y="6172200"/>
            <a:ext cx="4000500" cy="457200"/>
          </a:xfrm>
        </p:spPr>
        <p:txBody>
          <a:bodyPr/>
          <a:lstStyle>
            <a:lvl1pPr>
              <a:defRPr/>
            </a:lvl1pPr>
          </a:lstStyle>
          <a:p>
            <a:pPr>
              <a:defRPr/>
            </a:pPr>
            <a:endParaRPr lang="ru-RU"/>
          </a:p>
        </p:txBody>
      </p:sp>
      <p:sp>
        <p:nvSpPr>
          <p:cNvPr id="11" name="Номер слайда 5"/>
          <p:cNvSpPr>
            <a:spLocks noGrp="1"/>
          </p:cNvSpPr>
          <p:nvPr>
            <p:ph type="sldNum" sz="quarter" idx="12"/>
          </p:nvPr>
        </p:nvSpPr>
        <p:spPr>
          <a:xfrm>
            <a:off x="146050" y="6208713"/>
            <a:ext cx="457200" cy="457200"/>
          </a:xfrm>
        </p:spPr>
        <p:txBody>
          <a:bodyPr/>
          <a:lstStyle>
            <a:lvl1pPr>
              <a:defRPr/>
            </a:lvl1pPr>
          </a:lstStyle>
          <a:p>
            <a:fld id="{80044106-23E7-43DE-A1FF-290E9F259523}"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9" name="Объект 8"/>
          <p:cNvSpPr>
            <a:spLocks noGrp="1"/>
          </p:cNvSpPr>
          <p:nvPr>
            <p:ph sz="quarter" idx="1"/>
          </p:nvPr>
        </p:nvSpPr>
        <p:spPr>
          <a:xfrm>
            <a:off x="914400" y="1447800"/>
            <a:ext cx="374904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Объект 10"/>
          <p:cNvSpPr>
            <a:spLocks noGrp="1"/>
          </p:cNvSpPr>
          <p:nvPr>
            <p:ph sz="quarter" idx="2"/>
          </p:nvPr>
        </p:nvSpPr>
        <p:spPr>
          <a:xfrm>
            <a:off x="4933950" y="1447800"/>
            <a:ext cx="374904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fld id="{75190D42-CDD2-43E3-B734-1CB00770C439}" type="datetimeFigureOut">
              <a:rPr lang="ru-RU"/>
              <a:pPr/>
              <a:t>02.10.17</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fld id="{B459D4B0-BE05-4230-A7C8-D1968B895096}"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11" name="Объект 10"/>
          <p:cNvSpPr>
            <a:spLocks noGrp="1"/>
          </p:cNvSpPr>
          <p:nvPr>
            <p:ph sz="half" idx="2"/>
          </p:nvPr>
        </p:nvSpPr>
        <p:spPr>
          <a:xfrm>
            <a:off x="914400" y="2247900"/>
            <a:ext cx="37338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Объект 12"/>
          <p:cNvSpPr>
            <a:spLocks noGrp="1"/>
          </p:cNvSpPr>
          <p:nvPr>
            <p:ph sz="half" idx="4"/>
          </p:nvPr>
        </p:nvSpPr>
        <p:spPr>
          <a:xfrm>
            <a:off x="4953000" y="2247900"/>
            <a:ext cx="37338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fld id="{AFD8563A-E77E-427A-9AC2-7214ED208946}" type="datetimeFigureOut">
              <a:rPr lang="ru-RU"/>
              <a:pPr/>
              <a:t>02.10.17</a:t>
            </a:fld>
            <a:endParaRPr lang="ru-RU"/>
          </a:p>
        </p:txBody>
      </p:sp>
      <p:sp>
        <p:nvSpPr>
          <p:cNvPr id="8" name="Нижний колонтитул 2"/>
          <p:cNvSpPr>
            <a:spLocks noGrp="1"/>
          </p:cNvSpPr>
          <p:nvPr>
            <p:ph type="ftr" sz="quarter" idx="11"/>
          </p:nvPr>
        </p:nvSpPr>
        <p:spPr/>
        <p:txBody>
          <a:bodyPr/>
          <a:lstStyle>
            <a:lvl1pPr>
              <a:defRPr/>
            </a:lvl1pPr>
          </a:lstStyle>
          <a:p>
            <a:pPr>
              <a:defRPr/>
            </a:pPr>
            <a:endParaRPr lang="ru-RU"/>
          </a:p>
        </p:txBody>
      </p:sp>
      <p:sp>
        <p:nvSpPr>
          <p:cNvPr id="9" name="Номер слайда 22"/>
          <p:cNvSpPr>
            <a:spLocks noGrp="1"/>
          </p:cNvSpPr>
          <p:nvPr>
            <p:ph type="sldNum" sz="quarter" idx="12"/>
          </p:nvPr>
        </p:nvSpPr>
        <p:spPr/>
        <p:txBody>
          <a:bodyPr/>
          <a:lstStyle>
            <a:lvl1pPr>
              <a:defRPr/>
            </a:lvl1pPr>
          </a:lstStyle>
          <a:p>
            <a:fld id="{938C010D-6CDA-4B18-8409-377A40CC7202}"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fld id="{F9C91A94-5EA1-4410-A34D-27705842A78C}" type="datetimeFigureOut">
              <a:rPr lang="ru-RU"/>
              <a:pPr/>
              <a:t>02.10.17</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fld id="{295E9EFD-63EA-41EE-BB3D-5083112A9FF1}"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fld id="{A3230C98-4FE9-4EB7-930C-A079AFA15A3F}" type="datetimeFigureOut">
              <a:rPr lang="ru-RU"/>
              <a:pPr/>
              <a:t>02.10.17</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fld id="{7E99C611-C469-48C7-8C98-F1C42C5C02AA}"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useBgFill="1">
        <p:nvSpPr>
          <p:cNvPr id="6" name="Скругленный прямоугольник 8"/>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2" name="Заголовок 1"/>
          <p:cNvSpPr>
            <a:spLocks noGrp="1"/>
          </p:cNvSpPr>
          <p:nvPr>
            <p:ph type="title"/>
          </p:nvPr>
        </p:nvSpPr>
        <p:spPr>
          <a:xfrm>
            <a:off x="914400" y="273050"/>
            <a:ext cx="7772400" cy="1143000"/>
          </a:xfrm>
        </p:spPr>
        <p:txBody>
          <a:bodyPr/>
          <a:lstStyle>
            <a:lvl1pPr algn="l">
              <a:buNone/>
              <a:defRPr sz="4000" b="0"/>
            </a:lvl1pPr>
          </a:lstStyle>
          <a:p>
            <a:r>
              <a:rPr lang="ru-RU" smtClean="0"/>
              <a:t>Образец заголовка</a:t>
            </a:r>
            <a:endParaRPr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11" name="Объект 10"/>
          <p:cNvSpPr>
            <a:spLocks noGrp="1"/>
          </p:cNvSpPr>
          <p:nvPr>
            <p:ph sz="quarter" idx="1"/>
          </p:nvPr>
        </p:nvSpPr>
        <p:spPr>
          <a:xfrm>
            <a:off x="2971800" y="1600200"/>
            <a:ext cx="57150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4"/>
          <p:cNvSpPr>
            <a:spLocks noGrp="1"/>
          </p:cNvSpPr>
          <p:nvPr>
            <p:ph type="dt" sz="half" idx="10"/>
          </p:nvPr>
        </p:nvSpPr>
        <p:spPr/>
        <p:txBody>
          <a:bodyPr/>
          <a:lstStyle>
            <a:lvl1pPr>
              <a:defRPr/>
            </a:lvl1pPr>
          </a:lstStyle>
          <a:p>
            <a:fld id="{76AC828F-BE7C-44C2-A960-E9CF10E24273}" type="datetimeFigureOut">
              <a:rPr lang="ru-RU"/>
              <a:pPr/>
              <a:t>02.10.17</a:t>
            </a:fld>
            <a:endParaRPr lang="ru-RU"/>
          </a:p>
        </p:txBody>
      </p:sp>
      <p:sp>
        <p:nvSpPr>
          <p:cNvPr id="8" name="Нижний колонтитул 5"/>
          <p:cNvSpPr>
            <a:spLocks noGrp="1"/>
          </p:cNvSpPr>
          <p:nvPr>
            <p:ph type="ftr" sz="quarter" idx="11"/>
          </p:nvPr>
        </p:nvSpPr>
        <p:spPr/>
        <p:txBody>
          <a:bodyPr/>
          <a:lstStyle>
            <a:lvl1pPr>
              <a:defRPr/>
            </a:lvl1pPr>
          </a:lstStyle>
          <a:p>
            <a:pPr>
              <a:defRPr/>
            </a:pPr>
            <a:endParaRPr lang="ru-RU"/>
          </a:p>
        </p:txBody>
      </p:sp>
      <p:sp>
        <p:nvSpPr>
          <p:cNvPr id="9" name="Номер слайда 6"/>
          <p:cNvSpPr>
            <a:spLocks noGrp="1"/>
          </p:cNvSpPr>
          <p:nvPr>
            <p:ph type="sldNum" sz="quarter" idx="12"/>
          </p:nvPr>
        </p:nvSpPr>
        <p:spPr/>
        <p:txBody>
          <a:bodyPr/>
          <a:lstStyle>
            <a:lvl1pPr>
              <a:defRPr/>
            </a:lvl1pPr>
          </a:lstStyle>
          <a:p>
            <a:fld id="{58A17482-B47D-4E44-97A2-EB79DD458FD6}"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Прямоугольник 10"/>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6" name="Прямоугольник 11"/>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7" name="Прямоугольник 12"/>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lang="ru-RU" smtClean="0"/>
              <a:t>Образец заголовка</a:t>
            </a:r>
            <a:endParaRPr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ru-RU" noProof="0" smtClean="0"/>
              <a:t>Вставка рисунка</a:t>
            </a:r>
            <a:endParaRPr lang="en-US" noProof="0" dirty="0"/>
          </a:p>
        </p:txBody>
      </p:sp>
      <p:sp>
        <p:nvSpPr>
          <p:cNvPr id="8" name="Дата 4"/>
          <p:cNvSpPr>
            <a:spLocks noGrp="1"/>
          </p:cNvSpPr>
          <p:nvPr>
            <p:ph type="dt" sz="half" idx="10"/>
          </p:nvPr>
        </p:nvSpPr>
        <p:spPr/>
        <p:txBody>
          <a:bodyPr/>
          <a:lstStyle>
            <a:lvl1pPr>
              <a:defRPr/>
            </a:lvl1pPr>
          </a:lstStyle>
          <a:p>
            <a:fld id="{D2637911-D8C8-4366-B9B4-0DFD1026F7D3}" type="datetimeFigureOut">
              <a:rPr lang="ru-RU"/>
              <a:pPr/>
              <a:t>02.10.17</a:t>
            </a:fld>
            <a:endParaRPr lang="ru-RU"/>
          </a:p>
        </p:txBody>
      </p:sp>
      <p:sp>
        <p:nvSpPr>
          <p:cNvPr id="9" name="Нижний колонтитул 5"/>
          <p:cNvSpPr>
            <a:spLocks noGrp="1"/>
          </p:cNvSpPr>
          <p:nvPr>
            <p:ph type="ftr" sz="quarter" idx="11"/>
          </p:nvPr>
        </p:nvSpPr>
        <p:spPr>
          <a:xfrm>
            <a:off x="914400" y="6172200"/>
            <a:ext cx="3886200" cy="457200"/>
          </a:xfrm>
        </p:spPr>
        <p:txBody>
          <a:bodyPr/>
          <a:lstStyle>
            <a:lvl1pPr>
              <a:defRPr/>
            </a:lvl1pPr>
          </a:lstStyle>
          <a:p>
            <a:pPr>
              <a:defRPr/>
            </a:pPr>
            <a:endParaRPr lang="ru-RU"/>
          </a:p>
        </p:txBody>
      </p:sp>
      <p:sp>
        <p:nvSpPr>
          <p:cNvPr id="10" name="Номер слайда 6"/>
          <p:cNvSpPr>
            <a:spLocks noGrp="1"/>
          </p:cNvSpPr>
          <p:nvPr>
            <p:ph type="sldNum" sz="quarter" idx="12"/>
          </p:nvPr>
        </p:nvSpPr>
        <p:spPr>
          <a:xfrm>
            <a:off x="146050" y="6208713"/>
            <a:ext cx="457200" cy="457200"/>
          </a:xfrm>
        </p:spPr>
        <p:txBody>
          <a:bodyPr/>
          <a:lstStyle>
            <a:lvl1pPr>
              <a:defRPr/>
            </a:lvl1pPr>
          </a:lstStyle>
          <a:p>
            <a:fld id="{DB38AE8A-EA43-415A-9095-967CD9741B90}"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fld id="{704D36D6-7772-4FF5-866F-F53FB92C6775}" type="datetimeFigureOut">
              <a:rPr lang="ru-RU"/>
              <a:pPr/>
              <a:t>02.10.17</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EAB94561-BB65-41A0-9176-58B77E8BC8DB}"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fld id="{BFDF0AAC-6305-4437-9006-CE2A3E15F84F}" type="datetimeFigureOut">
              <a:rPr lang="ru-RU"/>
              <a:pPr/>
              <a:t>02.10.17</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DA3603C6-11FA-4A6A-9836-AF0819A6F6BC}"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914400" y="274638"/>
            <a:ext cx="7772400" cy="1143000"/>
          </a:xfrm>
        </p:spPr>
        <p:txBody>
          <a:bodyPr/>
          <a:lstStyle/>
          <a:p>
            <a:r>
              <a:rPr lang="uk-UA" smtClean="0"/>
              <a:t>Образец заголовка</a:t>
            </a:r>
            <a:endParaRPr lang="ru-RU"/>
          </a:p>
        </p:txBody>
      </p:sp>
      <p:sp>
        <p:nvSpPr>
          <p:cNvPr id="3" name="Таблица 2"/>
          <p:cNvSpPr>
            <a:spLocks noGrp="1"/>
          </p:cNvSpPr>
          <p:nvPr>
            <p:ph type="tbl" idx="1"/>
          </p:nvPr>
        </p:nvSpPr>
        <p:spPr>
          <a:xfrm>
            <a:off x="914400" y="1447800"/>
            <a:ext cx="7772400" cy="4572000"/>
          </a:xfrm>
        </p:spPr>
        <p:txBody>
          <a:bodyPr/>
          <a:lstStyle/>
          <a:p>
            <a:pPr lvl="0"/>
            <a:endParaRPr lang="ru-RU" noProof="0"/>
          </a:p>
        </p:txBody>
      </p:sp>
      <p:sp>
        <p:nvSpPr>
          <p:cNvPr id="4" name="Дата 13"/>
          <p:cNvSpPr>
            <a:spLocks noGrp="1"/>
          </p:cNvSpPr>
          <p:nvPr>
            <p:ph type="dt" sz="half" idx="10"/>
          </p:nvPr>
        </p:nvSpPr>
        <p:spPr/>
        <p:txBody>
          <a:bodyPr/>
          <a:lstStyle>
            <a:lvl1pPr>
              <a:defRPr/>
            </a:lvl1pPr>
          </a:lstStyle>
          <a:p>
            <a:fld id="{9668C811-06F1-4421-876C-FBA3F2EE1CE5}" type="datetimeFigureOut">
              <a:rPr lang="ru-RU"/>
              <a:pPr/>
              <a:t>02.10.17</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0945DF99-07E5-4633-A6F1-03540A1F1B37}"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a:xfrm>
            <a:off x="914400" y="274638"/>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4400" y="1447800"/>
            <a:ext cx="38100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876800" y="1447800"/>
            <a:ext cx="38100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13"/>
          <p:cNvSpPr>
            <a:spLocks noGrp="1"/>
          </p:cNvSpPr>
          <p:nvPr>
            <p:ph type="dt" sz="half" idx="10"/>
          </p:nvPr>
        </p:nvSpPr>
        <p:spPr/>
        <p:txBody>
          <a:bodyPr/>
          <a:lstStyle>
            <a:lvl1pPr>
              <a:defRPr/>
            </a:lvl1pPr>
          </a:lstStyle>
          <a:p>
            <a:fld id="{15BC89A6-E158-4EA6-BF25-C813D057FF0F}" type="datetimeFigureOut">
              <a:rPr lang="ru-RU"/>
              <a:pPr/>
              <a:t>02.10.17</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fld id="{D6CA8192-DB04-45CC-BACC-BC8D9956C00C}"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b="0" i="0"/>
          </a:p>
        </p:txBody>
      </p:sp>
      <p:sp useBgFill="1">
        <p:nvSpPr>
          <p:cNvPr id="8" name="Скругленный прямоугольник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fontAlgn="auto">
              <a:spcBef>
                <a:spcPts val="0"/>
              </a:spcBef>
              <a:spcAft>
                <a:spcPts val="0"/>
              </a:spcAft>
              <a:defRPr/>
            </a:pPr>
            <a:endParaRPr lang="en-US" sz="1800" b="0" i="0"/>
          </a:p>
        </p:txBody>
      </p:sp>
      <p:sp>
        <p:nvSpPr>
          <p:cNvPr id="1028" name="Заголовок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ru-RU" smtClean="0"/>
              <a:t>Образец заголовка</a:t>
            </a:r>
            <a:endParaRPr lang="en-US" smtClean="0"/>
          </a:p>
        </p:txBody>
      </p:sp>
      <p:sp>
        <p:nvSpPr>
          <p:cNvPr id="1029" name="Текст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6172200" y="6191250"/>
            <a:ext cx="2476500" cy="476250"/>
          </a:xfrm>
          <a:prstGeom prst="rect">
            <a:avLst/>
          </a:prstGeom>
        </p:spPr>
        <p:txBody>
          <a:bodyPr vert="horz" wrap="square" lIns="91440" tIns="45720" rIns="91440" bIns="45720" numCol="1" anchor="ctr" anchorCtr="0" compatLnSpc="1">
            <a:prstTxWarp prst="textNoShape">
              <a:avLst/>
            </a:prstTxWarp>
          </a:bodyPr>
          <a:lstStyle>
            <a:lvl1pPr algn="r">
              <a:spcBef>
                <a:spcPct val="0"/>
              </a:spcBef>
              <a:defRPr sz="1400" b="0" i="0">
                <a:solidFill>
                  <a:schemeClr val="tx2"/>
                </a:solidFill>
                <a:latin typeface="Cambria" pitchFamily="18" charset="0"/>
              </a:defRPr>
            </a:lvl1pPr>
          </a:lstStyle>
          <a:p>
            <a:fld id="{5C983DB2-7222-4DFD-9152-162AA51028F7}" type="datetimeFigureOut">
              <a:rPr lang="ru-RU"/>
              <a:pPr/>
              <a:t>02.10.17</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algn="l" eaLnBrk="1" fontAlgn="auto" latinLnBrk="0" hangingPunct="1">
              <a:spcBef>
                <a:spcPts val="0"/>
              </a:spcBef>
              <a:spcAft>
                <a:spcPts val="0"/>
              </a:spcAft>
              <a:defRPr kumimoji="0" sz="1400" b="0" i="0">
                <a:solidFill>
                  <a:schemeClr val="tx2"/>
                </a:solidFill>
                <a:latin typeface="+mn-lt"/>
                <a:ea typeface="+mn-ea"/>
                <a:cs typeface="+mn-cs"/>
              </a:defRPr>
            </a:lvl1pPr>
          </a:lstStyle>
          <a:p>
            <a:pPr>
              <a:defRPr/>
            </a:pPr>
            <a:endParaRPr lang="ru-RU"/>
          </a:p>
        </p:txBody>
      </p:sp>
      <p:sp>
        <p:nvSpPr>
          <p:cNvPr id="23" name="Номер слайда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spcBef>
                <a:spcPct val="0"/>
              </a:spcBef>
              <a:defRPr sz="1400" b="0" i="0">
                <a:solidFill>
                  <a:srgbClr val="FFFFFF"/>
                </a:solidFill>
                <a:latin typeface="Calibri" pitchFamily="34" charset="0"/>
              </a:defRPr>
            </a:lvl1pPr>
          </a:lstStyle>
          <a:p>
            <a:fld id="{E8517BFD-38F5-4325-AE19-9AF7638E9CCF}"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4253" r:id="rId1"/>
    <p:sldLayoutId id="2147484244" r:id="rId2"/>
    <p:sldLayoutId id="2147484254" r:id="rId3"/>
    <p:sldLayoutId id="2147484245" r:id="rId4"/>
    <p:sldLayoutId id="2147484246" r:id="rId5"/>
    <p:sldLayoutId id="2147484247" r:id="rId6"/>
    <p:sldLayoutId id="2147484248" r:id="rId7"/>
    <p:sldLayoutId id="2147484255" r:id="rId8"/>
    <p:sldLayoutId id="2147484256" r:id="rId9"/>
    <p:sldLayoutId id="2147484249" r:id="rId10"/>
    <p:sldLayoutId id="2147484250" r:id="rId11"/>
    <p:sldLayoutId id="2147484251" r:id="rId12"/>
    <p:sldLayoutId id="2147484252" r:id="rId13"/>
  </p:sldLayoutIdLst>
  <p:txStyles>
    <p:titleStyle>
      <a:lvl1pPr algn="l" rtl="0" eaLnBrk="0" fontAlgn="base" hangingPunct="0">
        <a:spcBef>
          <a:spcPct val="0"/>
        </a:spcBef>
        <a:spcAft>
          <a:spcPct val="0"/>
        </a:spcAft>
        <a:defRPr kumimoji="1" sz="4000" kern="1200">
          <a:solidFill>
            <a:schemeClr val="tx2"/>
          </a:solidFill>
          <a:latin typeface="+mj-lt"/>
          <a:ea typeface="Arial" charset="0"/>
          <a:cs typeface="Arial" pitchFamily="34" charset="0"/>
        </a:defRPr>
      </a:lvl1pPr>
      <a:lvl2pPr algn="l" rtl="0" eaLnBrk="0" fontAlgn="base" hangingPunct="0">
        <a:spcBef>
          <a:spcPct val="0"/>
        </a:spcBef>
        <a:spcAft>
          <a:spcPct val="0"/>
        </a:spcAft>
        <a:defRPr kumimoji="1" sz="4000">
          <a:solidFill>
            <a:schemeClr val="tx2"/>
          </a:solidFill>
          <a:latin typeface="Calibri" charset="0"/>
          <a:ea typeface="Arial" charset="0"/>
          <a:cs typeface="Arial" pitchFamily="34" charset="0"/>
        </a:defRPr>
      </a:lvl2pPr>
      <a:lvl3pPr algn="l" rtl="0" eaLnBrk="0" fontAlgn="base" hangingPunct="0">
        <a:spcBef>
          <a:spcPct val="0"/>
        </a:spcBef>
        <a:spcAft>
          <a:spcPct val="0"/>
        </a:spcAft>
        <a:defRPr kumimoji="1" sz="4000">
          <a:solidFill>
            <a:schemeClr val="tx2"/>
          </a:solidFill>
          <a:latin typeface="Calibri" charset="0"/>
          <a:ea typeface="Arial" charset="0"/>
          <a:cs typeface="Arial" pitchFamily="34" charset="0"/>
        </a:defRPr>
      </a:lvl3pPr>
      <a:lvl4pPr algn="l" rtl="0" eaLnBrk="0" fontAlgn="base" hangingPunct="0">
        <a:spcBef>
          <a:spcPct val="0"/>
        </a:spcBef>
        <a:spcAft>
          <a:spcPct val="0"/>
        </a:spcAft>
        <a:defRPr kumimoji="1" sz="4000">
          <a:solidFill>
            <a:schemeClr val="tx2"/>
          </a:solidFill>
          <a:latin typeface="Calibri" charset="0"/>
          <a:ea typeface="Arial" charset="0"/>
          <a:cs typeface="Arial" pitchFamily="34" charset="0"/>
        </a:defRPr>
      </a:lvl4pPr>
      <a:lvl5pPr algn="l" rtl="0" eaLnBrk="0" fontAlgn="base" hangingPunct="0">
        <a:spcBef>
          <a:spcPct val="0"/>
        </a:spcBef>
        <a:spcAft>
          <a:spcPct val="0"/>
        </a:spcAft>
        <a:defRPr kumimoji="1" sz="4000">
          <a:solidFill>
            <a:schemeClr val="tx2"/>
          </a:solidFill>
          <a:latin typeface="Calibri" charset="0"/>
          <a:ea typeface="Arial" charset="0"/>
          <a:cs typeface="Arial" pitchFamily="34" charset="0"/>
        </a:defRPr>
      </a:lvl5pPr>
      <a:lvl6pPr marL="457200" algn="l" rtl="0" fontAlgn="base">
        <a:spcBef>
          <a:spcPct val="0"/>
        </a:spcBef>
        <a:spcAft>
          <a:spcPct val="0"/>
        </a:spcAft>
        <a:defRPr sz="4000">
          <a:solidFill>
            <a:schemeClr val="tx2"/>
          </a:solidFill>
          <a:latin typeface="Calibri" charset="0"/>
          <a:ea typeface="Arial" charset="0"/>
        </a:defRPr>
      </a:lvl6pPr>
      <a:lvl7pPr marL="914400" algn="l" rtl="0" fontAlgn="base">
        <a:spcBef>
          <a:spcPct val="0"/>
        </a:spcBef>
        <a:spcAft>
          <a:spcPct val="0"/>
        </a:spcAft>
        <a:defRPr sz="4000">
          <a:solidFill>
            <a:schemeClr val="tx2"/>
          </a:solidFill>
          <a:latin typeface="Calibri" charset="0"/>
          <a:ea typeface="Arial" charset="0"/>
        </a:defRPr>
      </a:lvl7pPr>
      <a:lvl8pPr marL="1371600" algn="l" rtl="0" fontAlgn="base">
        <a:spcBef>
          <a:spcPct val="0"/>
        </a:spcBef>
        <a:spcAft>
          <a:spcPct val="0"/>
        </a:spcAft>
        <a:defRPr sz="4000">
          <a:solidFill>
            <a:schemeClr val="tx2"/>
          </a:solidFill>
          <a:latin typeface="Calibri" charset="0"/>
          <a:ea typeface="Arial" charset="0"/>
        </a:defRPr>
      </a:lvl8pPr>
      <a:lvl9pPr marL="1828800" algn="l" rtl="0" fontAlgn="base">
        <a:spcBef>
          <a:spcPct val="0"/>
        </a:spcBef>
        <a:spcAft>
          <a:spcPct val="0"/>
        </a:spcAft>
        <a:defRPr sz="4000">
          <a:solidFill>
            <a:schemeClr val="tx2"/>
          </a:solidFill>
          <a:latin typeface="Calibri" charset="0"/>
          <a:ea typeface="Arial"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kumimoji="1" sz="2600" kern="1200">
          <a:solidFill>
            <a:schemeClr val="tx1"/>
          </a:solidFill>
          <a:latin typeface="+mn-lt"/>
          <a:ea typeface="Arial" charset="0"/>
          <a:cs typeface="Arial" pitchFamily="34" charset="0"/>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kumimoji="1" sz="2400" kern="1200">
          <a:solidFill>
            <a:schemeClr val="tx1"/>
          </a:solidFill>
          <a:latin typeface="+mn-lt"/>
          <a:ea typeface="Arial" charset="0"/>
          <a:cs typeface="Arial" pitchFamily="34" charset="0"/>
        </a:defRPr>
      </a:lvl2pPr>
      <a:lvl3pPr marL="822325" indent="-228600" algn="l" rtl="0" eaLnBrk="0" fontAlgn="base" hangingPunct="0">
        <a:spcBef>
          <a:spcPts val="375"/>
        </a:spcBef>
        <a:spcAft>
          <a:spcPct val="0"/>
        </a:spcAft>
        <a:buClr>
          <a:srgbClr val="F6CEAD"/>
        </a:buClr>
        <a:buSzPct val="85000"/>
        <a:buFont typeface="Wingdings 2" pitchFamily="18" charset="2"/>
        <a:buChar char=""/>
        <a:defRPr kumimoji="1" sz="2000" kern="1200">
          <a:solidFill>
            <a:schemeClr val="tx1"/>
          </a:solidFill>
          <a:latin typeface="+mn-lt"/>
          <a:ea typeface="Arial" charset="0"/>
          <a:cs typeface="Arial" pitchFamily="34" charset="0"/>
        </a:defRPr>
      </a:lvl3pPr>
      <a:lvl4pPr marL="1096963" indent="-228600" algn="l" rtl="0" eaLnBrk="0" fontAlgn="base" hangingPunct="0">
        <a:spcBef>
          <a:spcPts val="375"/>
        </a:spcBef>
        <a:spcAft>
          <a:spcPct val="0"/>
        </a:spcAft>
        <a:buClr>
          <a:srgbClr val="B58B80"/>
        </a:buClr>
        <a:buSzPct val="80000"/>
        <a:buFont typeface="Wingdings 2" pitchFamily="18" charset="2"/>
        <a:buChar char=""/>
        <a:defRPr kumimoji="1" sz="2000" kern="1200">
          <a:solidFill>
            <a:schemeClr val="tx1"/>
          </a:solidFill>
          <a:latin typeface="+mn-lt"/>
          <a:ea typeface="Arial" charset="0"/>
          <a:cs typeface="Arial" pitchFamily="34" charset="0"/>
        </a:defRPr>
      </a:lvl4pPr>
      <a:lvl5pPr marL="1371600" indent="-228600" algn="l" rtl="0" eaLnBrk="0" fontAlgn="base" hangingPunct="0">
        <a:spcBef>
          <a:spcPts val="375"/>
        </a:spcBef>
        <a:spcAft>
          <a:spcPct val="0"/>
        </a:spcAft>
        <a:buClr>
          <a:srgbClr val="B58B80"/>
        </a:buClr>
        <a:buChar char="o"/>
        <a:defRPr kumimoji="1" sz="2000" kern="1200">
          <a:solidFill>
            <a:schemeClr val="tx1"/>
          </a:solidFill>
          <a:latin typeface="+mn-lt"/>
          <a:ea typeface="Arial" charset="0"/>
          <a:cs typeface="Arial" pitchFamily="34" charset="0"/>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hyperlink" Target="http://ndc-ipr.com.u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hyperlink" Target="http://ndc-ipr.com.u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hyperlink" Target="http://ndc-ipr.com.u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ndc-ipr.com.u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hyperlink" Target="http://ndc-ipr.com.u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hyperlink" Target="http://ndc-ipr.com.ua/"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hyperlink" Target="http://ndc-ipr.com.ua/"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ndc-ipr.com.u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ndc-ipr.com.u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hyperlink" Target="http://ndc-ipr.com.u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ndc-ipr.com.ua/" TargetMode="External"/><Relationship Id="rId3" Type="http://schemas.openxmlformats.org/officeDocument/2006/relationships/chart" Target="../charts/char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ndc-ipr.com.ua/" TargetMode="External"/><Relationship Id="rId3" Type="http://schemas.openxmlformats.org/officeDocument/2006/relationships/chart" Target="../charts/char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hyperlink" Target="http://ndc-ipr.com.ua/"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1295400" y="3716338"/>
            <a:ext cx="6400800" cy="1084262"/>
          </a:xfrm>
        </p:spPr>
        <p:txBody>
          <a:bodyPr anchor="ctr">
            <a:normAutofit/>
          </a:bodyPr>
          <a:lstStyle/>
          <a:p>
            <a:pPr marL="0" indent="0" algn="ctr" eaLnBrk="1" hangingPunct="1">
              <a:buFont typeface="Wingdings 2" pitchFamily="18" charset="2"/>
              <a:buNone/>
            </a:pPr>
            <a:r>
              <a:rPr kumimoji="0" lang="uk-UA" b="1" dirty="0" smtClean="0">
                <a:solidFill>
                  <a:schemeClr val="tx2"/>
                </a:solidFill>
                <a:effectLst>
                  <a:outerShdw blurRad="38100" dist="38100" dir="2700000" algn="tl">
                    <a:srgbClr val="000000"/>
                  </a:outerShdw>
                </a:effectLst>
                <a:latin typeface="Arial" pitchFamily="34" charset="0"/>
              </a:rPr>
              <a:t>ЧЕРВЕНЬ 2017 р.</a:t>
            </a:r>
            <a:endParaRPr kumimoji="0" lang="ru-RU" dirty="0" smtClean="0">
              <a:solidFill>
                <a:schemeClr val="tx2"/>
              </a:solidFill>
              <a:effectLst>
                <a:outerShdw blurRad="38100" dist="38100" dir="2700000" algn="tl">
                  <a:srgbClr val="000000"/>
                </a:outerShdw>
              </a:effectLst>
              <a:latin typeface="Arial" pitchFamily="34" charset="0"/>
            </a:endParaRPr>
          </a:p>
        </p:txBody>
      </p:sp>
      <p:sp>
        <p:nvSpPr>
          <p:cNvPr id="16386" name="Заголовок 1"/>
          <p:cNvSpPr>
            <a:spLocks noGrp="1"/>
          </p:cNvSpPr>
          <p:nvPr>
            <p:ph type="ctrTitle" idx="4294967295"/>
          </p:nvPr>
        </p:nvSpPr>
        <p:spPr>
          <a:xfrm>
            <a:off x="457200" y="1506538"/>
            <a:ext cx="8229600" cy="1470025"/>
          </a:xfrm>
        </p:spPr>
        <p:txBody>
          <a:bodyPr anchor="ctr"/>
          <a:lstStyle/>
          <a:p>
            <a:pPr algn="ctr" eaLnBrk="1" hangingPunct="1"/>
            <a:r>
              <a:rPr kumimoji="0" lang="uk-UA" sz="2800" b="1" dirty="0" smtClean="0">
                <a:solidFill>
                  <a:srgbClr val="FFFFFF"/>
                </a:solidFill>
                <a:latin typeface="Georgia" pitchFamily="18" charset="0"/>
              </a:rPr>
              <a:t>МОНІТОРИНГ І КОМЕНТАРІ </a:t>
            </a:r>
            <a:br>
              <a:rPr kumimoji="0" lang="uk-UA" sz="2800" b="1" dirty="0" smtClean="0">
                <a:solidFill>
                  <a:srgbClr val="FFFFFF"/>
                </a:solidFill>
                <a:latin typeface="Georgia" pitchFamily="18" charset="0"/>
              </a:rPr>
            </a:br>
            <a:r>
              <a:rPr kumimoji="0" lang="uk-UA" sz="2800" b="1" dirty="0" smtClean="0">
                <a:solidFill>
                  <a:srgbClr val="FFFFFF"/>
                </a:solidFill>
                <a:latin typeface="Georgia" pitchFamily="18" charset="0"/>
              </a:rPr>
              <a:t>ДО НОРМАТИВНО-ПРАВОВИХ АКТІВ </a:t>
            </a:r>
            <a:br>
              <a:rPr kumimoji="0" lang="uk-UA" sz="2800" b="1" dirty="0" smtClean="0">
                <a:solidFill>
                  <a:srgbClr val="FFFFFF"/>
                </a:solidFill>
                <a:latin typeface="Georgia" pitchFamily="18" charset="0"/>
              </a:rPr>
            </a:br>
            <a:r>
              <a:rPr kumimoji="0" lang="uk-UA" sz="2800" b="1" dirty="0" smtClean="0">
                <a:solidFill>
                  <a:srgbClr val="FFFFFF"/>
                </a:solidFill>
                <a:latin typeface="Georgia" pitchFamily="18" charset="0"/>
              </a:rPr>
              <a:t>У СФЕРІ РЕГУЛЯТОРНОЇ ПОЛІТИКИ</a:t>
            </a:r>
            <a:endParaRPr kumimoji="0" lang="ru-RU" sz="2800" dirty="0" smtClean="0">
              <a:solidFill>
                <a:srgbClr val="FFFFFF"/>
              </a:solidFill>
              <a:latin typeface="Georgia" pitchFamily="18" charset="0"/>
            </a:endParaRPr>
          </a:p>
        </p:txBody>
      </p:sp>
      <p:sp>
        <p:nvSpPr>
          <p:cNvPr id="4" name="Прямоугольник 3"/>
          <p:cNvSpPr/>
          <p:nvPr/>
        </p:nvSpPr>
        <p:spPr>
          <a:xfrm>
            <a:off x="251520" y="116632"/>
            <a:ext cx="8642350" cy="727443"/>
          </a:xfrm>
          <a:prstGeom prst="rect">
            <a:avLst/>
          </a:prstGeom>
        </p:spPr>
        <p:txBody>
          <a:bodyPr anchor="ctr">
            <a:spAutoFit/>
          </a:bodyPr>
          <a:lstStyle/>
          <a:p>
            <a:pPr>
              <a:lnSpc>
                <a:spcPct val="120000"/>
              </a:lnSpc>
              <a:spcBef>
                <a:spcPct val="0"/>
              </a:spcBef>
            </a:pPr>
            <a:r>
              <a:rPr lang="uk-UA" sz="1800" b="0" i="0" dirty="0">
                <a:solidFill>
                  <a:srgbClr val="404040"/>
                </a:solidFill>
                <a:effectLst>
                  <a:outerShdw blurRad="38100" dist="38100" dir="2700000" algn="tl">
                    <a:srgbClr val="000000"/>
                  </a:outerShdw>
                </a:effectLst>
                <a:latin typeface="Georgia" pitchFamily="18" charset="0"/>
              </a:rPr>
              <a:t>НАУКОВО-ДОСЛІДНИЙ ЦЕНТР ІНДУСТРІАЛЬНИХ ПРОБЛЕМ РОЗВИТКУ НАН </a:t>
            </a:r>
            <a:r>
              <a:rPr lang="uk-UA" sz="1800" b="0" i="0" dirty="0" smtClean="0">
                <a:solidFill>
                  <a:srgbClr val="404040"/>
                </a:solidFill>
                <a:effectLst>
                  <a:outerShdw blurRad="38100" dist="38100" dir="2700000" algn="tl">
                    <a:srgbClr val="000000"/>
                  </a:outerShdw>
                </a:effectLst>
                <a:latin typeface="Georgia" pitchFamily="18" charset="0"/>
              </a:rPr>
              <a:t>УКРАЇНИ</a:t>
            </a:r>
            <a:endParaRPr lang="en-US" sz="1800" b="0" i="0" dirty="0">
              <a:solidFill>
                <a:srgbClr val="404040"/>
              </a:solidFill>
              <a:effectLst>
                <a:outerShdw blurRad="38100" dist="38100" dir="2700000" algn="tl">
                  <a:srgbClr val="000000"/>
                </a:outerShdw>
              </a:effectLst>
              <a:latin typeface="Georgia" pitchFamily="18" charset="0"/>
            </a:endParaRPr>
          </a:p>
        </p:txBody>
      </p:sp>
      <p:sp>
        <p:nvSpPr>
          <p:cNvPr id="16388" name="Прямоугольник 4"/>
          <p:cNvSpPr>
            <a:spLocks noChangeArrowheads="1"/>
          </p:cNvSpPr>
          <p:nvPr/>
        </p:nvSpPr>
        <p:spPr bwMode="auto">
          <a:xfrm>
            <a:off x="3832225" y="6308725"/>
            <a:ext cx="1511952" cy="369332"/>
          </a:xfrm>
          <a:prstGeom prst="rect">
            <a:avLst/>
          </a:prstGeom>
          <a:noFill/>
          <a:ln w="9525">
            <a:noFill/>
            <a:miter lim="800000"/>
            <a:headEnd/>
            <a:tailEnd/>
          </a:ln>
        </p:spPr>
        <p:txBody>
          <a:bodyPr wrap="none">
            <a:spAutoFit/>
          </a:bodyPr>
          <a:lstStyle/>
          <a:p>
            <a:pPr algn="l">
              <a:spcBef>
                <a:spcPct val="0"/>
              </a:spcBef>
            </a:pPr>
            <a:r>
              <a:rPr lang="uk-UA" sz="1800" b="0" i="0" dirty="0">
                <a:solidFill>
                  <a:srgbClr val="404040"/>
                </a:solidFill>
              </a:rPr>
              <a:t>Харків, </a:t>
            </a:r>
            <a:r>
              <a:rPr lang="uk-UA" sz="1800" b="0" i="0" dirty="0" smtClean="0">
                <a:solidFill>
                  <a:srgbClr val="404040"/>
                </a:solidFill>
              </a:rPr>
              <a:t>2017</a:t>
            </a:r>
            <a:endParaRPr lang="ru-RU" sz="1800" b="0" i="0" dirty="0">
              <a:solidFill>
                <a:srgbClr val="40404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a:xfrm>
            <a:off x="2382838" y="1125538"/>
            <a:ext cx="4378325" cy="647700"/>
          </a:xfrm>
        </p:spPr>
        <p:txBody>
          <a:bodyPr anchor="ctr"/>
          <a:lstStyle/>
          <a:p>
            <a:pPr algn="ctr" eaLnBrk="1" hangingPunct="1"/>
            <a:r>
              <a:rPr kumimoji="0" lang="uk-UA" sz="3200" b="1" smtClean="0">
                <a:latin typeface="Georgia" pitchFamily="18" charset="0"/>
              </a:rPr>
              <a:t>Зміст</a:t>
            </a:r>
            <a:endParaRPr kumimoji="0" lang="ru-RU" sz="3200" b="1" smtClean="0">
              <a:latin typeface="Georgia" pitchFamily="18" charset="0"/>
            </a:endParaRPr>
          </a:p>
        </p:txBody>
      </p:sp>
      <p:graphicFrame>
        <p:nvGraphicFramePr>
          <p:cNvPr id="18473" name="Group 41"/>
          <p:cNvGraphicFramePr>
            <a:graphicFrameLocks noGrp="1"/>
          </p:cNvGraphicFramePr>
          <p:nvPr>
            <p:ph sz="quarter" idx="1"/>
          </p:nvPr>
        </p:nvGraphicFramePr>
        <p:xfrm>
          <a:off x="323850" y="1916113"/>
          <a:ext cx="8424863" cy="2196465"/>
        </p:xfrm>
        <a:graphic>
          <a:graphicData uri="http://schemas.openxmlformats.org/drawingml/2006/table">
            <a:tbl>
              <a:tblPr/>
              <a:tblGrid>
                <a:gridCol w="7639050"/>
                <a:gridCol w="785813"/>
              </a:tblGrid>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404040"/>
                          </a:solidFill>
                          <a:effectLst/>
                          <a:latin typeface="Times New Roman" pitchFamily="18" charset="0"/>
                          <a:cs typeface="Times New Roman" pitchFamily="18" charset="0"/>
                        </a:rPr>
                        <a:t> </a:t>
                      </a:r>
                      <a:endParaRPr kumimoji="0" lang="ru-RU" sz="1400" b="0" i="0" u="none" strike="noStrike" cap="none" normalizeH="0" baseline="0" dirty="0" smtClean="0">
                        <a:ln>
                          <a:noFill/>
                        </a:ln>
                        <a:solidFill>
                          <a:srgbClr val="40404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smtClean="0">
                        <a:ln>
                          <a:noFill/>
                        </a:ln>
                        <a:solidFill>
                          <a:srgbClr val="404040"/>
                        </a:solidFill>
                        <a:effectLst/>
                        <a:latin typeface="Arial"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260300">
                <a:tc>
                  <a:txBody>
                    <a:bodyPr/>
                    <a:lstStyle/>
                    <a:p>
                      <a:pPr marL="419100" marR="0" lvl="0" indent="-419100"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1. Нормативно-правові акти, які прийняті у червні 2017 р.</a:t>
                      </a:r>
                    </a:p>
                    <a:p>
                      <a:pPr marL="419100" marR="0" lvl="0" indent="-41910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4</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488950">
                <a:tc>
                  <a:txBody>
                    <a:bodyPr/>
                    <a:lstStyle/>
                    <a:p>
                      <a:pPr marL="266700" marR="0" lvl="0" indent="-266700" algn="l" defTabSz="914400" rtl="0" eaLnBrk="1" fontAlgn="base" latinLnBrk="0" hangingPunct="1">
                        <a:lnSpc>
                          <a:spcPct val="100000"/>
                        </a:lnSpc>
                        <a:spcBef>
                          <a:spcPct val="0"/>
                        </a:spcBef>
                        <a:spcAft>
                          <a:spcPct val="0"/>
                        </a:spcAft>
                        <a:buClrTx/>
                        <a:buSzTx/>
                        <a:buFontTx/>
                        <a:buNone/>
                        <a:tabLst>
                          <a:tab pos="177800" algn="l"/>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2. Нормативно-правові акти, які набрали чинності у червні 2017 р.</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14</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488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3. Практика дерегулювання економіки України</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4. Оцінка якості проведення </a:t>
                      </a:r>
                      <a:r>
                        <a:rPr kumimoji="0" lang="uk-UA" sz="1600" b="0" i="0" u="none" strike="noStrike" cap="none" normalizeH="0" baseline="0" dirty="0" err="1" smtClean="0">
                          <a:ln>
                            <a:noFill/>
                          </a:ln>
                          <a:solidFill>
                            <a:schemeClr val="tx1"/>
                          </a:solidFill>
                          <a:effectLst/>
                          <a:latin typeface="Times New Roman" pitchFamily="18" charset="0"/>
                          <a:cs typeface="Times New Roman" pitchFamily="18" charset="0"/>
                        </a:rPr>
                        <a:t>АРВ</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проектів нормативно-правових актів </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16</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17</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Заголовок 1"/>
          <p:cNvSpPr>
            <a:spLocks noGrp="1"/>
          </p:cNvSpPr>
          <p:nvPr>
            <p:ph type="title"/>
          </p:nvPr>
        </p:nvSpPr>
        <p:spPr>
          <a:xfrm>
            <a:off x="1692275" y="115888"/>
            <a:ext cx="5759450" cy="649287"/>
          </a:xfrm>
        </p:spPr>
        <p:txBody>
          <a:bodyPr anchor="ctr"/>
          <a:lstStyle/>
          <a:p>
            <a:pPr algn="ctr" eaLnBrk="1" hangingPunct="1"/>
            <a:r>
              <a:rPr kumimoji="0" lang="uk-UA" sz="3200" b="1" smtClean="0"/>
              <a:t>Методологія дослідження</a:t>
            </a:r>
          </a:p>
        </p:txBody>
      </p:sp>
      <p:sp>
        <p:nvSpPr>
          <p:cNvPr id="17410" name="Объект 2"/>
          <p:cNvSpPr txBox="1">
            <a:spLocks/>
          </p:cNvSpPr>
          <p:nvPr/>
        </p:nvSpPr>
        <p:spPr bwMode="auto">
          <a:xfrm>
            <a:off x="250825" y="692150"/>
            <a:ext cx="8642350" cy="5616575"/>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17411" name="Прямоугольник 3"/>
          <p:cNvSpPr>
            <a:spLocks noChangeArrowheads="1"/>
          </p:cNvSpPr>
          <p:nvPr/>
        </p:nvSpPr>
        <p:spPr bwMode="auto">
          <a:xfrm>
            <a:off x="250825" y="696913"/>
            <a:ext cx="8642350" cy="5693866"/>
          </a:xfrm>
          <a:prstGeom prst="rect">
            <a:avLst/>
          </a:prstGeom>
          <a:noFill/>
          <a:ln w="9525">
            <a:noFill/>
            <a:miter lim="800000"/>
            <a:headEnd/>
            <a:tailEnd/>
          </a:ln>
        </p:spPr>
        <p:txBody>
          <a:bodyPr>
            <a:spAutoFit/>
          </a:bodyPr>
          <a:lstStyle/>
          <a:p>
            <a:pPr algn="just">
              <a:spcBef>
                <a:spcPct val="0"/>
              </a:spcBef>
            </a:pPr>
            <a:r>
              <a:rPr lang="uk-UA" sz="1400" b="0" i="0" dirty="0"/>
              <a:t>Моніторинг  законодавчих  та  нормативно-правових  актів  в  сфері  регуляторної  політики  –  один  з</a:t>
            </a:r>
          </a:p>
          <a:p>
            <a:pPr algn="just">
              <a:spcBef>
                <a:spcPct val="0"/>
              </a:spcBef>
            </a:pPr>
            <a:r>
              <a:rPr lang="uk-UA" sz="1400" b="0" i="0" dirty="0"/>
              <a:t>проектів  НДЦ  ІПР  НАН  України  в  сфері  науково-експертної  та  експертно-аналітичної  діяльності,  який</a:t>
            </a:r>
            <a:r>
              <a:rPr lang="en-US" sz="1400" b="0" i="0" dirty="0"/>
              <a:t> </a:t>
            </a:r>
            <a:r>
              <a:rPr lang="uk-UA" sz="1400" b="0" i="0" dirty="0"/>
              <a:t>започаткований  з січня 2014 року та передбачає щомісячне оприлюднення результатів.</a:t>
            </a:r>
          </a:p>
          <a:p>
            <a:pPr algn="just">
              <a:spcBef>
                <a:spcPct val="0"/>
              </a:spcBef>
            </a:pPr>
            <a:r>
              <a:rPr lang="uk-UA" sz="1400" b="0" i="0" dirty="0"/>
              <a:t>Метою  Моніторингу  є  відстеження  та  оперативний  аналіз  змін  в  законодавстві  та  нормативно-правовому забезпеченні в сфері регуляторної політики  та дерегулювання економіки.</a:t>
            </a:r>
          </a:p>
          <a:p>
            <a:pPr algn="just">
              <a:spcBef>
                <a:spcPct val="0"/>
              </a:spcBef>
            </a:pPr>
            <a:r>
              <a:rPr lang="uk-UA" sz="1400" b="0" i="0" dirty="0"/>
              <a:t>Аналіз законодавчих та нормативно-правових  актів здійснюється  за такими напрямами</a:t>
            </a:r>
            <a:r>
              <a:rPr lang="uk-UA" sz="1400" b="0" i="0" dirty="0" smtClean="0"/>
              <a:t>:</a:t>
            </a:r>
          </a:p>
          <a:p>
            <a:pPr algn="just">
              <a:spcBef>
                <a:spcPct val="0"/>
              </a:spcBef>
            </a:pPr>
            <a:r>
              <a:rPr lang="uk-UA" sz="1400" b="0" i="0" dirty="0" smtClean="0"/>
              <a:t>1) </a:t>
            </a:r>
            <a:r>
              <a:rPr lang="uk-UA" sz="1400" b="0" i="0" dirty="0"/>
              <a:t>реєстраційна  </a:t>
            </a:r>
            <a:r>
              <a:rPr lang="uk-UA" sz="1400" b="0" i="0" dirty="0" smtClean="0"/>
              <a:t>система; 2) адміністративні </a:t>
            </a:r>
            <a:r>
              <a:rPr lang="uk-UA" sz="1400" b="0" i="0" dirty="0"/>
              <a:t>послуги, дозвільна система та </a:t>
            </a:r>
            <a:r>
              <a:rPr lang="uk-UA" sz="1400" b="0" i="0" dirty="0" smtClean="0"/>
              <a:t>ліцензування;                    3) податкова </a:t>
            </a:r>
            <a:r>
              <a:rPr lang="uk-UA" sz="1400" b="0" i="0" dirty="0"/>
              <a:t>політика та адміністрування  </a:t>
            </a:r>
            <a:r>
              <a:rPr lang="uk-UA" sz="1400" b="0" i="0" dirty="0" smtClean="0"/>
              <a:t>податків; 4) зовнішньоекономічна діяльність; 5) бюджетна </a:t>
            </a:r>
            <a:r>
              <a:rPr lang="uk-UA" sz="1400" b="0" i="0" dirty="0"/>
              <a:t>система та міжбюджетні </a:t>
            </a:r>
            <a:r>
              <a:rPr lang="uk-UA" sz="1400" b="0" i="0" dirty="0" smtClean="0"/>
              <a:t>відносини; 6) контрольно-перевірочна діяльність</a:t>
            </a:r>
            <a:r>
              <a:rPr lang="en-US" sz="1400" b="0" i="0" dirty="0" smtClean="0"/>
              <a:t>;</a:t>
            </a:r>
            <a:r>
              <a:rPr lang="uk-UA" sz="1400" b="0" i="0" dirty="0" smtClean="0"/>
              <a:t> 7) банківська діяльність</a:t>
            </a:r>
            <a:r>
              <a:rPr lang="en-US" sz="1400" b="0" i="0" dirty="0" smtClean="0"/>
              <a:t>;</a:t>
            </a:r>
            <a:r>
              <a:rPr lang="uk-UA" sz="1400" b="0" i="0" dirty="0" smtClean="0"/>
              <a:t>    8)</a:t>
            </a:r>
            <a:r>
              <a:rPr lang="uk-UA" sz="1400" b="0" i="0" dirty="0"/>
              <a:t> </a:t>
            </a:r>
            <a:r>
              <a:rPr lang="uk-UA" sz="1400" b="0" i="0" dirty="0" smtClean="0"/>
              <a:t>публічні </a:t>
            </a:r>
            <a:r>
              <a:rPr lang="uk-UA" sz="1400" b="0" i="0" dirty="0"/>
              <a:t>закупівлі.</a:t>
            </a:r>
          </a:p>
          <a:p>
            <a:pPr algn="just">
              <a:spcBef>
                <a:spcPct val="0"/>
              </a:spcBef>
            </a:pPr>
            <a:r>
              <a:rPr lang="uk-UA" sz="1400" b="0" i="0" dirty="0"/>
              <a:t>Методологія  аналізу  законодавчих  та  нормативно-правових  актів  передбачає  ідентифікацію  їх  впливу</a:t>
            </a:r>
            <a:r>
              <a:rPr lang="en-US" sz="1400" b="0" i="0" dirty="0"/>
              <a:t> </a:t>
            </a:r>
            <a:r>
              <a:rPr lang="uk-UA" sz="1400" b="0" i="0" dirty="0"/>
              <a:t>на діяльність громадян та/або суб'єктів господарювання, порівняння нової редакції аналізованої норми</a:t>
            </a:r>
            <a:r>
              <a:rPr lang="en-US" sz="1400" b="0" i="0" dirty="0"/>
              <a:t> </a:t>
            </a:r>
            <a:r>
              <a:rPr lang="uk-UA" sz="1400" b="0" i="0" dirty="0"/>
              <a:t>з  попередньою;  ідентифікацію  результативності  відповідних  змін  з  відокремленням  позитивних</a:t>
            </a:r>
            <a:r>
              <a:rPr lang="en-US" sz="1400" b="0" i="0" dirty="0"/>
              <a:t> </a:t>
            </a:r>
            <a:r>
              <a:rPr lang="uk-UA" sz="1400" b="0" i="0" dirty="0"/>
              <a:t>наслідків  та  потенційних  недоліків  (ризиків).  При  оцінці  очікуваної  результативності  враховується</a:t>
            </a:r>
            <a:r>
              <a:rPr lang="en-US" sz="1400" b="0" i="0" dirty="0"/>
              <a:t> </a:t>
            </a:r>
            <a:r>
              <a:rPr lang="uk-UA" sz="1400" b="0" i="0" dirty="0"/>
              <a:t>зменшення  або  збільшення  корупційних  ризиків,  кількості  процедур,  витрат  часу  та  коштів</a:t>
            </a:r>
            <a:r>
              <a:rPr lang="en-US" sz="1400" b="0" i="0" dirty="0"/>
              <a:t> </a:t>
            </a:r>
            <a:r>
              <a:rPr lang="uk-UA" sz="1400" b="0" i="0" dirty="0"/>
              <a:t>громадянами  та  суб'єктами  господарювання  на  отримання  відповідної  адміністративної  послуги,  а</a:t>
            </a:r>
            <a:r>
              <a:rPr lang="en-US" sz="1400" b="0" i="0" dirty="0"/>
              <a:t> </a:t>
            </a:r>
            <a:r>
              <a:rPr lang="uk-UA" sz="1400" b="0" i="0" dirty="0"/>
              <a:t>також доцільність використання  конкретного  інструмента  порівняно  з можливими альтернативами.</a:t>
            </a:r>
          </a:p>
          <a:p>
            <a:pPr algn="just">
              <a:spcBef>
                <a:spcPct val="0"/>
              </a:spcBef>
            </a:pPr>
            <a:r>
              <a:rPr lang="uk-UA" sz="1400" b="0" i="0" dirty="0" smtClean="0"/>
              <a:t>Моніторинг  включає  5  основних  розділів:  1)  нормативно-правові  акти,  прийняті  у  відповідному місяці;  2)  нормативно-правові  акти,  які  були  прийняті  раніше,  але  набирають  чинності  у  відповідному</a:t>
            </a:r>
            <a:r>
              <a:rPr lang="en-US" sz="1400" b="0" i="0" dirty="0" smtClean="0"/>
              <a:t> </a:t>
            </a:r>
            <a:r>
              <a:rPr lang="uk-UA" sz="1400" b="0" i="0" dirty="0" smtClean="0"/>
              <a:t>місяці;  3)  інформація  щодо  практики  дерегулювання  в  Україні  та  окремих  регіонах  (статистична</a:t>
            </a:r>
            <a:r>
              <a:rPr lang="en-US" sz="1400" b="0" i="0" dirty="0" smtClean="0"/>
              <a:t> </a:t>
            </a:r>
            <a:r>
              <a:rPr lang="uk-UA" sz="1400" b="0" i="0" dirty="0" smtClean="0"/>
              <a:t>інформація  та  аналіз  тенденцій),  результати  експертних  опитувань  щодо  сприйняття  дієвості</a:t>
            </a:r>
            <a:r>
              <a:rPr lang="en-US" sz="1400" b="0" i="0" dirty="0" smtClean="0"/>
              <a:t> </a:t>
            </a:r>
            <a:r>
              <a:rPr lang="uk-UA" sz="1400" b="0" i="0" dirty="0" smtClean="0"/>
              <a:t>регуляторної політики  та дерегулювання, досвід роботи місцевих  органів тощо)</a:t>
            </a:r>
            <a:r>
              <a:rPr lang="en-US" sz="1400" b="0" i="0" dirty="0" smtClean="0"/>
              <a:t>;</a:t>
            </a:r>
            <a:r>
              <a:rPr lang="uk-UA" sz="1400" b="0" i="0" dirty="0" smtClean="0"/>
              <a:t> 4) </a:t>
            </a:r>
            <a:r>
              <a:rPr lang="ru-RU" sz="1400" b="0" i="0" dirty="0" err="1" smtClean="0"/>
              <a:t>оцінку</a:t>
            </a:r>
            <a:r>
              <a:rPr lang="ru-RU" sz="1400" b="0" i="0" dirty="0" smtClean="0"/>
              <a:t> </a:t>
            </a:r>
            <a:r>
              <a:rPr lang="ru-RU" sz="1400" b="0" i="0" dirty="0" err="1" smtClean="0"/>
              <a:t>якості</a:t>
            </a:r>
            <a:r>
              <a:rPr lang="ru-RU" sz="1400" b="0" i="0" dirty="0" smtClean="0"/>
              <a:t> </a:t>
            </a:r>
            <a:r>
              <a:rPr lang="ru-RU" sz="1400" b="0" i="0" dirty="0" err="1" smtClean="0"/>
              <a:t>проведення</a:t>
            </a:r>
            <a:r>
              <a:rPr lang="ru-RU" sz="1400" b="0" i="0" dirty="0" smtClean="0"/>
              <a:t> АРВ </a:t>
            </a:r>
            <a:r>
              <a:rPr lang="ru-RU" sz="1400" b="0" i="0" dirty="0" err="1" smtClean="0"/>
              <a:t>проектів</a:t>
            </a:r>
            <a:r>
              <a:rPr lang="ru-RU" sz="1400" b="0" i="0" dirty="0" smtClean="0"/>
              <a:t> </a:t>
            </a:r>
            <a:r>
              <a:rPr lang="ru-RU" sz="1400" b="0" i="0" dirty="0" err="1" smtClean="0"/>
              <a:t>нормативно-правових</a:t>
            </a:r>
            <a:r>
              <a:rPr lang="ru-RU" sz="1400" b="0" i="0" dirty="0" smtClean="0"/>
              <a:t> </a:t>
            </a:r>
            <a:r>
              <a:rPr lang="ru-RU" sz="1400" b="0" i="0" dirty="0" err="1" smtClean="0"/>
              <a:t>актів</a:t>
            </a:r>
            <a:r>
              <a:rPr lang="ru-RU" sz="1400" b="0" i="0" dirty="0" smtClean="0"/>
              <a:t>, </a:t>
            </a:r>
            <a:r>
              <a:rPr lang="ru-RU" sz="1400" b="0" i="0" dirty="0" err="1" smtClean="0"/>
              <a:t>які</a:t>
            </a:r>
            <a:r>
              <a:rPr lang="ru-RU" sz="1400" b="0" i="0" dirty="0" smtClean="0"/>
              <a:t> </a:t>
            </a:r>
            <a:r>
              <a:rPr lang="ru-RU" sz="1400" b="0" i="0" dirty="0" err="1" smtClean="0"/>
              <a:t>були</a:t>
            </a:r>
            <a:r>
              <a:rPr lang="ru-RU" sz="1400" b="0" i="0" dirty="0" smtClean="0"/>
              <a:t> </a:t>
            </a:r>
            <a:r>
              <a:rPr lang="ru-RU" sz="1400" b="0" i="0" dirty="0" err="1" smtClean="0"/>
              <a:t>розроблені</a:t>
            </a:r>
            <a:r>
              <a:rPr lang="ru-RU" sz="1400" b="0" i="0" dirty="0" smtClean="0"/>
              <a:t> </a:t>
            </a:r>
            <a:r>
              <a:rPr lang="ru-RU" sz="1400" b="0" i="0" dirty="0" err="1" smtClean="0"/>
              <a:t>регуляторними</a:t>
            </a:r>
            <a:r>
              <a:rPr lang="ru-RU" sz="1400" b="0" i="0" dirty="0" smtClean="0"/>
              <a:t> органами в поточному </a:t>
            </a:r>
            <a:r>
              <a:rPr lang="ru-RU" sz="1400" b="0" i="0" dirty="0" err="1" smtClean="0"/>
              <a:t>місяці</a:t>
            </a:r>
            <a:r>
              <a:rPr lang="en-US" sz="1400" b="0" i="0" dirty="0" smtClean="0"/>
              <a:t>;</a:t>
            </a:r>
            <a:r>
              <a:rPr lang="uk-UA" sz="1400" b="0" i="0" dirty="0" smtClean="0"/>
              <a:t> 5) аналіз законопроектів, які можуть мати суттєвий вплив на суб'єктів господарювання.</a:t>
            </a:r>
            <a:endParaRPr lang="uk-UA" sz="1400" b="0" i="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4</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0" name="Объект 2"/>
          <p:cNvSpPr>
            <a:spLocks/>
          </p:cNvSpPr>
          <p:nvPr/>
        </p:nvSpPr>
        <p:spPr bwMode="auto">
          <a:xfrm>
            <a:off x="179512" y="1412776"/>
            <a:ext cx="8785992" cy="1079500"/>
          </a:xfrm>
          <a:prstGeom prst="rect">
            <a:avLst/>
          </a:prstGeom>
          <a:noFill/>
          <a:ln w="9525">
            <a:noFill/>
            <a:miter lim="800000"/>
            <a:headEnd/>
            <a:tailEnd/>
          </a:ln>
        </p:spPr>
        <p:txBody>
          <a:bodyPr/>
          <a:lstStyle/>
          <a:p>
            <a:pPr indent="444500" algn="just" eaLnBrk="0" hangingPunct="0">
              <a:spcBef>
                <a:spcPts val="575"/>
              </a:spcBef>
              <a:buClr>
                <a:schemeClr val="accent1"/>
              </a:buClr>
              <a:buSzPct val="85000"/>
              <a:buFont typeface="Wingdings 2" pitchFamily="18" charset="2"/>
              <a:buNone/>
            </a:pPr>
            <a:endParaRPr lang="uk-UA" sz="1400" b="0" i="0" dirty="0"/>
          </a:p>
        </p:txBody>
      </p:sp>
      <p:sp>
        <p:nvSpPr>
          <p:cNvPr id="18" name="Прямоугольник 1"/>
          <p:cNvSpPr>
            <a:spLocks noChangeArrowheads="1"/>
          </p:cNvSpPr>
          <p:nvPr/>
        </p:nvSpPr>
        <p:spPr bwMode="auto">
          <a:xfrm>
            <a:off x="323528" y="116632"/>
            <a:ext cx="8637587" cy="338137"/>
          </a:xfrm>
          <a:prstGeom prst="rect">
            <a:avLst/>
          </a:prstGeom>
          <a:noFill/>
          <a:ln w="9525">
            <a:noFill/>
            <a:miter lim="800000"/>
            <a:headEnd/>
            <a:tailEnd/>
          </a:ln>
        </p:spPr>
        <p:txBody>
          <a:bodyPr bIns="91440" anchor="ctr"/>
          <a:lstStyle/>
          <a:p>
            <a:pPr>
              <a:spcBef>
                <a:spcPct val="0"/>
              </a:spcBef>
            </a:pPr>
            <a:r>
              <a:rPr lang="ru-RU" sz="1600" i="0" dirty="0"/>
              <a:t>1</a:t>
            </a:r>
            <a:r>
              <a:rPr lang="ru-RU" sz="1600" i="0" dirty="0" smtClean="0"/>
              <a:t>. </a:t>
            </a:r>
            <a:r>
              <a:rPr lang="ru-RU" sz="1600" i="0" dirty="0"/>
              <a:t>НОРМАТИВНО-ПРАВОВІ АКТИ, ЯКІ </a:t>
            </a:r>
            <a:r>
              <a:rPr lang="ru-RU" sz="1600" i="0" dirty="0" smtClean="0"/>
              <a:t>БУЛИ ПРИЙНТЯІ </a:t>
            </a:r>
            <a:r>
              <a:rPr lang="uk-UA" sz="1600" i="0" dirty="0" smtClean="0"/>
              <a:t>У ЧЕРВНІ </a:t>
            </a:r>
            <a:r>
              <a:rPr lang="ru-RU" sz="1600" i="0" dirty="0" smtClean="0"/>
              <a:t>2017</a:t>
            </a:r>
            <a:r>
              <a:rPr lang="ru-RU" sz="1600" i="0" dirty="0"/>
              <a:t> </a:t>
            </a:r>
            <a:r>
              <a:rPr lang="ru-RU" sz="1600" i="0" dirty="0" err="1"/>
              <a:t>р</a:t>
            </a:r>
            <a:r>
              <a:rPr lang="uk-UA" sz="1600" i="0" dirty="0"/>
              <a:t>.</a:t>
            </a:r>
          </a:p>
        </p:txBody>
      </p:sp>
      <p:sp>
        <p:nvSpPr>
          <p:cNvPr id="11" name="Объект 2"/>
          <p:cNvSpPr>
            <a:spLocks/>
          </p:cNvSpPr>
          <p:nvPr/>
        </p:nvSpPr>
        <p:spPr bwMode="auto">
          <a:xfrm>
            <a:off x="179512" y="1484784"/>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endParaRPr lang="uk-UA" sz="800" i="0" dirty="0" smtClean="0"/>
          </a:p>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запроваджено електронний сервіс, що надає можливість доступу до Державного реєстру обтяжень рухомого майна з метою отримання відомостей про державну реєстрацію виникнення, зміну або припинення обтяжень рухомого майна.</a:t>
            </a:r>
          </a:p>
          <a:p>
            <a:pPr indent="444500" algn="just" eaLnBrk="0" hangingPunct="0">
              <a:spcBef>
                <a:spcPts val="0"/>
              </a:spcBef>
              <a:buClr>
                <a:schemeClr val="accent1"/>
              </a:buClr>
              <a:buSzPct val="85000"/>
            </a:pPr>
            <a:r>
              <a:rPr lang="uk-UA" sz="1300" b="0" i="0" dirty="0" smtClean="0"/>
              <a:t>Зміни внесено до Постанови КМУ «Про затвердження Порядку ведення Державного реєстру обтяжень рухомого майна» від 5 липня 2004 р. № 830. Згідно з оновленим Порядком, фізична чи юридична особа має право на отримання витягу в паперовій або електронній формі про наявність чи відсутність запису в Реєстрі про обтяження, зміну обтяження, відступлення прав на предмет обтяження, передачу, видачу дубліката заставної та видачу нової заставної (у разі застави повітряних та морських суден, </a:t>
            </a:r>
            <a:r>
              <a:rPr lang="uk-UA" sz="1300" b="0" i="0" dirty="0" err="1" smtClean="0"/>
              <a:t>суден</a:t>
            </a:r>
            <a:r>
              <a:rPr lang="uk-UA" sz="1300" b="0" i="0" dirty="0" smtClean="0"/>
              <a:t> внутрішнього плавання, космічних об'єктів). Раніше, інформацію можна було отримати лише в паперовій формі. Згідно зі змінами, витяг у паперовій формі надаватиметься без використання спеціальних бланків, а в електронній формі – через офіційний </a:t>
            </a:r>
            <a:r>
              <a:rPr lang="uk-UA" sz="1300" b="0" i="0" dirty="0" err="1" smtClean="0"/>
              <a:t>веб-портал</a:t>
            </a:r>
            <a:r>
              <a:rPr lang="uk-UA" sz="1300" b="0" i="0" dirty="0" smtClean="0"/>
              <a:t> Міністерства юстиції. Фізичні та юридичні особи матимуть право на отримання відомостей, що містяться в Реєстрі, в електронній формі з використанням сервісної послуги у формі прикладного програмного інтерфейсу Реєстру на підставі договору, укладеного з адміністратором Реєстру.</a:t>
            </a:r>
          </a:p>
          <a:p>
            <a:pPr indent="444500" algn="just" eaLnBrk="0" hangingPunct="0">
              <a:spcBef>
                <a:spcPts val="0"/>
              </a:spcBef>
              <a:buClr>
                <a:schemeClr val="accent1"/>
              </a:buClr>
              <a:buSzPct val="85000"/>
            </a:pPr>
            <a:r>
              <a:rPr lang="uk-UA" sz="1300" b="0" i="0" dirty="0" smtClean="0"/>
              <a:t>У Постанові уточнено, що надання витягу з Державного реєстру обтяжень рухомого майна в електронній формі через офіційний </a:t>
            </a:r>
            <a:r>
              <a:rPr lang="uk-UA" sz="1300" b="0" i="0" dirty="0" err="1" smtClean="0"/>
              <a:t>веб-портал</a:t>
            </a:r>
            <a:r>
              <a:rPr lang="uk-UA" sz="1300" b="0" i="0" dirty="0" smtClean="0"/>
              <a:t> Міністерства юстиції, витягу з Реєстру щодо кожного окремого запису (якщо за ідентифікаторами пошуку в Реєстрі знайдено декілька записів щодо обтяження рухомого майна), відомостей з Реєстру з використанням сервісної послуги у формі прикладного програмного інтерфейсу та у формі безпосереднього доступу посадових осіб органів державної влади чи інших визначених законом осіб до Реєстру здійснюватиметься після впровадження відповідного програмного забезпечення Реєстру, але не пізніше 1 січня 2018 року.</a:t>
            </a:r>
          </a:p>
          <a:p>
            <a:pPr indent="444500" algn="just" eaLnBrk="0" hangingPunct="0">
              <a:spcBef>
                <a:spcPts val="0"/>
              </a:spcBef>
              <a:buClr>
                <a:schemeClr val="accent1"/>
              </a:buClr>
              <a:buSzPct val="85000"/>
            </a:pPr>
            <a:endParaRPr lang="uk-UA" sz="1300" b="0" i="0" dirty="0" smtClean="0"/>
          </a:p>
        </p:txBody>
      </p:sp>
      <p:sp>
        <p:nvSpPr>
          <p:cNvPr id="12" name="Прямоугольник 9"/>
          <p:cNvSpPr>
            <a:spLocks noChangeArrowheads="1"/>
          </p:cNvSpPr>
          <p:nvPr/>
        </p:nvSpPr>
        <p:spPr bwMode="auto">
          <a:xfrm>
            <a:off x="179512" y="836712"/>
            <a:ext cx="8714358" cy="692497"/>
          </a:xfrm>
          <a:prstGeom prst="rect">
            <a:avLst/>
          </a:prstGeom>
          <a:noFill/>
          <a:ln w="9525">
            <a:noFill/>
            <a:miter lim="800000"/>
            <a:headEnd/>
            <a:tailEnd/>
          </a:ln>
        </p:spPr>
        <p:txBody>
          <a:bodyPr wrap="square" anchor="ctr">
            <a:spAutoFit/>
          </a:bodyPr>
          <a:lstStyle/>
          <a:p>
            <a:pPr algn="just">
              <a:spcBef>
                <a:spcPct val="0"/>
              </a:spcBef>
            </a:pPr>
            <a:r>
              <a:rPr lang="ru-RU" sz="1300" dirty="0" smtClean="0"/>
              <a:t>Постанова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«Про </a:t>
            </a:r>
            <a:r>
              <a:rPr lang="ru-RU" sz="1300" dirty="0" err="1" smtClean="0"/>
              <a:t>внесення</a:t>
            </a:r>
            <a:r>
              <a:rPr lang="ru-RU" sz="1300" dirty="0" smtClean="0"/>
              <a:t> </a:t>
            </a:r>
            <a:r>
              <a:rPr lang="ru-RU" sz="1300" dirty="0" err="1" smtClean="0"/>
              <a:t>змін</a:t>
            </a:r>
            <a:r>
              <a:rPr lang="ru-RU" sz="1300" dirty="0" smtClean="0"/>
              <a:t> до </a:t>
            </a:r>
            <a:r>
              <a:rPr lang="ru-RU" sz="1300" dirty="0" err="1" smtClean="0"/>
              <a:t>деяких</a:t>
            </a:r>
            <a:r>
              <a:rPr lang="ru-RU" sz="1300" dirty="0" smtClean="0"/>
              <a:t> постанов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a:t>
            </a:r>
            <a:r>
              <a:rPr lang="ru-RU" sz="1300" dirty="0" err="1" smtClean="0"/>
              <a:t>з</a:t>
            </a:r>
            <a:r>
              <a:rPr lang="ru-RU" sz="1300" dirty="0" smtClean="0"/>
              <a:t> </a:t>
            </a:r>
            <a:r>
              <a:rPr lang="ru-RU" sz="1300" dirty="0" err="1" smtClean="0"/>
              <a:t>питань</a:t>
            </a:r>
            <a:r>
              <a:rPr lang="ru-RU" sz="1300" dirty="0" smtClean="0"/>
              <a:t> </a:t>
            </a:r>
            <a:r>
              <a:rPr lang="ru-RU" sz="1300" dirty="0" err="1" smtClean="0"/>
              <a:t>надання</a:t>
            </a:r>
            <a:r>
              <a:rPr lang="ru-RU" sz="1300" dirty="0" smtClean="0"/>
              <a:t> </a:t>
            </a:r>
            <a:r>
              <a:rPr lang="ru-RU" sz="1300" dirty="0" err="1" smtClean="0"/>
              <a:t>інформації</a:t>
            </a:r>
            <a:r>
              <a:rPr lang="ru-RU" sz="1300" dirty="0" smtClean="0"/>
              <a:t> </a:t>
            </a:r>
            <a:r>
              <a:rPr lang="ru-RU" sz="1300" dirty="0" err="1" smtClean="0"/>
              <a:t>з</a:t>
            </a:r>
            <a:r>
              <a:rPr lang="ru-RU" sz="1300" dirty="0" smtClean="0"/>
              <a:t> Державного </a:t>
            </a:r>
            <a:r>
              <a:rPr lang="ru-RU" sz="1300" dirty="0" err="1" smtClean="0"/>
              <a:t>реєстру</a:t>
            </a:r>
            <a:r>
              <a:rPr lang="ru-RU" sz="1300" dirty="0" smtClean="0"/>
              <a:t> </a:t>
            </a:r>
            <a:r>
              <a:rPr lang="ru-RU" sz="1300" dirty="0" err="1" smtClean="0"/>
              <a:t>обтяжень</a:t>
            </a:r>
            <a:r>
              <a:rPr lang="ru-RU" sz="1300" dirty="0" smtClean="0"/>
              <a:t> </a:t>
            </a:r>
            <a:r>
              <a:rPr lang="ru-RU" sz="1300" dirty="0" err="1" smtClean="0"/>
              <a:t>рухомого</a:t>
            </a:r>
            <a:r>
              <a:rPr lang="ru-RU" sz="1300" dirty="0" smtClean="0"/>
              <a:t> майна» </a:t>
            </a:r>
            <a:r>
              <a:rPr lang="ru-RU" sz="1300" dirty="0" err="1" smtClean="0"/>
              <a:t>від</a:t>
            </a:r>
            <a:r>
              <a:rPr lang="ru-RU" sz="1300" dirty="0" smtClean="0"/>
              <a:t> 24 </a:t>
            </a:r>
            <a:r>
              <a:rPr lang="ru-RU" sz="1300" dirty="0" err="1" smtClean="0"/>
              <a:t>травня</a:t>
            </a:r>
            <a:r>
              <a:rPr lang="ru-RU" sz="1300" dirty="0" smtClean="0"/>
              <a:t> 2017 р. № 386 (</a:t>
            </a:r>
            <a:r>
              <a:rPr lang="ru-RU" sz="1300" dirty="0" err="1" smtClean="0"/>
              <a:t>набуде</a:t>
            </a:r>
            <a:r>
              <a:rPr lang="ru-RU" sz="1300" dirty="0" smtClean="0"/>
              <a:t> </a:t>
            </a:r>
            <a:r>
              <a:rPr lang="ru-RU" sz="1300" dirty="0" err="1" smtClean="0"/>
              <a:t>чинності</a:t>
            </a:r>
            <a:r>
              <a:rPr lang="ru-RU" sz="1300" dirty="0" smtClean="0"/>
              <a:t> 07.09.2017 р.)</a:t>
            </a:r>
          </a:p>
        </p:txBody>
      </p:sp>
      <p:sp>
        <p:nvSpPr>
          <p:cNvPr id="13" name="Прямоугольник 8"/>
          <p:cNvSpPr>
            <a:spLocks noChangeArrowheads="1"/>
          </p:cNvSpPr>
          <p:nvPr/>
        </p:nvSpPr>
        <p:spPr bwMode="auto">
          <a:xfrm>
            <a:off x="179512" y="476672"/>
            <a:ext cx="8280400" cy="307975"/>
          </a:xfrm>
          <a:prstGeom prst="rect">
            <a:avLst/>
          </a:prstGeom>
          <a:noFill/>
          <a:ln w="9525">
            <a:noFill/>
            <a:miter lim="800000"/>
            <a:headEnd/>
            <a:tailEnd/>
          </a:ln>
        </p:spPr>
        <p:txBody>
          <a:bodyPr bIns="91440"/>
          <a:lstStyle/>
          <a:p>
            <a:pPr marL="0" lvl="1" algn="l">
              <a:spcBef>
                <a:spcPct val="0"/>
              </a:spcBef>
            </a:pPr>
            <a:r>
              <a:rPr kumimoji="1" lang="ru-RU" sz="1400" u="sng" dirty="0" smtClean="0"/>
              <a:t>1.2. Адміністративні </a:t>
            </a:r>
            <a:r>
              <a:rPr kumimoji="1" lang="ru-RU" sz="1400" u="sng" dirty="0" err="1" smtClean="0"/>
              <a:t>послуги</a:t>
            </a:r>
            <a:r>
              <a:rPr kumimoji="1" lang="ru-RU" sz="1400" u="sng" dirty="0" smtClean="0"/>
              <a:t>, </a:t>
            </a:r>
            <a:r>
              <a:rPr kumimoji="1" lang="ru-RU" sz="1400" u="sng" dirty="0" err="1" smtClean="0"/>
              <a:t>дозвільна</a:t>
            </a:r>
            <a:r>
              <a:rPr kumimoji="1" lang="ru-RU" sz="1400" u="sng" dirty="0" smtClean="0"/>
              <a:t> система та </a:t>
            </a:r>
            <a:r>
              <a:rPr kumimoji="1" lang="ru-RU" sz="1400" u="sng" dirty="0" err="1" smtClean="0"/>
              <a:t>ліцензування</a:t>
            </a:r>
            <a:endParaRPr kumimoji="1" lang="ru-RU" sz="1400" u="sng" dirty="0" smtClean="0"/>
          </a:p>
          <a:p>
            <a:pPr algn="l">
              <a:spcBef>
                <a:spcPct val="0"/>
              </a:spcBef>
            </a:pPr>
            <a:r>
              <a:rPr kumimoji="1" lang="uk-UA" sz="1400" u="sng" dirty="0" smtClean="0"/>
              <a:t> </a:t>
            </a:r>
            <a:endParaRPr kumimoji="1" lang="ru-RU" sz="1400" u="sn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en-US" b="0" i="0" dirty="0" smtClean="0">
                <a:solidFill>
                  <a:srgbClr val="FFFFFF"/>
                </a:solidFill>
                <a:effectLst>
                  <a:outerShdw blurRad="38100" dist="38100" dir="2700000" algn="tl">
                    <a:srgbClr val="000000"/>
                  </a:outerShdw>
                </a:effectLst>
                <a:ea typeface="Arial" charset="0"/>
                <a:cs typeface="Arial" charset="0"/>
              </a:rPr>
              <a:t>5</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grpSp>
        <p:nvGrpSpPr>
          <p:cNvPr id="71681" name="Group 1"/>
          <p:cNvGrpSpPr>
            <a:grpSpLocks/>
          </p:cNvGrpSpPr>
          <p:nvPr/>
        </p:nvGrpSpPr>
        <p:grpSpPr bwMode="auto">
          <a:xfrm>
            <a:off x="107504" y="188640"/>
            <a:ext cx="8784976" cy="4216577"/>
            <a:chOff x="989" y="1397"/>
            <a:chExt cx="10104" cy="8691"/>
          </a:xfrm>
        </p:grpSpPr>
        <p:sp>
          <p:nvSpPr>
            <p:cNvPr id="71682" name="Text Box 2"/>
            <p:cNvSpPr txBox="1">
              <a:spLocks noChangeArrowheads="1"/>
            </p:cNvSpPr>
            <p:nvPr/>
          </p:nvSpPr>
          <p:spPr bwMode="auto">
            <a:xfrm>
              <a:off x="1053" y="1397"/>
              <a:ext cx="10040" cy="610"/>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k-UA" sz="1200" b="1" i="0" u="none" strike="noStrike" cap="none" normalizeH="0" baseline="0" dirty="0" smtClean="0">
                  <a:ln>
                    <a:noFill/>
                  </a:ln>
                  <a:solidFill>
                    <a:schemeClr val="tx1"/>
                  </a:solidFill>
                  <a:effectLst/>
                  <a:latin typeface="Times New Roman" pitchFamily="18" charset="0"/>
                  <a:cs typeface="Arial" pitchFamily="34" charset="0"/>
                </a:rPr>
                <a:t>Особливості надання витягів в електронній та паперовій формах</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3" name="Text Box 3"/>
            <p:cNvSpPr txBox="1">
              <a:spLocks noChangeArrowheads="1"/>
            </p:cNvSpPr>
            <p:nvPr/>
          </p:nvSpPr>
          <p:spPr bwMode="auto">
            <a:xfrm>
              <a:off x="1053" y="3230"/>
              <a:ext cx="4955" cy="2174"/>
            </a:xfrm>
            <a:prstGeom prst="rect">
              <a:avLst/>
            </a:prstGeom>
            <a:solidFill>
              <a:srgbClr val="FFFFFF"/>
            </a:solidFill>
            <a:ln w="31750">
              <a:solidFill>
                <a:srgbClr val="4BACC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Arial" pitchFamily="34" charset="0"/>
                </a:rPr>
                <a:t>може надаватися будь-яким нотаріусом або його помічником, які відповідно до законодавства отримали ідентифікатор доступу до Реєстру, на підставі поданої фізичною чи юридичною особою заяви.</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Text Box 4"/>
            <p:cNvSpPr txBox="1">
              <a:spLocks noChangeArrowheads="1"/>
            </p:cNvSpPr>
            <p:nvPr/>
          </p:nvSpPr>
          <p:spPr bwMode="auto">
            <a:xfrm>
              <a:off x="6138" y="3230"/>
              <a:ext cx="4955" cy="2174"/>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ts val="500"/>
                </a:spcBef>
                <a:spcAft>
                  <a:spcPts val="300"/>
                </a:spcAft>
                <a:buClrTx/>
                <a:buSzTx/>
                <a:buFontTx/>
                <a:buNone/>
                <a:tabLst/>
              </a:pPr>
              <a:r>
                <a:rPr kumimoji="0" lang="uk-UA" sz="1200" b="0" i="0" u="none" strike="noStrike" cap="none" normalizeH="0" baseline="0" smtClean="0">
                  <a:ln>
                    <a:noFill/>
                  </a:ln>
                  <a:solidFill>
                    <a:srgbClr val="232B30"/>
                  </a:solidFill>
                  <a:effectLst/>
                  <a:latin typeface="Times New Roman" pitchFamily="18" charset="0"/>
                  <a:cs typeface="Arial" pitchFamily="34" charset="0"/>
                </a:rPr>
                <a:t>надання витягу в електронній формі забезпечуватиметься за допомогою програмних засобів ведення Реєстру шляхом здійснення особою пошуку відомостей про зареєстровані обтяження, завантаження та перегляду витягу в електронній формі для його подальшого використання, у тому числі друку.</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85" name="Text Box 5"/>
            <p:cNvSpPr txBox="1">
              <a:spLocks noChangeArrowheads="1"/>
            </p:cNvSpPr>
            <p:nvPr/>
          </p:nvSpPr>
          <p:spPr bwMode="auto">
            <a:xfrm>
              <a:off x="1320" y="5553"/>
              <a:ext cx="4699" cy="3221"/>
            </a:xfrm>
            <a:prstGeom prst="rect">
              <a:avLst/>
            </a:prstGeom>
            <a:solidFill>
              <a:srgbClr val="FFFFFF"/>
            </a:solidFill>
            <a:ln w="31750">
              <a:solidFill>
                <a:srgbClr val="4BACC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sng" strike="noStrike" cap="none" normalizeH="0" baseline="0" smtClean="0">
                  <a:ln>
                    <a:noFill/>
                  </a:ln>
                  <a:solidFill>
                    <a:schemeClr val="tx1"/>
                  </a:solidFill>
                  <a:effectLst/>
                  <a:latin typeface="Times New Roman" pitchFamily="18" charset="0"/>
                  <a:cs typeface="Arial" pitchFamily="34" charset="0"/>
                </a:rPr>
                <a:t>Вид ідентифікатора:</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232B30"/>
                  </a:solidFill>
                  <a:effectLst/>
                  <a:latin typeface="Times New Roman" pitchFamily="18" charset="0"/>
                  <a:cs typeface="Arial" pitchFamily="34" charset="0"/>
                </a:rPr>
                <a:t>У заяві слід зазначити один з таких ідентифікаторі: реєстраційний номер запису; реєстраційні дані предмета обтяження; відомості про боржника:</a:t>
              </a:r>
              <a:r>
                <a:rPr kumimoji="0" lang="uk-UA" sz="1200" b="1" i="0" u="none" strike="noStrike" cap="none" normalizeH="0" baseline="0" smtClean="0">
                  <a:ln>
                    <a:noFill/>
                  </a:ln>
                  <a:solidFill>
                    <a:schemeClr val="tx1"/>
                  </a:solidFill>
                  <a:effectLst/>
                  <a:latin typeface="Times New Roman" pitchFamily="18" charset="0"/>
                  <a:cs typeface="Arial" pitchFamily="34" charset="0"/>
                </a:rPr>
                <a:t> </a:t>
              </a:r>
              <a:r>
                <a:rPr kumimoji="0" lang="uk-UA" sz="1200" b="0" i="0" u="none" strike="noStrike" cap="none" normalizeH="0" baseline="0" smtClean="0">
                  <a:ln>
                    <a:noFill/>
                  </a:ln>
                  <a:solidFill>
                    <a:srgbClr val="232B30"/>
                  </a:solidFill>
                  <a:effectLst/>
                  <a:latin typeface="Times New Roman" pitchFamily="18" charset="0"/>
                  <a:cs typeface="Arial" pitchFamily="34" charset="0"/>
                </a:rPr>
                <a:t>для фізичної особи-прізвище, ім’я та по батькові (за наявності), реєстраційний номер облікової картки платника податків; для юридичної особи найменування, ідентифікаційний код згідно з ЄДРПОУ.</a:t>
              </a:r>
              <a:endParaRPr kumimoji="0" lang="uk-UA" sz="1200" b="1" i="0" u="sng" strike="noStrike" cap="none" normalizeH="0" baseline="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86" name="Text Box 6"/>
            <p:cNvSpPr txBox="1">
              <a:spLocks noChangeArrowheads="1"/>
            </p:cNvSpPr>
            <p:nvPr/>
          </p:nvSpPr>
          <p:spPr bwMode="auto">
            <a:xfrm>
              <a:off x="6124" y="5553"/>
              <a:ext cx="4699" cy="3221"/>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sng" strike="noStrike" cap="none" normalizeH="0" baseline="0" smtClean="0">
                  <a:ln>
                    <a:noFill/>
                  </a:ln>
                  <a:solidFill>
                    <a:schemeClr val="tx1"/>
                  </a:solidFill>
                  <a:effectLst/>
                  <a:latin typeface="Times New Roman" pitchFamily="18" charset="0"/>
                  <a:cs typeface="Arial" pitchFamily="34" charset="0"/>
                </a:rPr>
                <a:t>Вид ідентифікатора:</a:t>
              </a:r>
              <a:endParaRPr kumimoji="0" lang="en-US" sz="1200" b="1" i="0" u="sng" strike="noStrike" cap="none" normalizeH="0" baseline="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Електронний витяг </a:t>
              </a:r>
              <a:r>
                <a:rPr kumimoji="0" lang="uk-UA" sz="1200" b="0" i="0" u="none" strike="noStrike" cap="none" normalizeH="0" baseline="0" smtClean="0">
                  <a:ln>
                    <a:noFill/>
                  </a:ln>
                  <a:solidFill>
                    <a:srgbClr val="232B30"/>
                  </a:solidFill>
                  <a:effectLst/>
                  <a:latin typeface="Times New Roman" pitchFamily="18" charset="0"/>
                  <a:cs typeface="Arial" pitchFamily="34" charset="0"/>
                </a:rPr>
                <a:t>надаватиметься фізичній чи юридичній особі, яку ідентифіковано шляхом використання ЕЦП, електронної системи ідентифікації «Bank ID» чи засобу ідентифікації особи, який дає можливість однозначно ідентифікувати таку особу.</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87" name="Text Box 7"/>
            <p:cNvSpPr txBox="1">
              <a:spLocks noChangeArrowheads="1"/>
            </p:cNvSpPr>
            <p:nvPr/>
          </p:nvSpPr>
          <p:spPr bwMode="auto">
            <a:xfrm>
              <a:off x="1320" y="8966"/>
              <a:ext cx="4699" cy="1122"/>
            </a:xfrm>
            <a:prstGeom prst="rect">
              <a:avLst/>
            </a:prstGeom>
            <a:solidFill>
              <a:srgbClr val="FFFFFF"/>
            </a:solidFill>
            <a:ln w="31750">
              <a:solidFill>
                <a:srgbClr val="4BACC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sng" strike="noStrike" cap="none" normalizeH="0" baseline="0" smtClean="0">
                  <a:ln>
                    <a:noFill/>
                  </a:ln>
                  <a:solidFill>
                    <a:schemeClr val="tx1"/>
                  </a:solidFill>
                  <a:effectLst/>
                  <a:latin typeface="Times New Roman" pitchFamily="18" charset="0"/>
                  <a:cs typeface="Arial" pitchFamily="34" charset="0"/>
                </a:rPr>
                <a:t>Розмір плати: </a:t>
              </a:r>
            </a:p>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0,03 прожиткового мінімуму для працездатних осіб</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88" name="Text Box 8"/>
            <p:cNvSpPr txBox="1">
              <a:spLocks noChangeArrowheads="1"/>
            </p:cNvSpPr>
            <p:nvPr/>
          </p:nvSpPr>
          <p:spPr bwMode="auto">
            <a:xfrm>
              <a:off x="6124" y="8966"/>
              <a:ext cx="4699" cy="1122"/>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sng" strike="noStrike" cap="none" normalizeH="0" baseline="0" smtClean="0">
                  <a:ln>
                    <a:noFill/>
                  </a:ln>
                  <a:solidFill>
                    <a:schemeClr val="tx1"/>
                  </a:solidFill>
                  <a:effectLst/>
                  <a:latin typeface="Times New Roman" pitchFamily="18" charset="0"/>
                  <a:cs typeface="Arial" pitchFamily="34" charset="0"/>
                </a:rPr>
                <a:t>Розмір плати: </a:t>
              </a:r>
            </a:p>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0,02 прожиткового мінімуму для працездатних осіб</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89" name="AutoShape 9"/>
            <p:cNvSpPr>
              <a:spLocks noChangeArrowheads="1"/>
            </p:cNvSpPr>
            <p:nvPr/>
          </p:nvSpPr>
          <p:spPr bwMode="auto">
            <a:xfrm>
              <a:off x="8346" y="1934"/>
              <a:ext cx="562" cy="427"/>
            </a:xfrm>
            <a:prstGeom prst="downArrow">
              <a:avLst>
                <a:gd name="adj1" fmla="val 50000"/>
                <a:gd name="adj2" fmla="val 25000"/>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eaVert" wrap="square" lIns="91440" tIns="45720" rIns="91440" bIns="45720" numCol="1" anchor="t" anchorCtr="0" compatLnSpc="1">
              <a:prstTxWarp prst="textNoShape">
                <a:avLst/>
              </a:prstTxWarp>
            </a:bodyPr>
            <a:lstStyle/>
            <a:p>
              <a:endParaRPr lang="ru-RU"/>
            </a:p>
          </p:txBody>
        </p:sp>
        <p:cxnSp>
          <p:nvCxnSpPr>
            <p:cNvPr id="71690" name="AutoShape 10"/>
            <p:cNvCxnSpPr>
              <a:cxnSpLocks noChangeShapeType="1"/>
            </p:cNvCxnSpPr>
            <p:nvPr/>
          </p:nvCxnSpPr>
          <p:spPr bwMode="auto">
            <a:xfrm>
              <a:off x="1072" y="5404"/>
              <a:ext cx="0" cy="4100"/>
            </a:xfrm>
            <a:prstGeom prst="straightConnector1">
              <a:avLst/>
            </a:prstGeom>
            <a:noFill/>
            <a:ln w="31750">
              <a:solidFill>
                <a:srgbClr val="4BACC6"/>
              </a:solidFill>
              <a:round/>
              <a:headEnd/>
              <a:tailEnd/>
            </a:ln>
            <a:effectLst/>
          </p:spPr>
        </p:cxnSp>
        <p:cxnSp>
          <p:nvCxnSpPr>
            <p:cNvPr id="71691" name="AutoShape 11"/>
            <p:cNvCxnSpPr>
              <a:cxnSpLocks noChangeShapeType="1"/>
            </p:cNvCxnSpPr>
            <p:nvPr/>
          </p:nvCxnSpPr>
          <p:spPr bwMode="auto">
            <a:xfrm>
              <a:off x="11093" y="5404"/>
              <a:ext cx="0" cy="4100"/>
            </a:xfrm>
            <a:prstGeom prst="straightConnector1">
              <a:avLst/>
            </a:prstGeom>
            <a:noFill/>
            <a:ln w="31750">
              <a:solidFill>
                <a:srgbClr val="F79646"/>
              </a:solidFill>
              <a:round/>
              <a:headEnd/>
              <a:tailEnd/>
            </a:ln>
            <a:effectLst/>
          </p:spPr>
        </p:cxnSp>
        <p:sp>
          <p:nvSpPr>
            <p:cNvPr id="71692" name="AutoShape 12"/>
            <p:cNvSpPr>
              <a:spLocks noChangeArrowheads="1"/>
            </p:cNvSpPr>
            <p:nvPr/>
          </p:nvSpPr>
          <p:spPr bwMode="auto">
            <a:xfrm>
              <a:off x="1072" y="6889"/>
              <a:ext cx="342" cy="464"/>
            </a:xfrm>
            <a:prstGeom prst="rightArrow">
              <a:avLst>
                <a:gd name="adj1" fmla="val 50000"/>
                <a:gd name="adj2" fmla="val 25000"/>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bodyPr>
            <a:lstStyle/>
            <a:p>
              <a:endParaRPr lang="ru-RU"/>
            </a:p>
          </p:txBody>
        </p:sp>
        <p:sp>
          <p:nvSpPr>
            <p:cNvPr id="71693" name="AutoShape 13"/>
            <p:cNvSpPr>
              <a:spLocks noChangeArrowheads="1"/>
            </p:cNvSpPr>
            <p:nvPr/>
          </p:nvSpPr>
          <p:spPr bwMode="auto">
            <a:xfrm>
              <a:off x="1072" y="9115"/>
              <a:ext cx="342" cy="464"/>
            </a:xfrm>
            <a:prstGeom prst="rightArrow">
              <a:avLst>
                <a:gd name="adj1" fmla="val 50000"/>
                <a:gd name="adj2" fmla="val 25000"/>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bodyPr>
            <a:lstStyle/>
            <a:p>
              <a:endParaRPr lang="ru-RU"/>
            </a:p>
          </p:txBody>
        </p:sp>
        <p:sp>
          <p:nvSpPr>
            <p:cNvPr id="71694" name="AutoShape 14"/>
            <p:cNvSpPr>
              <a:spLocks noChangeArrowheads="1"/>
            </p:cNvSpPr>
            <p:nvPr/>
          </p:nvSpPr>
          <p:spPr bwMode="auto">
            <a:xfrm>
              <a:off x="10679" y="6592"/>
              <a:ext cx="394" cy="537"/>
            </a:xfrm>
            <a:prstGeom prst="leftArrow">
              <a:avLst>
                <a:gd name="adj1" fmla="val 50000"/>
                <a:gd name="adj2" fmla="val 25000"/>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endParaRPr lang="ru-RU"/>
            </a:p>
          </p:txBody>
        </p:sp>
        <p:sp>
          <p:nvSpPr>
            <p:cNvPr id="71695" name="AutoShape 15"/>
            <p:cNvSpPr>
              <a:spLocks noChangeArrowheads="1"/>
            </p:cNvSpPr>
            <p:nvPr/>
          </p:nvSpPr>
          <p:spPr bwMode="auto">
            <a:xfrm>
              <a:off x="10679" y="9115"/>
              <a:ext cx="394" cy="537"/>
            </a:xfrm>
            <a:prstGeom prst="leftArrow">
              <a:avLst>
                <a:gd name="adj1" fmla="val 50000"/>
                <a:gd name="adj2" fmla="val 25000"/>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endParaRPr lang="ru-RU"/>
            </a:p>
          </p:txBody>
        </p:sp>
        <p:sp>
          <p:nvSpPr>
            <p:cNvPr id="71696" name="Text Box 16"/>
            <p:cNvSpPr txBox="1">
              <a:spLocks noChangeArrowheads="1"/>
            </p:cNvSpPr>
            <p:nvPr/>
          </p:nvSpPr>
          <p:spPr bwMode="auto">
            <a:xfrm>
              <a:off x="989" y="2361"/>
              <a:ext cx="5019" cy="538"/>
            </a:xfrm>
            <a:prstGeom prst="rect">
              <a:avLst/>
            </a:prstGeom>
            <a:solidFill>
              <a:srgbClr val="FFFFFF"/>
            </a:solidFill>
            <a:ln w="31750">
              <a:solidFill>
                <a:srgbClr val="4BACC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Arial" pitchFamily="34" charset="0"/>
                </a:rPr>
                <a:t>Паперова форма</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97" name="AutoShape 17"/>
            <p:cNvSpPr>
              <a:spLocks noChangeArrowheads="1"/>
            </p:cNvSpPr>
            <p:nvPr/>
          </p:nvSpPr>
          <p:spPr bwMode="auto">
            <a:xfrm>
              <a:off x="3115" y="1934"/>
              <a:ext cx="562" cy="427"/>
            </a:xfrm>
            <a:prstGeom prst="downArrow">
              <a:avLst>
                <a:gd name="adj1" fmla="val 50000"/>
                <a:gd name="adj2" fmla="val 25000"/>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eaVert" wrap="square" lIns="91440" tIns="45720" rIns="91440" bIns="45720" numCol="1" anchor="t" anchorCtr="0" compatLnSpc="1">
              <a:prstTxWarp prst="textNoShape">
                <a:avLst/>
              </a:prstTxWarp>
            </a:bodyPr>
            <a:lstStyle/>
            <a:p>
              <a:endParaRPr lang="ru-RU"/>
            </a:p>
          </p:txBody>
        </p:sp>
        <p:sp>
          <p:nvSpPr>
            <p:cNvPr id="71698" name="Text Box 18"/>
            <p:cNvSpPr txBox="1">
              <a:spLocks noChangeArrowheads="1"/>
            </p:cNvSpPr>
            <p:nvPr/>
          </p:nvSpPr>
          <p:spPr bwMode="auto">
            <a:xfrm>
              <a:off x="6074" y="2361"/>
              <a:ext cx="5019" cy="538"/>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Arial" pitchFamily="34" charset="0"/>
                </a:rPr>
                <a:t>Електронна форма</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1699" name="AutoShape 19"/>
            <p:cNvSpPr>
              <a:spLocks noChangeArrowheads="1"/>
            </p:cNvSpPr>
            <p:nvPr/>
          </p:nvSpPr>
          <p:spPr bwMode="auto">
            <a:xfrm>
              <a:off x="3115" y="2803"/>
              <a:ext cx="562" cy="427"/>
            </a:xfrm>
            <a:prstGeom prst="downArrow">
              <a:avLst>
                <a:gd name="adj1" fmla="val 50000"/>
                <a:gd name="adj2" fmla="val 25000"/>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eaVert" wrap="square" lIns="91440" tIns="45720" rIns="91440" bIns="45720" numCol="1" anchor="t" anchorCtr="0" compatLnSpc="1">
              <a:prstTxWarp prst="textNoShape">
                <a:avLst/>
              </a:prstTxWarp>
            </a:bodyPr>
            <a:lstStyle/>
            <a:p>
              <a:endParaRPr lang="ru-RU"/>
            </a:p>
          </p:txBody>
        </p:sp>
        <p:sp>
          <p:nvSpPr>
            <p:cNvPr id="71700" name="AutoShape 20"/>
            <p:cNvSpPr>
              <a:spLocks noChangeArrowheads="1"/>
            </p:cNvSpPr>
            <p:nvPr/>
          </p:nvSpPr>
          <p:spPr bwMode="auto">
            <a:xfrm>
              <a:off x="8346" y="2803"/>
              <a:ext cx="562" cy="427"/>
            </a:xfrm>
            <a:prstGeom prst="downArrow">
              <a:avLst>
                <a:gd name="adj1" fmla="val 50000"/>
                <a:gd name="adj2" fmla="val 25000"/>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eaVert" wrap="square" lIns="91440" tIns="45720" rIns="91440" bIns="45720" numCol="1" anchor="t" anchorCtr="0" compatLnSpc="1">
              <a:prstTxWarp prst="textNoShape">
                <a:avLst/>
              </a:prstTxWarp>
            </a:bodyPr>
            <a:lstStyle/>
            <a:p>
              <a:endParaRPr lang="ru-RU"/>
            </a:p>
          </p:txBody>
        </p:sp>
      </p:grpSp>
      <p:sp>
        <p:nvSpPr>
          <p:cNvPr id="29" name="Объект 2"/>
          <p:cNvSpPr>
            <a:spLocks/>
          </p:cNvSpPr>
          <p:nvPr/>
        </p:nvSpPr>
        <p:spPr bwMode="auto">
          <a:xfrm>
            <a:off x="107504" y="4581128"/>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ru-RU" sz="1300" b="0" i="0" dirty="0" smtClean="0"/>
              <a:t>Таким </a:t>
            </a:r>
            <a:r>
              <a:rPr lang="uk-UA" sz="1300" b="0" i="0" dirty="0" smtClean="0"/>
              <a:t>чином, внесені до Порядку зміни в частині можливості отримання витягу в електронній формі матимуть позитивний результат, оскільки сприятимуть скороченню витрат часу та контакту суб’єктів з державними органами. Проте, чи виникнуть проблеми технічного характеру, можна буде побачити лише після введення в дію програмного забезпечення. Крім того, в новій редакції Постанови плату за надання витягів прив’язано до розміру прожиткового мінімуму, що також є позитивним моментом. Раніше, розмір плати був фіксований, становив 34 грн. за внесення змін та за отримання витягів. З іншого боку, розмір плати буде періодично збільшуватися, разом зі зміною прожиткового мінімуму.</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ru-RU" sz="1300" b="0" i="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6</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4" name="Прямоугольник 9"/>
          <p:cNvSpPr>
            <a:spLocks noChangeArrowheads="1"/>
          </p:cNvSpPr>
          <p:nvPr/>
        </p:nvSpPr>
        <p:spPr bwMode="auto">
          <a:xfrm>
            <a:off x="179512" y="116632"/>
            <a:ext cx="8714358" cy="892552"/>
          </a:xfrm>
          <a:prstGeom prst="rect">
            <a:avLst/>
          </a:prstGeom>
          <a:noFill/>
          <a:ln w="9525">
            <a:noFill/>
            <a:miter lim="800000"/>
            <a:headEnd/>
            <a:tailEnd/>
          </a:ln>
        </p:spPr>
        <p:txBody>
          <a:bodyPr wrap="square" anchor="ctr">
            <a:spAutoFit/>
          </a:bodyPr>
          <a:lstStyle/>
          <a:p>
            <a:pPr algn="just">
              <a:spcBef>
                <a:spcPct val="0"/>
              </a:spcBef>
            </a:pPr>
            <a:r>
              <a:rPr lang="ru-RU" sz="1300" dirty="0" smtClean="0"/>
              <a:t>Постанова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«Про </a:t>
            </a:r>
            <a:r>
              <a:rPr lang="ru-RU" sz="1300" dirty="0" err="1" smtClean="0"/>
              <a:t>внесення</a:t>
            </a:r>
            <a:r>
              <a:rPr lang="ru-RU" sz="1300" dirty="0" smtClean="0"/>
              <a:t> </a:t>
            </a:r>
            <a:r>
              <a:rPr lang="ru-RU" sz="1300" dirty="0" err="1" smtClean="0"/>
              <a:t>змін</a:t>
            </a:r>
            <a:r>
              <a:rPr lang="ru-RU" sz="1300" dirty="0" smtClean="0"/>
              <a:t> до пункту 2 постанови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a:t>
            </a:r>
            <a:r>
              <a:rPr lang="ru-RU" sz="1300" dirty="0" err="1" smtClean="0"/>
              <a:t>від</a:t>
            </a:r>
            <a:r>
              <a:rPr lang="ru-RU" sz="1300" dirty="0" smtClean="0"/>
              <a:t> 23 </a:t>
            </a:r>
            <a:r>
              <a:rPr lang="ru-RU" sz="1300" dirty="0" err="1" smtClean="0"/>
              <a:t>вересня</a:t>
            </a:r>
            <a:r>
              <a:rPr lang="ru-RU" sz="1300" dirty="0" smtClean="0"/>
              <a:t> 2015 р. № 739» </a:t>
            </a:r>
            <a:r>
              <a:rPr lang="ru-RU" sz="1300" dirty="0" err="1" smtClean="0"/>
              <a:t>від</a:t>
            </a:r>
            <a:r>
              <a:rPr lang="ru-RU" sz="1300" dirty="0" smtClean="0"/>
              <a:t> 14 </a:t>
            </a:r>
            <a:r>
              <a:rPr lang="ru-RU" sz="1300" dirty="0" err="1" smtClean="0"/>
              <a:t>червня</a:t>
            </a:r>
            <a:r>
              <a:rPr lang="ru-RU" sz="1300" dirty="0" smtClean="0"/>
              <a:t> 2017 р. № 414 (</a:t>
            </a:r>
            <a:r>
              <a:rPr lang="ru-RU" sz="1300" dirty="0" err="1" smtClean="0"/>
              <a:t>набула</a:t>
            </a:r>
            <a:r>
              <a:rPr lang="ru-RU" sz="1300" dirty="0" smtClean="0"/>
              <a:t> </a:t>
            </a:r>
            <a:r>
              <a:rPr lang="ru-RU" sz="1300" dirty="0" err="1" smtClean="0"/>
              <a:t>чинності</a:t>
            </a:r>
            <a:r>
              <a:rPr lang="ru-RU" sz="1300" dirty="0" smtClean="0"/>
              <a:t> 16.06.2017 р.)</a:t>
            </a:r>
          </a:p>
          <a:p>
            <a:pPr algn="just">
              <a:spcBef>
                <a:spcPct val="0"/>
              </a:spcBef>
            </a:pPr>
            <a:endParaRPr lang="ru-RU" sz="1300" dirty="0" smtClean="0"/>
          </a:p>
        </p:txBody>
      </p:sp>
      <p:sp>
        <p:nvSpPr>
          <p:cNvPr id="17" name="Объект 2"/>
          <p:cNvSpPr>
            <a:spLocks/>
          </p:cNvSpPr>
          <p:nvPr/>
        </p:nvSpPr>
        <p:spPr bwMode="auto">
          <a:xfrm>
            <a:off x="179512" y="692696"/>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уточнено перелік документів для встановлення статусу учасника АТО працівникам підприємств, а саме:</a:t>
            </a:r>
          </a:p>
          <a:p>
            <a:pPr indent="444500" algn="just" eaLnBrk="0" hangingPunct="0">
              <a:spcBef>
                <a:spcPts val="0"/>
              </a:spcBef>
              <a:buClr>
                <a:schemeClr val="accent1"/>
              </a:buClr>
              <a:buSzPct val="85000"/>
            </a:pPr>
            <a:r>
              <a:rPr lang="uk-UA" sz="1300" b="0" i="0" dirty="0" smtClean="0"/>
              <a:t>Уточнено перелік документів, необхідних для встановлення статусу учасника війни працівникам підприємств, установ та організацій, які залучалися та брали участь у забезпеченні проведення АТО, перебуваючи безпосередньо в районах її проведення.</a:t>
            </a:r>
          </a:p>
          <a:p>
            <a:pPr indent="444500" algn="just" eaLnBrk="0" hangingPunct="0">
              <a:spcBef>
                <a:spcPts val="0"/>
              </a:spcBef>
              <a:buClr>
                <a:schemeClr val="accent1"/>
              </a:buClr>
              <a:buSzPct val="85000"/>
            </a:pPr>
            <a:r>
              <a:rPr lang="uk-UA" sz="1300" b="0" i="0" dirty="0" smtClean="0"/>
              <a:t>Це, зокрема, документи про безпосереднє залучення до виконання завдань АТО, а саме:</a:t>
            </a:r>
          </a:p>
          <a:p>
            <a:pPr indent="444500" algn="just" eaLnBrk="0" hangingPunct="0">
              <a:spcBef>
                <a:spcPts val="0"/>
              </a:spcBef>
              <a:buClr>
                <a:schemeClr val="accent1"/>
              </a:buClr>
              <a:buSzPct val="85000"/>
            </a:pPr>
            <a:r>
              <a:rPr lang="uk-UA" sz="1300" b="0" i="0" dirty="0" smtClean="0"/>
              <a:t>1) витяги з наказів керівника Антитерористичного центру при Службі безпеки України або особи, яка його заміщує, його заступників про залучення до забезпечення проведення АТО;</a:t>
            </a:r>
          </a:p>
          <a:p>
            <a:pPr indent="444500" algn="just" eaLnBrk="0" hangingPunct="0">
              <a:spcBef>
                <a:spcPts val="0"/>
              </a:spcBef>
              <a:buClr>
                <a:schemeClr val="accent1"/>
              </a:buClr>
              <a:buSzPct val="85000"/>
            </a:pPr>
            <a:r>
              <a:rPr lang="uk-UA" sz="1300" b="0" i="0" dirty="0" smtClean="0"/>
              <a:t>2) витяги з наказів керівника оперативного штабу з управління антитерористичною операцією, його заступників або керівників секторів (командирів </a:t>
            </a:r>
            <a:r>
              <a:rPr lang="uk-UA" sz="1300" b="0" i="0" dirty="0" err="1" smtClean="0"/>
              <a:t>оперативно</a:t>
            </a:r>
            <a:r>
              <a:rPr lang="uk-UA" sz="1300" b="0" i="0" dirty="0" smtClean="0"/>
              <a:t>-тактичних угруповань) про підпорядкування керівнику оперативного штабу з управління АТО в районах її проведення;</a:t>
            </a:r>
          </a:p>
          <a:p>
            <a:pPr indent="444500" algn="just" eaLnBrk="0" hangingPunct="0">
              <a:spcBef>
                <a:spcPts val="0"/>
              </a:spcBef>
              <a:buClr>
                <a:schemeClr val="accent1"/>
              </a:buClr>
              <a:buSzPct val="85000"/>
            </a:pPr>
            <a:r>
              <a:rPr lang="uk-UA" sz="1300" b="0" i="0" dirty="0" smtClean="0"/>
              <a:t>3) інші документи, видані державними органами, підприємствами, установами, організаціями, що містять відомості про безпосередню участь працівника в забезпеченні виконання завдань АТО в районах її проведення.</a:t>
            </a:r>
          </a:p>
          <a:p>
            <a:pPr indent="444500" algn="just" eaLnBrk="0" hangingPunct="0">
              <a:spcBef>
                <a:spcPts val="0"/>
              </a:spcBef>
              <a:buClr>
                <a:schemeClr val="accent1"/>
              </a:buClr>
              <a:buSzPct val="85000"/>
            </a:pPr>
            <a:r>
              <a:rPr lang="uk-UA" sz="1300" b="0" i="0" dirty="0" smtClean="0"/>
              <a:t>Дана норма має врегулювати порядок отримання пільг для учасників АТО, проте через формулювання «інші документи» перелік є невичерпним та може містити ризики, щодо підробки документів.</a:t>
            </a:r>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16" name="Прямоугольник 9"/>
          <p:cNvSpPr>
            <a:spLocks noChangeArrowheads="1"/>
          </p:cNvSpPr>
          <p:nvPr/>
        </p:nvSpPr>
        <p:spPr bwMode="auto">
          <a:xfrm>
            <a:off x="179512" y="4005064"/>
            <a:ext cx="8714358" cy="1692771"/>
          </a:xfrm>
          <a:prstGeom prst="rect">
            <a:avLst/>
          </a:prstGeom>
          <a:noFill/>
          <a:ln w="9525">
            <a:noFill/>
            <a:miter lim="800000"/>
            <a:headEnd/>
            <a:tailEnd/>
          </a:ln>
        </p:spPr>
        <p:txBody>
          <a:bodyPr wrap="square" anchor="ctr">
            <a:spAutoFit/>
          </a:bodyPr>
          <a:lstStyle/>
          <a:p>
            <a:pPr algn="just">
              <a:spcBef>
                <a:spcPct val="0"/>
              </a:spcBef>
            </a:pPr>
            <a:r>
              <a:rPr lang="uk-UA" sz="1300" dirty="0" smtClean="0"/>
              <a:t>Постанова Кабінету Міністрів України «Про затвердження критеріїв, за якими оцінюється ступінь ризику від провадження господарської діяльності, що підлягає ліцензуванню, у сфері надання послуг у галузі криптографічного захисту інформації (крім послуг  електронного цифрового підпису) та технічного захисту інформації за переліком, що визначається Кабінетом Міністрів України, і встановлюється періодичність проведення планових заходів державного нагляду (контролю) Адміністрацією Державної служби спеціального зв’язку та захисту інформації» від 21 червня 2017 р. № 437 (набула чинності з 21.06.2017)</a:t>
            </a:r>
          </a:p>
          <a:p>
            <a:pPr algn="just">
              <a:spcBef>
                <a:spcPct val="0"/>
              </a:spcBef>
            </a:pPr>
            <a:endParaRPr lang="uk-UA" sz="1300" dirty="0" smtClean="0"/>
          </a:p>
        </p:txBody>
      </p:sp>
      <p:sp>
        <p:nvSpPr>
          <p:cNvPr id="21" name="Объект 2"/>
          <p:cNvSpPr>
            <a:spLocks/>
          </p:cNvSpPr>
          <p:nvPr/>
        </p:nvSpPr>
        <p:spPr bwMode="auto">
          <a:xfrm>
            <a:off x="179512" y="5517232"/>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a:t>
            </a:r>
            <a:r>
              <a:rPr lang="en-US" sz="1300" i="0" dirty="0" smtClean="0"/>
              <a:t> </a:t>
            </a:r>
            <a:r>
              <a:rPr lang="ru-RU" sz="1300" b="0" i="0" dirty="0" smtClean="0"/>
              <a:t>Постановою </a:t>
            </a:r>
            <a:r>
              <a:rPr lang="ru-RU" sz="1300" b="0" i="0" dirty="0" err="1" smtClean="0"/>
              <a:t>затверджено</a:t>
            </a:r>
            <a:r>
              <a:rPr lang="ru-RU" sz="1300" b="0" i="0" dirty="0" smtClean="0"/>
              <a:t> </a:t>
            </a:r>
            <a:r>
              <a:rPr lang="ru-RU" sz="1300" b="0" i="0" dirty="0" err="1" smtClean="0"/>
              <a:t>критерії</a:t>
            </a:r>
            <a:r>
              <a:rPr lang="ru-RU" sz="1300" b="0" i="0" dirty="0" smtClean="0"/>
              <a:t>, за </a:t>
            </a:r>
            <a:r>
              <a:rPr lang="ru-RU" sz="1300" b="0" i="0" dirty="0" err="1" smtClean="0"/>
              <a:t>якими</a:t>
            </a:r>
            <a:r>
              <a:rPr lang="ru-RU" sz="1300" b="0" i="0" dirty="0" smtClean="0"/>
              <a:t> </a:t>
            </a:r>
            <a:r>
              <a:rPr lang="ru-RU" sz="1300" b="0" i="0" dirty="0" err="1" smtClean="0"/>
              <a:t>оцінюється</a:t>
            </a:r>
            <a:r>
              <a:rPr lang="ru-RU" sz="1300" b="0" i="0" dirty="0" smtClean="0"/>
              <a:t> </a:t>
            </a:r>
            <a:r>
              <a:rPr lang="ru-RU" sz="1300" b="0" i="0" dirty="0" err="1" smtClean="0"/>
              <a:t>ступінь</a:t>
            </a:r>
            <a:r>
              <a:rPr lang="ru-RU" sz="1300" b="0" i="0" dirty="0" smtClean="0"/>
              <a:t> </a:t>
            </a:r>
            <a:r>
              <a:rPr lang="ru-RU" sz="1300" b="0" i="0" dirty="0" err="1" smtClean="0"/>
              <a:t>ризику</a:t>
            </a:r>
            <a:r>
              <a:rPr lang="ru-RU" sz="1300" b="0" i="0" dirty="0" smtClean="0"/>
              <a:t> </a:t>
            </a:r>
            <a:r>
              <a:rPr lang="ru-RU" sz="1300" b="0" i="0" dirty="0" err="1" smtClean="0"/>
              <a:t>від</a:t>
            </a:r>
            <a:r>
              <a:rPr lang="ru-RU" sz="1300" b="0" i="0" dirty="0" smtClean="0"/>
              <a:t> </a:t>
            </a:r>
            <a:r>
              <a:rPr lang="ru-RU" sz="1300" b="0" i="0" dirty="0" err="1" smtClean="0"/>
              <a:t>провадження</a:t>
            </a:r>
            <a:r>
              <a:rPr lang="ru-RU" sz="1300" b="0" i="0" dirty="0" smtClean="0"/>
              <a:t> </a:t>
            </a:r>
            <a:r>
              <a:rPr lang="ru-RU" sz="1300" b="0" i="0" dirty="0" err="1" smtClean="0"/>
              <a:t>господарської</a:t>
            </a:r>
            <a:r>
              <a:rPr lang="ru-RU" sz="1300" b="0" i="0" dirty="0" smtClean="0"/>
              <a:t> </a:t>
            </a:r>
            <a:r>
              <a:rPr lang="ru-RU" sz="1300" b="0" i="0" dirty="0" err="1" smtClean="0"/>
              <a:t>діяльності</a:t>
            </a:r>
            <a:r>
              <a:rPr lang="ru-RU" sz="1300" b="0" i="0" dirty="0" smtClean="0"/>
              <a:t>.</a:t>
            </a:r>
          </a:p>
          <a:p>
            <a:pPr indent="444500" algn="just" eaLnBrk="0" hangingPunct="0">
              <a:spcBef>
                <a:spcPts val="0"/>
              </a:spcBef>
              <a:buClr>
                <a:schemeClr val="accent1"/>
              </a:buClr>
              <a:buSzPct val="85000"/>
            </a:pPr>
            <a:r>
              <a:rPr lang="en-US" sz="1300" i="0" dirty="0" smtClean="0"/>
              <a:t> </a:t>
            </a:r>
            <a:endParaRPr lang="uk-UA" sz="1300" b="0" i="0" dirty="0" smtClean="0"/>
          </a:p>
          <a:p>
            <a:pPr indent="444500" algn="just" eaLnBrk="0" hangingPunct="0">
              <a:spcBef>
                <a:spcPts val="0"/>
              </a:spcBef>
              <a:buClr>
                <a:schemeClr val="accent1"/>
              </a:buClr>
              <a:buSzPct val="85000"/>
            </a:pPr>
            <a:endParaRPr lang="uk-UA" sz="1300" b="0" i="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7</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7" name="Объект 2"/>
          <p:cNvSpPr>
            <a:spLocks/>
          </p:cNvSpPr>
          <p:nvPr/>
        </p:nvSpPr>
        <p:spPr bwMode="auto">
          <a:xfrm>
            <a:off x="107504" y="116632"/>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21" name="Объект 2"/>
          <p:cNvSpPr>
            <a:spLocks/>
          </p:cNvSpPr>
          <p:nvPr/>
        </p:nvSpPr>
        <p:spPr bwMode="auto">
          <a:xfrm>
            <a:off x="34158" y="3295688"/>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a:t>Відповідно до критеріїв визначено умови, за якими суб'єкти господарювання відносяться до одного із ступенів ризику – високого, середнього та незначного. Документом також визначено періодичність проведення планових заходів державного нагляду (контролю) Адміністрацією Державної служби спеціального зв'язку та захисту інформації</a:t>
            </a:r>
            <a:r>
              <a:rPr lang="ru-RU" sz="1300" b="0" i="0" dirty="0"/>
              <a:t>.  </a:t>
            </a:r>
          </a:p>
          <a:p>
            <a:pPr indent="444500" algn="just" eaLnBrk="0" hangingPunct="0">
              <a:spcBef>
                <a:spcPts val="0"/>
              </a:spcBef>
              <a:buClr>
                <a:schemeClr val="accent1"/>
              </a:buClr>
              <a:buSzPct val="85000"/>
            </a:pPr>
            <a:r>
              <a:rPr lang="ru-RU" sz="1300" b="0" i="0" dirty="0" smtClean="0"/>
              <a:t>Таким чином, </a:t>
            </a:r>
            <a:r>
              <a:rPr lang="ru-RU" sz="1300" b="0" i="0" dirty="0" err="1" smtClean="0"/>
              <a:t>реалізація</a:t>
            </a:r>
            <a:r>
              <a:rPr lang="ru-RU" sz="1300" b="0" i="0" dirty="0" smtClean="0"/>
              <a:t> постанови, яку </a:t>
            </a:r>
            <a:r>
              <a:rPr lang="ru-RU" sz="1300" b="0" i="0" dirty="0" err="1" smtClean="0"/>
              <a:t>прийнято</a:t>
            </a:r>
            <a:r>
              <a:rPr lang="ru-RU" sz="1300" b="0" i="0" dirty="0" smtClean="0"/>
              <a:t> на </a:t>
            </a:r>
            <a:r>
              <a:rPr lang="ru-RU" sz="1300" b="0" i="0" dirty="0" err="1" smtClean="0"/>
              <a:t>виконання</a:t>
            </a:r>
            <a:r>
              <a:rPr lang="ru-RU" sz="1300" b="0" i="0" dirty="0" smtClean="0"/>
              <a:t> </a:t>
            </a:r>
            <a:r>
              <a:rPr lang="ru-RU" sz="1300" b="0" i="0" dirty="0" err="1" smtClean="0"/>
              <a:t>вимог</a:t>
            </a:r>
            <a:r>
              <a:rPr lang="ru-RU" sz="1300" b="0" i="0" dirty="0" smtClean="0"/>
              <a:t> Закону </a:t>
            </a:r>
            <a:r>
              <a:rPr lang="ru-RU" sz="1300" b="0" i="0" dirty="0" err="1" smtClean="0"/>
              <a:t>України</a:t>
            </a:r>
            <a:r>
              <a:rPr lang="ru-RU" sz="1300" b="0" i="0" dirty="0" smtClean="0"/>
              <a:t> «Про </a:t>
            </a:r>
            <a:r>
              <a:rPr lang="ru-RU" sz="1300" b="0" i="0" dirty="0" err="1" smtClean="0"/>
              <a:t>основні</a:t>
            </a:r>
            <a:r>
              <a:rPr lang="ru-RU" sz="1300" b="0" i="0" dirty="0" smtClean="0"/>
              <a:t> засади державного </a:t>
            </a:r>
            <a:r>
              <a:rPr lang="ru-RU" sz="1300" b="0" i="0" dirty="0" err="1" smtClean="0"/>
              <a:t>нагляду</a:t>
            </a:r>
            <a:r>
              <a:rPr lang="ru-RU" sz="1300" b="0" i="0" dirty="0" smtClean="0"/>
              <a:t> (контролю) у </a:t>
            </a:r>
            <a:r>
              <a:rPr lang="ru-RU" sz="1300" b="0" i="0" dirty="0" err="1" smtClean="0"/>
              <a:t>сфері</a:t>
            </a:r>
            <a:r>
              <a:rPr lang="ru-RU" sz="1300" b="0" i="0" dirty="0" smtClean="0"/>
              <a:t> </a:t>
            </a:r>
            <a:r>
              <a:rPr lang="ru-RU" sz="1300" b="0" i="0" dirty="0" err="1" smtClean="0"/>
              <a:t>господарської</a:t>
            </a:r>
            <a:r>
              <a:rPr lang="ru-RU" sz="1300" b="0" i="0" dirty="0" smtClean="0"/>
              <a:t> </a:t>
            </a:r>
            <a:r>
              <a:rPr lang="ru-RU" sz="1300" b="0" i="0" dirty="0" err="1" smtClean="0"/>
              <a:t>діяльності</a:t>
            </a:r>
            <a:r>
              <a:rPr lang="ru-RU" sz="1300" b="0" i="0" dirty="0" smtClean="0"/>
              <a:t>», </a:t>
            </a:r>
            <a:r>
              <a:rPr lang="ru-RU" sz="1300" b="0" i="0" dirty="0" err="1" smtClean="0"/>
              <a:t>покращить</a:t>
            </a:r>
            <a:r>
              <a:rPr lang="ru-RU" sz="1300" b="0" i="0" dirty="0" smtClean="0"/>
              <a:t> систему державного </a:t>
            </a:r>
            <a:r>
              <a:rPr lang="ru-RU" sz="1300" b="0" i="0" dirty="0" err="1" smtClean="0"/>
              <a:t>нагляду</a:t>
            </a:r>
            <a:r>
              <a:rPr lang="ru-RU" sz="1300" b="0" i="0" dirty="0" smtClean="0"/>
              <a:t> (контролю), </a:t>
            </a:r>
            <a:r>
              <a:rPr lang="ru-RU" sz="1300" b="0" i="0" dirty="0" err="1" smtClean="0"/>
              <a:t>зменшить</a:t>
            </a:r>
            <a:r>
              <a:rPr lang="ru-RU" sz="1300" b="0" i="0" dirty="0" smtClean="0"/>
              <a:t> </a:t>
            </a:r>
            <a:r>
              <a:rPr lang="ru-RU" sz="1300" b="0" i="0" dirty="0" err="1" smtClean="0"/>
              <a:t>зловживання</a:t>
            </a:r>
            <a:r>
              <a:rPr lang="ru-RU" sz="1300" b="0" i="0" dirty="0" smtClean="0"/>
              <a:t> </a:t>
            </a:r>
            <a:r>
              <a:rPr lang="ru-RU" sz="1300" b="0" i="0" dirty="0" err="1" smtClean="0"/>
              <a:t>посадових</a:t>
            </a:r>
            <a:r>
              <a:rPr lang="ru-RU" sz="1300" b="0" i="0" dirty="0" smtClean="0"/>
              <a:t> </a:t>
            </a:r>
            <a:r>
              <a:rPr lang="ru-RU" sz="1300" b="0" i="0" dirty="0" err="1" smtClean="0"/>
              <a:t>осіб</a:t>
            </a:r>
            <a:r>
              <a:rPr lang="ru-RU" sz="1300" b="0" i="0" dirty="0" smtClean="0"/>
              <a:t> </a:t>
            </a:r>
            <a:r>
              <a:rPr lang="ru-RU" sz="1300" b="0" i="0" dirty="0" err="1" smtClean="0"/>
              <a:t>Адміністрації</a:t>
            </a:r>
            <a:r>
              <a:rPr lang="ru-RU" sz="1300" b="0" i="0" dirty="0" smtClean="0"/>
              <a:t> </a:t>
            </a:r>
            <a:r>
              <a:rPr lang="ru-RU" sz="1300" b="0" i="0" dirty="0" err="1" smtClean="0"/>
              <a:t>Держспецзв'язку</a:t>
            </a:r>
            <a:r>
              <a:rPr lang="ru-RU" sz="1300" b="0" i="0" dirty="0" smtClean="0"/>
              <a:t> та </a:t>
            </a:r>
            <a:r>
              <a:rPr lang="ru-RU" sz="1300" b="0" i="0" dirty="0" err="1" smtClean="0"/>
              <a:t>підвищить</a:t>
            </a:r>
            <a:r>
              <a:rPr lang="ru-RU" sz="1300" b="0" i="0" dirty="0" smtClean="0"/>
              <a:t> </a:t>
            </a:r>
            <a:r>
              <a:rPr lang="ru-RU" sz="1300" b="0" i="0" dirty="0" err="1" smtClean="0"/>
              <a:t>захищеність</a:t>
            </a:r>
            <a:r>
              <a:rPr lang="ru-RU" sz="1300" b="0" i="0" dirty="0" smtClean="0"/>
              <a:t> </a:t>
            </a:r>
            <a:r>
              <a:rPr lang="ru-RU" sz="1300" b="0" i="0" dirty="0" err="1" smtClean="0"/>
              <a:t>суб'єктів</a:t>
            </a:r>
            <a:r>
              <a:rPr lang="ru-RU" sz="1300" b="0" i="0" dirty="0" smtClean="0"/>
              <a:t> </a:t>
            </a:r>
            <a:r>
              <a:rPr lang="ru-RU" sz="1300" b="0" i="0" dirty="0" err="1" smtClean="0"/>
              <a:t>господарювання</a:t>
            </a:r>
            <a:r>
              <a:rPr lang="ru-RU" sz="1300" b="0" i="0" dirty="0" smtClean="0"/>
              <a:t>.</a:t>
            </a:r>
          </a:p>
          <a:p>
            <a:pPr indent="444500" algn="just" eaLnBrk="0" hangingPunct="0">
              <a:spcBef>
                <a:spcPts val="0"/>
              </a:spcBef>
              <a:buClr>
                <a:schemeClr val="accent1"/>
              </a:buClr>
              <a:buSzPct val="85000"/>
            </a:pPr>
            <a:r>
              <a:rPr lang="en-US" sz="1300" i="0" dirty="0" smtClean="0"/>
              <a:t> </a:t>
            </a:r>
            <a:endParaRPr lang="uk-UA" sz="1300" b="0" i="0" dirty="0" smtClean="0"/>
          </a:p>
          <a:p>
            <a:pPr indent="444500" algn="just" eaLnBrk="0" hangingPunct="0">
              <a:spcBef>
                <a:spcPts val="0"/>
              </a:spcBef>
              <a:buClr>
                <a:schemeClr val="accent1"/>
              </a:buClr>
              <a:buSzPct val="85000"/>
            </a:pPr>
            <a:endParaRPr lang="uk-UA" sz="1300" b="0" i="0" dirty="0" smtClean="0"/>
          </a:p>
        </p:txBody>
      </p:sp>
      <p:grpSp>
        <p:nvGrpSpPr>
          <p:cNvPr id="117762" name="Group 2"/>
          <p:cNvGrpSpPr>
            <a:grpSpLocks/>
          </p:cNvGrpSpPr>
          <p:nvPr/>
        </p:nvGrpSpPr>
        <p:grpSpPr bwMode="auto">
          <a:xfrm>
            <a:off x="144016" y="368660"/>
            <a:ext cx="8856984" cy="2664296"/>
            <a:chOff x="955" y="3516"/>
            <a:chExt cx="10269" cy="5290"/>
          </a:xfrm>
        </p:grpSpPr>
        <p:sp>
          <p:nvSpPr>
            <p:cNvPr id="10" name="Text Box 11"/>
            <p:cNvSpPr txBox="1">
              <a:spLocks noChangeArrowheads="1"/>
            </p:cNvSpPr>
            <p:nvPr/>
          </p:nvSpPr>
          <p:spPr bwMode="auto">
            <a:xfrm>
              <a:off x="955" y="3516"/>
              <a:ext cx="10269" cy="1149"/>
            </a:xfrm>
            <a:prstGeom prst="rect">
              <a:avLst/>
            </a:prstGeom>
            <a:gradFill rotWithShape="0">
              <a:gsLst>
                <a:gs pos="0">
                  <a:srgbClr val="FFFFFF"/>
                </a:gs>
                <a:gs pos="100000">
                  <a:srgbClr val="FBD4B4"/>
                </a:gs>
              </a:gsLst>
              <a:lin ang="54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Критер</a:t>
              </a:r>
              <a:r>
                <a:rPr kumimoji="0" lang="uk-UA" sz="1200" b="1" i="0" u="none" strike="noStrike" cap="none" normalizeH="0" baseline="0" dirty="0" err="1" smtClean="0">
                  <a:ln>
                    <a:noFill/>
                  </a:ln>
                  <a:solidFill>
                    <a:schemeClr val="tx1"/>
                  </a:solidFill>
                  <a:effectLst/>
                  <a:latin typeface="Times New Roman" pitchFamily="18" charset="0"/>
                  <a:cs typeface="Arial" pitchFamily="34" charset="0"/>
                </a:rPr>
                <a:t>ії</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за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якими</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оцінюється</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ступінь</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ризику</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від</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провадження</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господарської</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діяльності</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що</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підлягає</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ліцензуванню</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далі</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ліцензована</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діяльність</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у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сфері</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надання</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у</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галузі</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криптографічного</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захисту</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інформації</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крім</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електронного</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 цифрового </a:t>
              </a:r>
              <a:r>
                <a:rPr kumimoji="0" lang="ru-RU" sz="1200" b="1" i="0" u="none" strike="noStrike" cap="none" normalizeH="0" baseline="0" dirty="0" err="1" smtClean="0">
                  <a:ln>
                    <a:noFill/>
                  </a:ln>
                  <a:solidFill>
                    <a:schemeClr val="tx1"/>
                  </a:solidFill>
                  <a:effectLst/>
                  <a:latin typeface="Times New Roman" pitchFamily="18" charset="0"/>
                  <a:cs typeface="Arial" pitchFamily="34" charset="0"/>
                </a:rPr>
                <a:t>підпису</a:t>
              </a:r>
              <a:r>
                <a:rPr kumimoji="0" lang="ru-RU" sz="1200" b="1" i="0" u="none" strike="noStrike" cap="none" normalizeH="0" baseline="0" dirty="0" smtClean="0">
                  <a:ln>
                    <a:noFill/>
                  </a:ln>
                  <a:solidFill>
                    <a:schemeClr val="tx1"/>
                  </a:solidFill>
                  <a:effectLst/>
                  <a:latin typeface="Times New Roman" pitchFamily="18" charset="0"/>
                  <a:cs typeface="Arial" pitchFamily="34" charset="0"/>
                </a:rPr>
                <a:t>)</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 Box 12"/>
            <p:cNvSpPr txBox="1">
              <a:spLocks noChangeArrowheads="1"/>
            </p:cNvSpPr>
            <p:nvPr/>
          </p:nvSpPr>
          <p:spPr bwMode="auto">
            <a:xfrm>
              <a:off x="955" y="4816"/>
              <a:ext cx="10269" cy="983"/>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Arial" pitchFamily="34" charset="0"/>
                </a:rPr>
                <a:t>вид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інформації</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за порядком доступу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таємна</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службова</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що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підлягає</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захисту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під</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час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надання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у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галузі</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криптографічного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захисту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інформації</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крім</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електронного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цифрового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підпису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господарська</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діяльність</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щодо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яких</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підлягає</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ліцензуванню</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13"/>
            <p:cNvSpPr txBox="1">
              <a:spLocks noChangeArrowheads="1"/>
            </p:cNvSpPr>
            <p:nvPr/>
          </p:nvSpPr>
          <p:spPr bwMode="auto">
            <a:xfrm>
              <a:off x="955" y="5896"/>
              <a:ext cx="10269" cy="1079"/>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дотримання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вимог</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Ліцензійних</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умов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провадження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господарської</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діяльності</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надання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у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галузі</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криптографічного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захисту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інформації</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крім</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електронного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цифрового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підпису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та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технічного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захисту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інформації</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 Box 14"/>
            <p:cNvSpPr txBox="1">
              <a:spLocks noChangeArrowheads="1"/>
            </p:cNvSpPr>
            <p:nvPr/>
          </p:nvSpPr>
          <p:spPr bwMode="auto">
            <a:xfrm>
              <a:off x="955" y="7030"/>
              <a:ext cx="10269" cy="869"/>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Arial" pitchFamily="34" charset="0"/>
                </a:rPr>
                <a:t>строк провадження ліцензованої діяльності у сфері надання послуг у галузі криптографічного захисту інформації</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AutoShape 15"/>
            <p:cNvSpPr>
              <a:spLocks noChangeArrowheads="1"/>
            </p:cNvSpPr>
            <p:nvPr/>
          </p:nvSpPr>
          <p:spPr bwMode="auto">
            <a:xfrm>
              <a:off x="5711" y="4552"/>
              <a:ext cx="391" cy="428"/>
            </a:xfrm>
            <a:prstGeom prst="downArrow">
              <a:avLst>
                <a:gd name="adj1" fmla="val 50000"/>
                <a:gd name="adj2" fmla="val 27366"/>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eaVert" wrap="square" lIns="91440" tIns="45720" rIns="91440" bIns="45720" numCol="1" anchor="t" anchorCtr="0" compatLnSpc="1">
              <a:prstTxWarp prst="textNoShape">
                <a:avLst/>
              </a:prstTxWarp>
            </a:bodyPr>
            <a:lstStyle/>
            <a:p>
              <a:endParaRPr lang="ru-RU"/>
            </a:p>
          </p:txBody>
        </p:sp>
        <p:sp>
          <p:nvSpPr>
            <p:cNvPr id="3" name="Text Box 8"/>
            <p:cNvSpPr txBox="1">
              <a:spLocks noChangeArrowheads="1"/>
            </p:cNvSpPr>
            <p:nvPr/>
          </p:nvSpPr>
          <p:spPr bwMode="auto">
            <a:xfrm>
              <a:off x="955" y="7937"/>
              <a:ext cx="10269" cy="869"/>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провадження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ліцензованої</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діяльності</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у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сфері</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надання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послуг</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галузі</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криптографічного</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захисту</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інформації</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на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виконання</a:t>
              </a:r>
              <a:r>
                <a:rPr kumimoji="0" lang="ru-RU" sz="1200" b="0" i="0" u="none" strike="noStrike" cap="none" normalizeH="0" baseline="0" dirty="0" smtClean="0">
                  <a:ln>
                    <a:noFill/>
                  </a:ln>
                  <a:solidFill>
                    <a:schemeClr val="tx1"/>
                  </a:solidFill>
                  <a:effectLst/>
                  <a:latin typeface="Times New Roman" pitchFamily="18" charset="0"/>
                  <a:cs typeface="Arial" pitchFamily="34" charset="0"/>
                </a:rPr>
                <a:t> державного оборонного </a:t>
              </a:r>
              <a:r>
                <a:rPr kumimoji="0" lang="ru-RU" sz="1200" b="0" i="0" u="none" strike="noStrike" cap="none" normalizeH="0" baseline="0" dirty="0" err="1" smtClean="0">
                  <a:ln>
                    <a:noFill/>
                  </a:ln>
                  <a:solidFill>
                    <a:schemeClr val="tx1"/>
                  </a:solidFill>
                  <a:effectLst/>
                  <a:latin typeface="Times New Roman" pitchFamily="18" charset="0"/>
                  <a:cs typeface="Arial" pitchFamily="34" charset="0"/>
                </a:rPr>
                <a:t>замовлення</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8</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4" name="Прямоугольник 9"/>
          <p:cNvSpPr>
            <a:spLocks noChangeArrowheads="1"/>
          </p:cNvSpPr>
          <p:nvPr/>
        </p:nvSpPr>
        <p:spPr bwMode="auto">
          <a:xfrm>
            <a:off x="179512" y="116632"/>
            <a:ext cx="8714358" cy="692497"/>
          </a:xfrm>
          <a:prstGeom prst="rect">
            <a:avLst/>
          </a:prstGeom>
          <a:noFill/>
          <a:ln w="9525">
            <a:noFill/>
            <a:miter lim="800000"/>
            <a:headEnd/>
            <a:tailEnd/>
          </a:ln>
        </p:spPr>
        <p:txBody>
          <a:bodyPr wrap="square" anchor="ctr">
            <a:spAutoFit/>
          </a:bodyPr>
          <a:lstStyle/>
          <a:p>
            <a:pPr algn="just">
              <a:spcBef>
                <a:spcPct val="0"/>
              </a:spcBef>
            </a:pPr>
            <a:r>
              <a:rPr lang="ru-RU" sz="1300" dirty="0" smtClean="0"/>
              <a:t>Розпорядження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«Про </a:t>
            </a:r>
            <a:r>
              <a:rPr lang="ru-RU" sz="1300" dirty="0" err="1" smtClean="0"/>
              <a:t>затвердження</a:t>
            </a:r>
            <a:r>
              <a:rPr lang="ru-RU" sz="1300" dirty="0" smtClean="0"/>
              <a:t> плану </a:t>
            </a:r>
            <a:r>
              <a:rPr lang="ru-RU" sz="1300" dirty="0" err="1" smtClean="0"/>
              <a:t>заходів</a:t>
            </a:r>
            <a:r>
              <a:rPr lang="ru-RU" sz="1300" dirty="0" smtClean="0"/>
              <a:t> </a:t>
            </a:r>
            <a:r>
              <a:rPr lang="ru-RU" sz="1300" dirty="0" err="1" smtClean="0"/>
              <a:t>щодо</a:t>
            </a:r>
            <a:r>
              <a:rPr lang="ru-RU" sz="1300" dirty="0" smtClean="0"/>
              <a:t> </a:t>
            </a:r>
            <a:r>
              <a:rPr lang="ru-RU" sz="1300" dirty="0" err="1" smtClean="0"/>
              <a:t>реалізації</a:t>
            </a:r>
            <a:r>
              <a:rPr lang="ru-RU" sz="1300" dirty="0" smtClean="0"/>
              <a:t> </a:t>
            </a:r>
            <a:r>
              <a:rPr lang="ru-RU" sz="1300" dirty="0" err="1" smtClean="0"/>
              <a:t>Концепції</a:t>
            </a:r>
            <a:r>
              <a:rPr lang="ru-RU" sz="1300" dirty="0" smtClean="0"/>
              <a:t> </a:t>
            </a:r>
            <a:r>
              <a:rPr lang="ru-RU" sz="1300" dirty="0" err="1" smtClean="0"/>
              <a:t>розвитку</a:t>
            </a:r>
            <a:r>
              <a:rPr lang="ru-RU" sz="1300" dirty="0" smtClean="0"/>
              <a:t> </a:t>
            </a:r>
            <a:r>
              <a:rPr lang="ru-RU" sz="1300" dirty="0" err="1" smtClean="0"/>
              <a:t>системи</a:t>
            </a:r>
            <a:r>
              <a:rPr lang="ru-RU" sz="1300" dirty="0" smtClean="0"/>
              <a:t> </a:t>
            </a:r>
            <a:r>
              <a:rPr lang="ru-RU" sz="1300" dirty="0" err="1" smtClean="0"/>
              <a:t>електронних</a:t>
            </a:r>
            <a:r>
              <a:rPr lang="ru-RU" sz="1300" dirty="0" smtClean="0"/>
              <a:t> </a:t>
            </a:r>
            <a:r>
              <a:rPr lang="ru-RU" sz="1300" dirty="0" err="1" smtClean="0"/>
              <a:t>послуг</a:t>
            </a:r>
            <a:r>
              <a:rPr lang="ru-RU" sz="1300" dirty="0" smtClean="0"/>
              <a:t> в </a:t>
            </a:r>
            <a:r>
              <a:rPr lang="ru-RU" sz="1300" dirty="0" err="1" smtClean="0"/>
              <a:t>Україні</a:t>
            </a:r>
            <a:r>
              <a:rPr lang="ru-RU" sz="1300" dirty="0" smtClean="0"/>
              <a:t> на 2017-2018 роки» </a:t>
            </a:r>
            <a:r>
              <a:rPr lang="ru-RU" sz="1300" dirty="0" err="1" smtClean="0"/>
              <a:t>від</a:t>
            </a:r>
            <a:r>
              <a:rPr lang="ru-RU" sz="1300" dirty="0" smtClean="0"/>
              <a:t> 14 </a:t>
            </a:r>
            <a:r>
              <a:rPr lang="ru-RU" sz="1300" dirty="0" err="1" smtClean="0"/>
              <a:t>червня</a:t>
            </a:r>
            <a:r>
              <a:rPr lang="ru-RU" sz="1300" dirty="0" smtClean="0"/>
              <a:t> 2017 р. № 394-р (</a:t>
            </a:r>
            <a:r>
              <a:rPr lang="ru-RU" sz="1300" dirty="0" err="1" smtClean="0"/>
              <a:t>набуло</a:t>
            </a:r>
            <a:r>
              <a:rPr lang="ru-RU" sz="1300" dirty="0" smtClean="0"/>
              <a:t> </a:t>
            </a:r>
            <a:r>
              <a:rPr lang="ru-RU" sz="1300" dirty="0" err="1" smtClean="0"/>
              <a:t>чинності</a:t>
            </a:r>
            <a:r>
              <a:rPr lang="ru-RU" sz="1300" dirty="0" smtClean="0"/>
              <a:t> </a:t>
            </a:r>
            <a:r>
              <a:rPr lang="ru-RU" sz="1300" dirty="0" err="1" smtClean="0"/>
              <a:t>з</a:t>
            </a:r>
            <a:r>
              <a:rPr lang="ru-RU" sz="1300" dirty="0" smtClean="0"/>
              <a:t> 14.06.2017)</a:t>
            </a:r>
          </a:p>
        </p:txBody>
      </p:sp>
      <p:sp>
        <p:nvSpPr>
          <p:cNvPr id="28" name="Объект 2"/>
          <p:cNvSpPr>
            <a:spLocks/>
          </p:cNvSpPr>
          <p:nvPr/>
        </p:nvSpPr>
        <p:spPr bwMode="auto">
          <a:xfrm>
            <a:off x="179512" y="764704"/>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Розпорядженням затверджено план заходів щодо реалізації концепції розвитку системи електронних послуг в Україні на 2017-2018 роки. </a:t>
            </a:r>
          </a:p>
          <a:p>
            <a:pPr indent="444500" algn="just" eaLnBrk="0" hangingPunct="0">
              <a:spcBef>
                <a:spcPts val="0"/>
              </a:spcBef>
              <a:buClr>
                <a:schemeClr val="accent1"/>
              </a:buClr>
              <a:buSzPct val="85000"/>
            </a:pPr>
            <a:r>
              <a:rPr lang="uk-UA" sz="1300" b="0" i="0" dirty="0" smtClean="0"/>
              <a:t>Документом передбачено: впровадження надання пріоритетних послуг в електронній формі; функціонування Єдиного державного порталу адміністративних послуг; інтеграцію існуючих електронних послуг до Єдиного порталу; врегулювання на законодавчому рівні інтеграції альтернативних електронному цифровому підпису засобів та схем електронної ідентифікації. </a:t>
            </a:r>
          </a:p>
          <a:p>
            <a:pPr indent="444500" algn="just" eaLnBrk="0" hangingPunct="0">
              <a:spcBef>
                <a:spcPts val="0"/>
              </a:spcBef>
              <a:buClr>
                <a:schemeClr val="accent1"/>
              </a:buClr>
              <a:buSzPct val="85000"/>
            </a:pPr>
            <a:endParaRPr lang="ru-RU"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grpSp>
        <p:nvGrpSpPr>
          <p:cNvPr id="67585" name="Group 1"/>
          <p:cNvGrpSpPr>
            <a:grpSpLocks/>
          </p:cNvGrpSpPr>
          <p:nvPr/>
        </p:nvGrpSpPr>
        <p:grpSpPr bwMode="auto">
          <a:xfrm>
            <a:off x="251520" y="2132856"/>
            <a:ext cx="8640960" cy="2270125"/>
            <a:chOff x="955" y="2807"/>
            <a:chExt cx="10269" cy="3576"/>
          </a:xfrm>
        </p:grpSpPr>
        <p:sp>
          <p:nvSpPr>
            <p:cNvPr id="10" name="Text Box 2"/>
            <p:cNvSpPr txBox="1">
              <a:spLocks noChangeArrowheads="1"/>
            </p:cNvSpPr>
            <p:nvPr/>
          </p:nvSpPr>
          <p:spPr bwMode="auto">
            <a:xfrm>
              <a:off x="955" y="2807"/>
              <a:ext cx="10269" cy="554"/>
            </a:xfrm>
            <a:prstGeom prst="rect">
              <a:avLst/>
            </a:prstGeom>
            <a:gradFill rotWithShape="0">
              <a:gsLst>
                <a:gs pos="0">
                  <a:srgbClr val="FFFFFF"/>
                </a:gs>
                <a:gs pos="100000">
                  <a:srgbClr val="FBD4B4"/>
                </a:gs>
              </a:gsLst>
              <a:lin ang="54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Arial" pitchFamily="34" charset="0"/>
                </a:rPr>
                <a:t>В</a:t>
              </a:r>
              <a:r>
                <a:rPr kumimoji="0" lang="uk-UA" sz="1200" b="1" i="0" u="none" strike="noStrike" cap="none" normalizeH="0" baseline="0" smtClean="0">
                  <a:ln>
                    <a:noFill/>
                  </a:ln>
                  <a:solidFill>
                    <a:schemeClr val="tx1"/>
                  </a:solidFill>
                  <a:effectLst/>
                  <a:latin typeface="Times New Roman" pitchFamily="18" charset="0"/>
                  <a:cs typeface="Arial" pitchFamily="34" charset="0"/>
                </a:rPr>
                <a:t>ідповідно до розпорядження планується:</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ext Box 3"/>
            <p:cNvSpPr txBox="1">
              <a:spLocks noChangeArrowheads="1"/>
            </p:cNvSpPr>
            <p:nvPr/>
          </p:nvSpPr>
          <p:spPr bwMode="auto">
            <a:xfrm>
              <a:off x="988" y="3567"/>
              <a:ext cx="10236" cy="463"/>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Arial" pitchFamily="34" charset="0"/>
                </a:rPr>
                <a:t>сприяти підвищенню готовності суб'єктів звернення до використання електронних послуг</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 Box 4"/>
            <p:cNvSpPr txBox="1">
              <a:spLocks noChangeArrowheads="1"/>
            </p:cNvSpPr>
            <p:nvPr/>
          </p:nvSpPr>
          <p:spPr bwMode="auto">
            <a:xfrm>
              <a:off x="988" y="4148"/>
              <a:ext cx="10236" cy="1064"/>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Arial" pitchFamily="34" charset="0"/>
                </a:rPr>
                <a:t>популяризації електронних послуг із залученням засобів масової інформації, громадських організацій, у тому числі шляхом підготовки відповідних відеороликів, інформаційних матеріалів тощо</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5"/>
            <p:cNvSpPr txBox="1">
              <a:spLocks noChangeArrowheads="1"/>
            </p:cNvSpPr>
            <p:nvPr/>
          </p:nvSpPr>
          <p:spPr bwMode="auto">
            <a:xfrm>
              <a:off x="988" y="5330"/>
              <a:ext cx="10236" cy="1053"/>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Arial" pitchFamily="34" charset="0"/>
                </a:rPr>
                <a:t>розвитку каналів доступу до електронних послуг шляхом створення спеціальних автоматизованих пунктів доступу до електронних послуг у центрах надання адміністративних послуг, бібліотеках, банках або мобільних додатків тощо</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AutoShape 6"/>
            <p:cNvSpPr>
              <a:spLocks noChangeArrowheads="1"/>
            </p:cNvSpPr>
            <p:nvPr/>
          </p:nvSpPr>
          <p:spPr bwMode="auto">
            <a:xfrm>
              <a:off x="5711" y="3257"/>
              <a:ext cx="554" cy="310"/>
            </a:xfrm>
            <a:prstGeom prst="downArrow">
              <a:avLst>
                <a:gd name="adj1" fmla="val 50000"/>
                <a:gd name="adj2" fmla="val 25000"/>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eaVert" wrap="square" lIns="91440" tIns="45720" rIns="91440" bIns="45720" numCol="1" anchor="t" anchorCtr="0" compatLnSpc="1">
              <a:prstTxWarp prst="textNoShape">
                <a:avLst/>
              </a:prstTxWarp>
            </a:bodyPr>
            <a:lstStyle/>
            <a:p>
              <a:endParaRPr lang="ru-RU"/>
            </a:p>
          </p:txBody>
        </p:sp>
      </p:grpSp>
      <p:sp>
        <p:nvSpPr>
          <p:cNvPr id="23" name="Объект 2"/>
          <p:cNvSpPr>
            <a:spLocks/>
          </p:cNvSpPr>
          <p:nvPr/>
        </p:nvSpPr>
        <p:spPr bwMode="auto">
          <a:xfrm>
            <a:off x="107504" y="4581128"/>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Таким чином, реалізація розпорядження сприятиме розвитку електронних послуг за окремими аспектами, а саме: забезпечити впровадження надання пріоритетних послуг, функціонування та розвиток Єдиного порталу й інтеграцію існуючих електронних послуг до Єдиного порталу, визначити подальший перелік пріоритетних послуг відповідно до суспільних потреб і в результаті сприяти підвищенню готовності суб’єктів звернення до використання електронних послуг, популяризації електронних послуг і розвитку каналів доступу до електронних послуг.</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ru-RU" sz="1300" b="0" i="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9</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4" name="Прямоугольник 9"/>
          <p:cNvSpPr>
            <a:spLocks noChangeArrowheads="1"/>
          </p:cNvSpPr>
          <p:nvPr/>
        </p:nvSpPr>
        <p:spPr bwMode="auto">
          <a:xfrm>
            <a:off x="179512" y="116633"/>
            <a:ext cx="8714358" cy="692497"/>
          </a:xfrm>
          <a:prstGeom prst="rect">
            <a:avLst/>
          </a:prstGeom>
          <a:noFill/>
          <a:ln w="9525">
            <a:noFill/>
            <a:miter lim="800000"/>
            <a:headEnd/>
            <a:tailEnd/>
          </a:ln>
        </p:spPr>
        <p:txBody>
          <a:bodyPr wrap="square" anchor="ctr">
            <a:spAutoFit/>
          </a:bodyPr>
          <a:lstStyle/>
          <a:p>
            <a:pPr algn="just">
              <a:spcBef>
                <a:spcPct val="0"/>
              </a:spcBef>
            </a:pPr>
            <a:r>
              <a:rPr lang="uk-UA" sz="1300" dirty="0" smtClean="0"/>
              <a:t>Постанова Кабінету Міністрів України «Про внесення змін до порядків, затверджених постановою Кабінету Міністрів України  «Питання прийняття в експлуатацію закінчених будівництвом об'єктів» від 13 квітня 2011 р. № 461» від 07 червня 2017 р. № 437 (набула чинності з 07.06.2017 р.)</a:t>
            </a:r>
          </a:p>
        </p:txBody>
      </p:sp>
      <p:sp>
        <p:nvSpPr>
          <p:cNvPr id="28" name="Объект 2"/>
          <p:cNvSpPr>
            <a:spLocks/>
          </p:cNvSpPr>
          <p:nvPr/>
        </p:nvSpPr>
        <p:spPr bwMode="auto">
          <a:xfrm>
            <a:off x="179512" y="764704"/>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a:t>
            </a:r>
            <a:r>
              <a:rPr lang="uk-UA" sz="1300" b="0" i="0" dirty="0" err="1" smtClean="0"/>
              <a:t>внесено</a:t>
            </a:r>
            <a:r>
              <a:rPr lang="uk-UA" sz="1300" b="0" i="0" dirty="0" smtClean="0"/>
              <a:t> зміни до дозвільно-погоджувальних процедур в сфері будівництва.</a:t>
            </a:r>
          </a:p>
          <a:p>
            <a:pPr indent="444500" algn="just" eaLnBrk="0" hangingPunct="0">
              <a:spcBef>
                <a:spcPts val="0"/>
              </a:spcBef>
              <a:buClr>
                <a:schemeClr val="accent1"/>
              </a:buClr>
              <a:buSzPct val="85000"/>
            </a:pPr>
            <a:r>
              <a:rPr lang="uk-UA" sz="1300" b="0" i="0" dirty="0" smtClean="0"/>
              <a:t>Зокрема, </a:t>
            </a:r>
            <a:r>
              <a:rPr lang="uk-UA" sz="1300" b="0" i="0" dirty="0" err="1" smtClean="0"/>
              <a:t>внесено</a:t>
            </a:r>
            <a:r>
              <a:rPr lang="uk-UA" sz="1300" b="0" i="0" dirty="0" smtClean="0"/>
              <a:t> зміни до нормативно правового </a:t>
            </a:r>
            <a:r>
              <a:rPr lang="uk-UA" sz="1300" b="0" i="0" dirty="0" err="1" smtClean="0"/>
              <a:t>акта</a:t>
            </a:r>
            <a:r>
              <a:rPr lang="uk-UA" sz="1300" b="0" i="0" dirty="0" smtClean="0"/>
              <a:t> щодо Порядку прийняття в експлуатацію закінчених будівництвом об'єктів і Порядку внесення плати за видачу сертифіката, який видається у разі прийняття в експлуатацію закінченого будівництвом об'єкта, та її розмір. Дані порядки приведено у відповідність до Закону України «Про внесення змін до деяких законодавчих актів України щодо удосконалення містобудівної діяльності», який окрім іншого, передбачає перехід дозвільних процедур у будівництві від категорій складності об'єктів будівництва до класів наслідків (відповідальності) та від триступеневої дозвільної системи (повідомлення, декларація, дозвіл) до двоступеневої (повідомлення, дозвіл). </a:t>
            </a:r>
          </a:p>
          <a:p>
            <a:pPr indent="444500" algn="just" eaLnBrk="0" hangingPunct="0">
              <a:spcBef>
                <a:spcPts val="0"/>
              </a:spcBef>
              <a:buClr>
                <a:schemeClr val="accent1"/>
              </a:buClr>
              <a:buSzPct val="85000"/>
            </a:pPr>
            <a:endParaRPr lang="ru-RU"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23" name="Объект 2"/>
          <p:cNvSpPr>
            <a:spLocks/>
          </p:cNvSpPr>
          <p:nvPr/>
        </p:nvSpPr>
        <p:spPr bwMode="auto">
          <a:xfrm>
            <a:off x="107504" y="3789040"/>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Таким чином, відповідно до змін, прийняття в експлуатацію закінчених будівництвом об'єктів із середнім та значним класом наслідків (відповідальності) здійснюється шляхом видачі сертифіката, а об'єктів із незначними класами наслідків (відповідальності) шляхом реєстрації декларації. Зазначені зміни мають сприяти удосконаленню дозвільно-погоджувальних процедур у сфері містобудівної діяльності.</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grpSp>
        <p:nvGrpSpPr>
          <p:cNvPr id="118786" name="Группа 1"/>
          <p:cNvGrpSpPr>
            <a:grpSpLocks/>
          </p:cNvGrpSpPr>
          <p:nvPr/>
        </p:nvGrpSpPr>
        <p:grpSpPr bwMode="auto">
          <a:xfrm>
            <a:off x="251520" y="2492896"/>
            <a:ext cx="8568952" cy="1151936"/>
            <a:chOff x="1383" y="877"/>
            <a:chExt cx="9432" cy="1940"/>
          </a:xfrm>
        </p:grpSpPr>
        <p:sp>
          <p:nvSpPr>
            <p:cNvPr id="4" name="Text Box 3"/>
            <p:cNvSpPr txBox="1">
              <a:spLocks noChangeArrowheads="1"/>
            </p:cNvSpPr>
            <p:nvPr/>
          </p:nvSpPr>
          <p:spPr bwMode="auto">
            <a:xfrm>
              <a:off x="1383" y="877"/>
              <a:ext cx="9432" cy="515"/>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300" b="1" i="0" u="none" strike="noStrike" cap="none" normalizeH="0" baseline="0" smtClean="0">
                  <a:ln>
                    <a:noFill/>
                  </a:ln>
                  <a:solidFill>
                    <a:schemeClr val="tx1"/>
                  </a:solidFill>
                  <a:effectLst/>
                  <a:latin typeface="Times New Roman" pitchFamily="18" charset="0"/>
                  <a:cs typeface="Arial" pitchFamily="34" charset="0"/>
                </a:rPr>
                <a:t>Зміни, внесені Постановою</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Text Box 4"/>
            <p:cNvSpPr txBox="1">
              <a:spLocks noChangeArrowheads="1"/>
            </p:cNvSpPr>
            <p:nvPr/>
          </p:nvSpPr>
          <p:spPr bwMode="auto">
            <a:xfrm>
              <a:off x="1383" y="1688"/>
              <a:ext cx="4201" cy="1129"/>
            </a:xfrm>
            <a:prstGeom prst="rect">
              <a:avLst/>
            </a:prstGeom>
            <a:gradFill rotWithShape="0">
              <a:gsLst>
                <a:gs pos="0">
                  <a:srgbClr val="FFFFFF"/>
                </a:gs>
                <a:gs pos="100000">
                  <a:srgbClr val="CCC0D9"/>
                </a:gs>
              </a:gsLst>
              <a:lin ang="5400000" scaled="1"/>
            </a:gradFill>
            <a:ln w="12700">
              <a:solidFill>
                <a:srgbClr val="B2A1C7"/>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Arial" pitchFamily="34" charset="0"/>
                </a:rPr>
                <a:t>Порядок прийняття в експлуатацію закінчених будівництвом об’єктів</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5"/>
            <p:cNvSpPr txBox="1">
              <a:spLocks noChangeArrowheads="1"/>
            </p:cNvSpPr>
            <p:nvPr/>
          </p:nvSpPr>
          <p:spPr bwMode="auto">
            <a:xfrm>
              <a:off x="5663" y="1688"/>
              <a:ext cx="5152" cy="1129"/>
            </a:xfrm>
            <a:prstGeom prst="rect">
              <a:avLst/>
            </a:prstGeom>
            <a:gradFill rotWithShape="0">
              <a:gsLst>
                <a:gs pos="0">
                  <a:srgbClr val="FFFFFF"/>
                </a:gs>
                <a:gs pos="100000">
                  <a:srgbClr val="CCC0D9"/>
                </a:gs>
              </a:gsLst>
              <a:lin ang="5400000" scaled="1"/>
            </a:gradFill>
            <a:ln w="12700">
              <a:solidFill>
                <a:srgbClr val="B2A1C7"/>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Arial" pitchFamily="34" charset="0"/>
                </a:rPr>
                <a:t>Порядок внесення плати за видачу сертифіката, який видається у разі прийняття в експлуатацію закінченого будівництвом об’єкта, та її розмірі</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AutoShape 6"/>
            <p:cNvSpPr>
              <a:spLocks noChangeArrowheads="1"/>
            </p:cNvSpPr>
            <p:nvPr/>
          </p:nvSpPr>
          <p:spPr bwMode="auto">
            <a:xfrm>
              <a:off x="2827" y="1392"/>
              <a:ext cx="439" cy="410"/>
            </a:xfrm>
            <a:prstGeom prst="downArrow">
              <a:avLst>
                <a:gd name="adj1" fmla="val 50000"/>
                <a:gd name="adj2" fmla="val 25000"/>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eaVert" wrap="square" lIns="91440" tIns="45720" rIns="91440" bIns="45720" numCol="1" anchor="t" anchorCtr="0" compatLnSpc="1">
              <a:prstTxWarp prst="textNoShape">
                <a:avLst/>
              </a:prstTxWarp>
            </a:bodyPr>
            <a:lstStyle/>
            <a:p>
              <a:endParaRPr lang="ru-RU"/>
            </a:p>
          </p:txBody>
        </p:sp>
        <p:sp>
          <p:nvSpPr>
            <p:cNvPr id="15" name="AutoShape 7"/>
            <p:cNvSpPr>
              <a:spLocks noChangeArrowheads="1"/>
            </p:cNvSpPr>
            <p:nvPr/>
          </p:nvSpPr>
          <p:spPr bwMode="auto">
            <a:xfrm>
              <a:off x="8716" y="1344"/>
              <a:ext cx="391" cy="410"/>
            </a:xfrm>
            <a:prstGeom prst="downArrow">
              <a:avLst>
                <a:gd name="adj1" fmla="val 50000"/>
                <a:gd name="adj2" fmla="val 26215"/>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eaVert" wrap="square" lIns="91440" tIns="45720" rIns="91440" bIns="45720" numCol="1" anchor="t" anchorCtr="0" compatLnSpc="1">
              <a:prstTxWarp prst="textNoShape">
                <a:avLst/>
              </a:prstTxWarp>
            </a:bodyPr>
            <a:lstStyle/>
            <a:p>
              <a:endParaRPr lang="ru-RU"/>
            </a:p>
          </p:txBody>
        </p:sp>
      </p:grpSp>
      <p:sp>
        <p:nvSpPr>
          <p:cNvPr id="20" name="Прямоугольник 9"/>
          <p:cNvSpPr>
            <a:spLocks noChangeArrowheads="1"/>
          </p:cNvSpPr>
          <p:nvPr/>
        </p:nvSpPr>
        <p:spPr bwMode="auto">
          <a:xfrm>
            <a:off x="179512" y="4725144"/>
            <a:ext cx="8714358" cy="692497"/>
          </a:xfrm>
          <a:prstGeom prst="rect">
            <a:avLst/>
          </a:prstGeom>
          <a:noFill/>
          <a:ln w="9525">
            <a:noFill/>
            <a:miter lim="800000"/>
            <a:headEnd/>
            <a:tailEnd/>
          </a:ln>
        </p:spPr>
        <p:txBody>
          <a:bodyPr wrap="square" anchor="ctr">
            <a:spAutoFit/>
          </a:bodyPr>
          <a:lstStyle/>
          <a:p>
            <a:pPr algn="just">
              <a:spcBef>
                <a:spcPct val="0"/>
              </a:spcBef>
            </a:pPr>
            <a:r>
              <a:rPr lang="uk-UA" sz="1300" dirty="0" smtClean="0"/>
              <a:t>Постанова Кабінету Міністрів України «Про внесення змін до Положення про Державну архітектурно-будівельну інспекцію України, затвердженого постановою Кабінету Міністрів України від 9 липня 2014 р. № 294» від 07 червня 2017 р. № 408 (набула чинності з 07.06.2017 р.)</a:t>
            </a:r>
          </a:p>
        </p:txBody>
      </p:sp>
      <p:sp>
        <p:nvSpPr>
          <p:cNvPr id="21" name="Объект 2"/>
          <p:cNvSpPr>
            <a:spLocks/>
          </p:cNvSpPr>
          <p:nvPr/>
        </p:nvSpPr>
        <p:spPr bwMode="auto">
          <a:xfrm>
            <a:off x="179512" y="5373216"/>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a:t>
            </a:r>
            <a:r>
              <a:rPr lang="uk-UA" sz="1300" b="0" i="0" dirty="0" err="1" smtClean="0"/>
              <a:t>внесено</a:t>
            </a:r>
            <a:r>
              <a:rPr lang="uk-UA" sz="1300" b="0" i="0" dirty="0" smtClean="0"/>
              <a:t> зміни до Положення про Державну архітектурно-будівельну інспекцію України. </a:t>
            </a:r>
          </a:p>
          <a:p>
            <a:pPr indent="444500" algn="just" eaLnBrk="0" hangingPunct="0">
              <a:spcBef>
                <a:spcPts val="0"/>
              </a:spcBef>
              <a:buClr>
                <a:schemeClr val="accent1"/>
              </a:buClr>
              <a:buSzPct val="85000"/>
            </a:pPr>
            <a:r>
              <a:rPr lang="uk-UA" sz="1300" b="0" i="0" dirty="0" smtClean="0"/>
              <a:t> </a:t>
            </a:r>
          </a:p>
          <a:p>
            <a:pPr indent="444500" algn="just" eaLnBrk="0" hangingPunct="0">
              <a:spcBef>
                <a:spcPts val="0"/>
              </a:spcBef>
              <a:buClr>
                <a:schemeClr val="accent1"/>
              </a:buClr>
              <a:buSzPct val="85000"/>
            </a:pPr>
            <a:endParaRPr lang="ru-RU"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10</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7" name="Объект 2"/>
          <p:cNvSpPr>
            <a:spLocks/>
          </p:cNvSpPr>
          <p:nvPr/>
        </p:nvSpPr>
        <p:spPr bwMode="auto">
          <a:xfrm>
            <a:off x="179512" y="116632"/>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Дані зміни розроблені на виконання вимоги Закону України щодо удосконалення містобудівної діяльності. Положення містить основні завдання та функції, які реалізовує Державна архітектурно-будівельна інспекція під час здійснення своєї діяльності, передбачені законами України. </a:t>
            </a:r>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27" name="Прямоугольник 9"/>
          <p:cNvSpPr>
            <a:spLocks noChangeArrowheads="1"/>
          </p:cNvSpPr>
          <p:nvPr/>
        </p:nvSpPr>
        <p:spPr bwMode="auto">
          <a:xfrm>
            <a:off x="179512" y="3933056"/>
            <a:ext cx="8786366" cy="692497"/>
          </a:xfrm>
          <a:prstGeom prst="rect">
            <a:avLst/>
          </a:prstGeom>
          <a:noFill/>
          <a:ln w="9525">
            <a:noFill/>
            <a:miter lim="800000"/>
            <a:headEnd/>
            <a:tailEnd/>
          </a:ln>
        </p:spPr>
        <p:txBody>
          <a:bodyPr wrap="square" anchor="ctr">
            <a:spAutoFit/>
          </a:bodyPr>
          <a:lstStyle/>
          <a:p>
            <a:pPr algn="just">
              <a:spcBef>
                <a:spcPct val="0"/>
              </a:spcBef>
            </a:pPr>
            <a:r>
              <a:rPr lang="ru-RU" sz="1300" dirty="0" smtClean="0"/>
              <a:t>Постанова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«Про </a:t>
            </a:r>
            <a:r>
              <a:rPr lang="ru-RU" sz="1300" dirty="0" err="1" smtClean="0"/>
              <a:t>внесення</a:t>
            </a:r>
            <a:r>
              <a:rPr lang="ru-RU" sz="1300" dirty="0" smtClean="0"/>
              <a:t> </a:t>
            </a:r>
            <a:r>
              <a:rPr lang="ru-RU" sz="1300" dirty="0" err="1" smtClean="0"/>
              <a:t>змін</a:t>
            </a:r>
            <a:r>
              <a:rPr lang="ru-RU" sz="1300" dirty="0" smtClean="0"/>
              <a:t> до постанови </a:t>
            </a:r>
            <a:r>
              <a:rPr lang="ru-RU" sz="1300" dirty="0" err="1" smtClean="0"/>
              <a:t>Кабінету</a:t>
            </a:r>
            <a:r>
              <a:rPr lang="ru-RU" sz="1300" dirty="0" smtClean="0"/>
              <a:t> </a:t>
            </a:r>
            <a:r>
              <a:rPr lang="ru-RU" sz="1300" dirty="0" err="1" smtClean="0"/>
              <a:t>Міністрів</a:t>
            </a:r>
            <a:r>
              <a:rPr lang="ru-RU" sz="1300" dirty="0" smtClean="0"/>
              <a:t> </a:t>
            </a:r>
            <a:r>
              <a:rPr lang="ru-RU" sz="1300" dirty="0" err="1" smtClean="0"/>
              <a:t>України</a:t>
            </a:r>
            <a:r>
              <a:rPr lang="ru-RU" sz="1300" dirty="0" smtClean="0"/>
              <a:t> </a:t>
            </a:r>
            <a:r>
              <a:rPr lang="ru-RU" sz="1300" dirty="0" err="1" smtClean="0"/>
              <a:t>від</a:t>
            </a:r>
            <a:r>
              <a:rPr lang="ru-RU" sz="1300" dirty="0" smtClean="0"/>
              <a:t> 13 </a:t>
            </a:r>
            <a:r>
              <a:rPr lang="ru-RU" sz="1300" dirty="0" err="1" smtClean="0"/>
              <a:t>квітня</a:t>
            </a:r>
            <a:r>
              <a:rPr lang="ru-RU" sz="1300" dirty="0" smtClean="0"/>
              <a:t> 2011 р. № 466 «</a:t>
            </a:r>
            <a:r>
              <a:rPr lang="ru-RU" sz="1300" dirty="0" err="1" smtClean="0"/>
              <a:t>Деякі</a:t>
            </a:r>
            <a:r>
              <a:rPr lang="ru-RU" sz="1300" dirty="0" smtClean="0"/>
              <a:t> </a:t>
            </a:r>
            <a:r>
              <a:rPr lang="ru-RU" sz="1300" dirty="0" err="1" smtClean="0"/>
              <a:t>питання</a:t>
            </a:r>
            <a:r>
              <a:rPr lang="ru-RU" sz="1300" dirty="0" smtClean="0"/>
              <a:t> </a:t>
            </a:r>
            <a:r>
              <a:rPr lang="ru-RU" sz="1300" dirty="0" err="1" smtClean="0"/>
              <a:t>виконання</a:t>
            </a:r>
            <a:r>
              <a:rPr lang="ru-RU" sz="1300" dirty="0" smtClean="0"/>
              <a:t> </a:t>
            </a:r>
            <a:r>
              <a:rPr lang="ru-RU" sz="1300" dirty="0" err="1" smtClean="0"/>
              <a:t>підготовчих</a:t>
            </a:r>
            <a:r>
              <a:rPr lang="ru-RU" sz="1300" dirty="0" smtClean="0"/>
              <a:t> </a:t>
            </a:r>
            <a:r>
              <a:rPr lang="ru-RU" sz="1300" dirty="0" err="1" smtClean="0"/>
              <a:t>і</a:t>
            </a:r>
            <a:r>
              <a:rPr lang="ru-RU" sz="1300" dirty="0" smtClean="0"/>
              <a:t> </a:t>
            </a:r>
            <a:r>
              <a:rPr lang="ru-RU" sz="1300" dirty="0" err="1" smtClean="0"/>
              <a:t>будівельних</a:t>
            </a:r>
            <a:r>
              <a:rPr lang="ru-RU" sz="1300" dirty="0" smtClean="0"/>
              <a:t> </a:t>
            </a:r>
            <a:r>
              <a:rPr lang="ru-RU" sz="1300" dirty="0" err="1" smtClean="0"/>
              <a:t>робіт</a:t>
            </a:r>
            <a:r>
              <a:rPr lang="ru-RU" sz="1300" dirty="0" smtClean="0"/>
              <a:t>» </a:t>
            </a:r>
            <a:r>
              <a:rPr lang="ru-RU" sz="1300" dirty="0" err="1" smtClean="0"/>
              <a:t>від</a:t>
            </a:r>
            <a:r>
              <a:rPr lang="ru-RU" sz="1300" dirty="0" smtClean="0"/>
              <a:t> 07 </a:t>
            </a:r>
            <a:r>
              <a:rPr lang="ru-RU" sz="1300" dirty="0" err="1" smtClean="0"/>
              <a:t>червня</a:t>
            </a:r>
            <a:r>
              <a:rPr lang="ru-RU" sz="1300" dirty="0" smtClean="0"/>
              <a:t> 2017 р. № 404 (</a:t>
            </a:r>
            <a:r>
              <a:rPr lang="ru-RU" sz="1300" dirty="0" err="1" smtClean="0"/>
              <a:t>набула</a:t>
            </a:r>
            <a:r>
              <a:rPr lang="ru-RU" sz="1300" dirty="0" smtClean="0"/>
              <a:t> </a:t>
            </a:r>
            <a:r>
              <a:rPr lang="ru-RU" sz="1300" dirty="0" err="1" smtClean="0"/>
              <a:t>чинності</a:t>
            </a:r>
            <a:r>
              <a:rPr lang="ru-RU" sz="1300" dirty="0" smtClean="0"/>
              <a:t> </a:t>
            </a:r>
            <a:r>
              <a:rPr lang="ru-RU" sz="1300" dirty="0" err="1" smtClean="0"/>
              <a:t>з</a:t>
            </a:r>
            <a:r>
              <a:rPr lang="ru-RU" sz="1300" dirty="0" smtClean="0"/>
              <a:t> 07.06.2017 р.)</a:t>
            </a:r>
          </a:p>
        </p:txBody>
      </p:sp>
      <p:sp>
        <p:nvSpPr>
          <p:cNvPr id="28" name="Объект 2"/>
          <p:cNvSpPr>
            <a:spLocks/>
          </p:cNvSpPr>
          <p:nvPr/>
        </p:nvSpPr>
        <p:spPr bwMode="auto">
          <a:xfrm>
            <a:off x="179512" y="4581128"/>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приведено ряд нормативно-правових актів у відповідність до Закону України «Про внесення змін до деяких законодавчих актів України щодо удосконалення містобудівної діяльності». </a:t>
            </a:r>
          </a:p>
          <a:p>
            <a:pPr indent="444500" algn="just" eaLnBrk="0" hangingPunct="0">
              <a:spcBef>
                <a:spcPts val="0"/>
              </a:spcBef>
              <a:buClr>
                <a:schemeClr val="accent1"/>
              </a:buClr>
              <a:buSzPct val="85000"/>
            </a:pPr>
            <a:r>
              <a:rPr lang="uk-UA" sz="1300" b="0" i="0" dirty="0" smtClean="0"/>
              <a:t>Документом передбачено, що право на виконання будівельних робіт щодо об'єктів із середнім та значним класом наслідків (відповідальності) СС2 та СС3 виникає після отримання дозволу, а щодо об'єктів, які будуються на підставі будівельного паспорта та які належать до об'єктів із незначним класом наслідків (відповідальності) СС1 – на підставі повідомлення.   </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grpSp>
        <p:nvGrpSpPr>
          <p:cNvPr id="65537" name="Группа 37"/>
          <p:cNvGrpSpPr>
            <a:grpSpLocks/>
          </p:cNvGrpSpPr>
          <p:nvPr/>
        </p:nvGrpSpPr>
        <p:grpSpPr bwMode="auto">
          <a:xfrm>
            <a:off x="251520" y="836712"/>
            <a:ext cx="8640960" cy="1656184"/>
            <a:chOff x="0" y="0"/>
            <a:chExt cx="60202" cy="19066"/>
          </a:xfrm>
        </p:grpSpPr>
        <p:sp>
          <p:nvSpPr>
            <p:cNvPr id="30" name="Text Box 31"/>
            <p:cNvSpPr txBox="1">
              <a:spLocks noChangeArrowheads="1"/>
            </p:cNvSpPr>
            <p:nvPr/>
          </p:nvSpPr>
          <p:spPr bwMode="auto">
            <a:xfrm>
              <a:off x="97" y="0"/>
              <a:ext cx="59893" cy="3270"/>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Arial" pitchFamily="34" charset="0"/>
                </a:rPr>
                <a:t>Завдання та функції, які реалізовує Держархбудінспекція</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Text Box 32"/>
            <p:cNvSpPr txBox="1">
              <a:spLocks noChangeArrowheads="1"/>
            </p:cNvSpPr>
            <p:nvPr/>
          </p:nvSpPr>
          <p:spPr bwMode="auto">
            <a:xfrm>
              <a:off x="0" y="5058"/>
              <a:ext cx="12839" cy="14008"/>
            </a:xfrm>
            <a:prstGeom prst="rect">
              <a:avLst/>
            </a:prstGeom>
            <a:gradFill rotWithShape="0">
              <a:gsLst>
                <a:gs pos="0">
                  <a:srgbClr val="FFFFFF"/>
                </a:gs>
                <a:gs pos="100000">
                  <a:srgbClr val="CCC0D9"/>
                </a:gs>
              </a:gsLst>
              <a:lin ang="5400000" scaled="1"/>
            </a:gradFill>
            <a:ln w="12700">
              <a:solidFill>
                <a:srgbClr val="B2A1C7"/>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100" b="0" i="0" u="none" strike="noStrike" cap="none" normalizeH="0" baseline="0" smtClean="0">
                  <a:ln>
                    <a:noFill/>
                  </a:ln>
                  <a:solidFill>
                    <a:schemeClr val="tx1"/>
                  </a:solidFill>
                  <a:effectLst/>
                  <a:latin typeface="Times New Roman" pitchFamily="18" charset="0"/>
                  <a:cs typeface="Arial" pitchFamily="34" charset="0"/>
                </a:rPr>
                <a:t>здійснення, в межах визначених законом, державного архітектурно-будівельного контролю та нагляду</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Text Box 33"/>
            <p:cNvSpPr txBox="1">
              <a:spLocks noChangeArrowheads="1"/>
            </p:cNvSpPr>
            <p:nvPr/>
          </p:nvSpPr>
          <p:spPr bwMode="auto">
            <a:xfrm>
              <a:off x="13229" y="5058"/>
              <a:ext cx="11227" cy="14008"/>
            </a:xfrm>
            <a:prstGeom prst="rect">
              <a:avLst/>
            </a:prstGeom>
            <a:gradFill rotWithShape="0">
              <a:gsLst>
                <a:gs pos="0">
                  <a:srgbClr val="FFFFFF"/>
                </a:gs>
                <a:gs pos="100000">
                  <a:srgbClr val="CCC0D9"/>
                </a:gs>
              </a:gsLst>
              <a:lin ang="5400000" scaled="1"/>
            </a:gradFill>
            <a:ln w="12700">
              <a:solidFill>
                <a:srgbClr val="B2A1C7"/>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100" b="0" i="0" u="none" strike="noStrike" cap="none" normalizeH="0" baseline="0" smtClean="0">
                  <a:ln>
                    <a:noFill/>
                  </a:ln>
                  <a:solidFill>
                    <a:schemeClr val="tx1"/>
                  </a:solidFill>
                  <a:effectLst/>
                  <a:latin typeface="Times New Roman" pitchFamily="18" charset="0"/>
                  <a:cs typeface="Arial" pitchFamily="34" charset="0"/>
                </a:rPr>
                <a:t>виконання дозвільних та реєстраційних функцій у будівництві у визначених законодавством випадках</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AutoShape 34"/>
            <p:cNvSpPr>
              <a:spLocks noChangeArrowheads="1"/>
            </p:cNvSpPr>
            <p:nvPr/>
          </p:nvSpPr>
          <p:spPr bwMode="auto">
            <a:xfrm>
              <a:off x="5155" y="3112"/>
              <a:ext cx="2788" cy="2604"/>
            </a:xfrm>
            <a:prstGeom prst="downArrow">
              <a:avLst>
                <a:gd name="adj1" fmla="val 50000"/>
                <a:gd name="adj2" fmla="val 25000"/>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eaVert" wrap="square" lIns="91440" tIns="45720" rIns="91440" bIns="45720" numCol="1" anchor="t" anchorCtr="0" compatLnSpc="1">
              <a:prstTxWarp prst="textNoShape">
                <a:avLst/>
              </a:prstTxWarp>
            </a:bodyPr>
            <a:lstStyle/>
            <a:p>
              <a:endParaRPr lang="ru-RU"/>
            </a:p>
          </p:txBody>
        </p:sp>
        <p:sp>
          <p:nvSpPr>
            <p:cNvPr id="34" name="AutoShape 35"/>
            <p:cNvSpPr>
              <a:spLocks noChangeArrowheads="1"/>
            </p:cNvSpPr>
            <p:nvPr/>
          </p:nvSpPr>
          <p:spPr bwMode="auto">
            <a:xfrm>
              <a:off x="17217" y="3307"/>
              <a:ext cx="2483" cy="2603"/>
            </a:xfrm>
            <a:prstGeom prst="downArrow">
              <a:avLst>
                <a:gd name="adj1" fmla="val 50000"/>
                <a:gd name="adj2" fmla="val 26208"/>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eaVert" wrap="square" lIns="91440" tIns="45720" rIns="91440" bIns="45720" numCol="1" anchor="t" anchorCtr="0" compatLnSpc="1">
              <a:prstTxWarp prst="textNoShape">
                <a:avLst/>
              </a:prstTxWarp>
            </a:bodyPr>
            <a:lstStyle/>
            <a:p>
              <a:endParaRPr lang="ru-RU"/>
            </a:p>
          </p:txBody>
        </p:sp>
        <p:sp>
          <p:nvSpPr>
            <p:cNvPr id="35" name="Text Box 33"/>
            <p:cNvSpPr txBox="1">
              <a:spLocks noChangeArrowheads="1"/>
            </p:cNvSpPr>
            <p:nvPr/>
          </p:nvSpPr>
          <p:spPr bwMode="auto">
            <a:xfrm>
              <a:off x="24902" y="5058"/>
              <a:ext cx="35300" cy="13906"/>
            </a:xfrm>
            <a:prstGeom prst="rect">
              <a:avLst/>
            </a:prstGeom>
            <a:gradFill rotWithShape="0">
              <a:gsLst>
                <a:gs pos="0">
                  <a:srgbClr val="FFFFFF"/>
                </a:gs>
                <a:gs pos="100000">
                  <a:srgbClr val="FFE699"/>
                </a:gs>
              </a:gsLst>
              <a:lin ang="5400000" scaled="1"/>
            </a:gradFill>
            <a:ln w="12700">
              <a:solidFill>
                <a:srgbClr val="FFD966"/>
              </a:solidFill>
              <a:miter lim="800000"/>
              <a:headEnd/>
              <a:tailEnd/>
            </a:ln>
            <a:effectLst>
              <a:outerShdw dist="28398" dir="3806097" algn="ctr" rotWithShape="0">
                <a:srgbClr val="7F6000">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100" b="0" i="0" u="none" strike="noStrike" cap="none" normalizeH="0" baseline="0" smtClean="0">
                  <a:ln>
                    <a:noFill/>
                  </a:ln>
                  <a:solidFill>
                    <a:schemeClr val="tx1"/>
                  </a:solidFill>
                  <a:effectLst/>
                  <a:latin typeface="Times New Roman" pitchFamily="18" charset="0"/>
                  <a:cs typeface="Arial" pitchFamily="34" charset="0"/>
                </a:rPr>
                <a:t>ліцензування видів господарської діяльності з будівництва об'єктів, що за класом наслідків (відповідальності) належать до об'єктів з середніми та значними наслідками та здійснення контролю за додержанням суб'єктами господарювання ліцензійних умов провадження видів господарської діяльності з будівництва об'єктів, що за класом наслідків (відповідальності) належать до об'єктів з середніми (СС2) та значними (СС3) наслідками</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AutoShape 35"/>
            <p:cNvSpPr>
              <a:spLocks noChangeArrowheads="1"/>
            </p:cNvSpPr>
            <p:nvPr/>
          </p:nvSpPr>
          <p:spPr bwMode="auto">
            <a:xfrm>
              <a:off x="37451" y="2626"/>
              <a:ext cx="2483" cy="2603"/>
            </a:xfrm>
            <a:prstGeom prst="downArrow">
              <a:avLst>
                <a:gd name="adj1" fmla="val 50000"/>
                <a:gd name="adj2" fmla="val 26208"/>
              </a:avLst>
            </a:prstGeom>
            <a:gradFill rotWithShape="0">
              <a:gsLst>
                <a:gs pos="0">
                  <a:srgbClr val="FFFFFF"/>
                </a:gs>
                <a:gs pos="100000">
                  <a:srgbClr val="DBDBDB"/>
                </a:gs>
              </a:gsLst>
              <a:lin ang="5400000" scaled="1"/>
            </a:gradFill>
            <a:ln w="12700">
              <a:solidFill>
                <a:srgbClr val="C9C9C9"/>
              </a:solidFill>
              <a:miter lim="800000"/>
              <a:headEnd/>
              <a:tailEnd/>
            </a:ln>
            <a:effectLst>
              <a:outerShdw dist="28398" dir="3806097" algn="ctr" rotWithShape="0">
                <a:srgbClr val="525252">
                  <a:alpha val="50000"/>
                </a:srgbClr>
              </a:outerShdw>
            </a:effectLst>
          </p:spPr>
          <p:txBody>
            <a:bodyPr vert="eaVert" wrap="square" lIns="91440" tIns="45720" rIns="91440" bIns="45720" numCol="1" anchor="t" anchorCtr="0" compatLnSpc="1">
              <a:prstTxWarp prst="textNoShape">
                <a:avLst/>
              </a:prstTxWarp>
            </a:bodyPr>
            <a:lstStyle/>
            <a:p>
              <a:endParaRPr lang="ru-RU"/>
            </a:p>
          </p:txBody>
        </p:sp>
      </p:grpSp>
      <p:sp>
        <p:nvSpPr>
          <p:cNvPr id="37" name="Объект 2"/>
          <p:cNvSpPr>
            <a:spLocks/>
          </p:cNvSpPr>
          <p:nvPr/>
        </p:nvSpPr>
        <p:spPr bwMode="auto">
          <a:xfrm>
            <a:off x="179512" y="2564904"/>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Таким чином, постановою визначено, що Державна архітектурно-будівельна інспекція України (</a:t>
            </a:r>
            <a:r>
              <a:rPr lang="uk-UA" sz="1300" b="0" i="0" dirty="0" err="1" smtClean="0"/>
              <a:t>Держархбудінспекція</a:t>
            </a:r>
            <a:r>
              <a:rPr lang="uk-UA" sz="1300" b="0" i="0" dirty="0" smtClean="0"/>
              <a:t>) є центральним органом виконавчої влади, діяльність якого спрямовується і координується Кабінетом Міністрів України. Затверджено, що основним завданням </a:t>
            </a:r>
            <a:r>
              <a:rPr lang="uk-UA" sz="1300" b="0" i="0" dirty="0" err="1" smtClean="0"/>
              <a:t>Держархбудінспекції</a:t>
            </a:r>
            <a:r>
              <a:rPr lang="uk-UA" sz="1300" b="0" i="0" dirty="0" smtClean="0"/>
              <a:t> є реалізація державної політики з питань державного архітектурно-будівельного контролю та нагляду, для досягнення якого визначено поточні завдання та функції. Це сприятиме визначенню повноважень та обов’язків у сфері містобудівної діяльності.</a:t>
            </a:r>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11</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17" name="Объект 2"/>
          <p:cNvSpPr>
            <a:spLocks/>
          </p:cNvSpPr>
          <p:nvPr/>
        </p:nvSpPr>
        <p:spPr bwMode="auto">
          <a:xfrm>
            <a:off x="179512" y="1988840"/>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Таким чином, постанова сприятиме полегшенню дозвільних процедур у сфері містобудівної діяльності та удосконаленню документообігу. Також постанова дає можливість знизити ризики щодо виконання містобудівельних робіт.</a:t>
            </a:r>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27" name="Прямоугольник 9"/>
          <p:cNvSpPr>
            <a:spLocks noChangeArrowheads="1"/>
          </p:cNvSpPr>
          <p:nvPr/>
        </p:nvSpPr>
        <p:spPr bwMode="auto">
          <a:xfrm>
            <a:off x="179512" y="2708920"/>
            <a:ext cx="8786366" cy="692497"/>
          </a:xfrm>
          <a:prstGeom prst="rect">
            <a:avLst/>
          </a:prstGeom>
          <a:noFill/>
          <a:ln w="9525">
            <a:noFill/>
            <a:miter lim="800000"/>
            <a:headEnd/>
            <a:tailEnd/>
          </a:ln>
        </p:spPr>
        <p:txBody>
          <a:bodyPr wrap="square" anchor="ctr">
            <a:spAutoFit/>
          </a:bodyPr>
          <a:lstStyle/>
          <a:p>
            <a:pPr algn="just">
              <a:spcBef>
                <a:spcPct val="0"/>
              </a:spcBef>
            </a:pPr>
            <a:r>
              <a:rPr lang="ru-RU" sz="1300" dirty="0" smtClean="0"/>
              <a:t>Постанова </a:t>
            </a:r>
            <a:r>
              <a:rPr lang="uk-UA" sz="1300" dirty="0" smtClean="0"/>
              <a:t>Кабінету Міністрів України «Про внесення змін до постанови Кабінету Міністрів України від 30 березня 2016 р. № 256 «Деякі питання ліцензування будівництва об’єктів IV і V категорій складності» від 07 червня 2017 р. № 401 (набуде чинності з 10.08.2017 р.)</a:t>
            </a:r>
          </a:p>
        </p:txBody>
      </p:sp>
      <p:sp>
        <p:nvSpPr>
          <p:cNvPr id="28" name="Объект 2"/>
          <p:cNvSpPr>
            <a:spLocks/>
          </p:cNvSpPr>
          <p:nvPr/>
        </p:nvSpPr>
        <p:spPr bwMode="auto">
          <a:xfrm>
            <a:off x="179512" y="3356992"/>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a:t>
            </a:r>
            <a:r>
              <a:rPr lang="uk-UA" sz="1300" b="0" i="0" dirty="0" err="1" smtClean="0"/>
              <a:t>внесено</a:t>
            </a:r>
            <a:r>
              <a:rPr lang="uk-UA" sz="1300" b="0" i="0" dirty="0" smtClean="0"/>
              <a:t> зміни до ліцензійних умов провадження господарської діяльності з будівництва об'єктів. </a:t>
            </a:r>
          </a:p>
          <a:p>
            <a:pPr indent="444500" algn="just" eaLnBrk="0" hangingPunct="0">
              <a:spcBef>
                <a:spcPts val="0"/>
              </a:spcBef>
              <a:buClr>
                <a:schemeClr val="accent1"/>
              </a:buClr>
              <a:buSzPct val="85000"/>
            </a:pPr>
            <a:r>
              <a:rPr lang="uk-UA" sz="1300" b="0" i="0" dirty="0" smtClean="0"/>
              <a:t>Ліцензійні умови приведено у відповідність до вимог Закону України «Про внесення змін до деяких законодавчих актів України щодо удосконалення містобудівної діяльності», яким, зокрема, передбачено перехід від категорій складності об'єктів будівництва до класів наслідків (відповідальності). Також, уточнено порядок дій ліцензіата у разі планового або позапланового припинення провадження з будівництва об'єктів, що за класом наслідків (відповідальності) належать до об'єктів з середніми та значними наслідками, загалом або за певними місцями провадження такої діяльності. </a:t>
            </a:r>
          </a:p>
          <a:p>
            <a:pPr indent="444500" algn="just" eaLnBrk="0" hangingPunct="0">
              <a:spcBef>
                <a:spcPts val="0"/>
              </a:spcBef>
              <a:buClr>
                <a:schemeClr val="accent1"/>
              </a:buClr>
              <a:buSzPct val="85000"/>
            </a:pPr>
            <a:r>
              <a:rPr lang="uk-UA" sz="1300" b="0" i="0" dirty="0" smtClean="0"/>
              <a:t>Таким чином, у суб'єктів господарювання, що мають ліцензії з будівництва, є близько двох місяців для приведення своєї господарської діяльності у відповідність, оскільки ці зміни набудуть чинності через два місяці з дня опублікування прийнятої постанови. </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ru-RU" sz="1300" b="0" i="0" dirty="0" smtClean="0"/>
          </a:p>
        </p:txBody>
      </p:sp>
      <p:grpSp>
        <p:nvGrpSpPr>
          <p:cNvPr id="119810" name="Группа 38"/>
          <p:cNvGrpSpPr>
            <a:grpSpLocks/>
          </p:cNvGrpSpPr>
          <p:nvPr/>
        </p:nvGrpSpPr>
        <p:grpSpPr bwMode="auto">
          <a:xfrm>
            <a:off x="251520" y="116633"/>
            <a:ext cx="8640960" cy="1800200"/>
            <a:chOff x="1659" y="10748"/>
            <a:chExt cx="9508" cy="3585"/>
          </a:xfrm>
        </p:grpSpPr>
        <p:sp>
          <p:nvSpPr>
            <p:cNvPr id="39" name="Text Box 37"/>
            <p:cNvSpPr txBox="1">
              <a:spLocks noChangeArrowheads="1"/>
            </p:cNvSpPr>
            <p:nvPr/>
          </p:nvSpPr>
          <p:spPr bwMode="auto">
            <a:xfrm>
              <a:off x="1659" y="10748"/>
              <a:ext cx="9508" cy="476"/>
            </a:xfrm>
            <a:prstGeom prst="rect">
              <a:avLst/>
            </a:prstGeom>
            <a:gradFill rotWithShape="0">
              <a:gsLst>
                <a:gs pos="0">
                  <a:srgbClr val="FFFFFF"/>
                </a:gs>
                <a:gs pos="100000">
                  <a:srgbClr val="FBD4B4"/>
                </a:gs>
              </a:gsLst>
              <a:lin ang="54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Переглянуто існуючі та встановлено нові форми відповідних документів</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Text Box 38"/>
            <p:cNvSpPr txBox="1">
              <a:spLocks noChangeArrowheads="1"/>
            </p:cNvSpPr>
            <p:nvPr/>
          </p:nvSpPr>
          <p:spPr bwMode="auto">
            <a:xfrm>
              <a:off x="1659" y="11491"/>
              <a:ext cx="9508" cy="789"/>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замість декларації на початок виконання підготовчих/будівельних робіт встановлено нову форму повідомлення</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Text Box 39"/>
            <p:cNvSpPr txBox="1">
              <a:spLocks noChangeArrowheads="1"/>
            </p:cNvSpPr>
            <p:nvPr/>
          </p:nvSpPr>
          <p:spPr bwMode="auto">
            <a:xfrm>
              <a:off x="1659" y="12357"/>
              <a:ext cx="9508" cy="842"/>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передбачено форму повідомлення про зміну даних у зареєстрованій декларації про початок виконання підготовчих/будівельних робіт (які зареєстровані до 10.06.2017)</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Text Box 40"/>
            <p:cNvSpPr txBox="1">
              <a:spLocks noChangeArrowheads="1"/>
            </p:cNvSpPr>
            <p:nvPr/>
          </p:nvSpPr>
          <p:spPr bwMode="auto">
            <a:xfrm>
              <a:off x="1659" y="13291"/>
              <a:ext cx="9508" cy="1042"/>
            </a:xfrm>
            <a:prstGeom prst="rect">
              <a:avLst/>
            </a:prstGeom>
            <a:solidFill>
              <a:srgbClr val="FFFFFF"/>
            </a:solidFill>
            <a:ln w="31750">
              <a:solidFill>
                <a:srgbClr val="F79646"/>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dirty="0" err="1" smtClean="0">
                  <a:ln>
                    <a:noFill/>
                  </a:ln>
                  <a:solidFill>
                    <a:schemeClr val="tx1"/>
                  </a:solidFill>
                  <a:effectLst/>
                  <a:latin typeface="Times New Roman" pitchFamily="18" charset="0"/>
                  <a:cs typeface="Arial" pitchFamily="34" charset="0"/>
                </a:rPr>
                <a:t>внесено</a:t>
              </a:r>
              <a:r>
                <a:rPr kumimoji="0" lang="uk-UA" sz="1200" b="0" i="0" u="none" strike="noStrike" cap="none" normalizeH="0" baseline="0" dirty="0" smtClean="0">
                  <a:ln>
                    <a:noFill/>
                  </a:ln>
                  <a:solidFill>
                    <a:schemeClr val="tx1"/>
                  </a:solidFill>
                  <a:effectLst/>
                  <a:latin typeface="Times New Roman" pitchFamily="18" charset="0"/>
                  <a:cs typeface="Arial" pitchFamily="34" charset="0"/>
                </a:rPr>
                <a:t> технічні правки до існуючих форм. Крім того, з'являється можливість отримання дозволу на будівництво через електронну систему здійснення декларативних та дозвільних процедур</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3" name="AutoShape 41"/>
            <p:cNvSpPr>
              <a:spLocks noChangeArrowheads="1"/>
            </p:cNvSpPr>
            <p:nvPr/>
          </p:nvSpPr>
          <p:spPr bwMode="auto">
            <a:xfrm>
              <a:off x="6046" y="11224"/>
              <a:ext cx="363" cy="352"/>
            </a:xfrm>
            <a:prstGeom prst="downArrow">
              <a:avLst>
                <a:gd name="adj1" fmla="val 50000"/>
                <a:gd name="adj2" fmla="val 25000"/>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eaVert" wrap="square" lIns="91440" tIns="45720" rIns="91440" bIns="45720" numCol="1" anchor="t" anchorCtr="0" compatLnSpc="1">
              <a:prstTxWarp prst="textNoShape">
                <a:avLst/>
              </a:prstTxWarp>
            </a:bodyPr>
            <a:lstStyle/>
            <a:p>
              <a:endParaRPr lang="ru-RU"/>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12</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27" name="Прямоугольник 9"/>
          <p:cNvSpPr>
            <a:spLocks noChangeArrowheads="1"/>
          </p:cNvSpPr>
          <p:nvPr/>
        </p:nvSpPr>
        <p:spPr bwMode="auto">
          <a:xfrm>
            <a:off x="179512" y="404664"/>
            <a:ext cx="8786366" cy="492443"/>
          </a:xfrm>
          <a:prstGeom prst="rect">
            <a:avLst/>
          </a:prstGeom>
          <a:noFill/>
          <a:ln w="9525">
            <a:noFill/>
            <a:miter lim="800000"/>
            <a:headEnd/>
            <a:tailEnd/>
          </a:ln>
        </p:spPr>
        <p:txBody>
          <a:bodyPr wrap="square" anchor="ctr">
            <a:spAutoFit/>
          </a:bodyPr>
          <a:lstStyle/>
          <a:p>
            <a:pPr algn="just">
              <a:spcBef>
                <a:spcPct val="0"/>
              </a:spcBef>
            </a:pPr>
            <a:r>
              <a:rPr lang="uk-UA" sz="1300" dirty="0" smtClean="0"/>
              <a:t>Постанова Правління Національного банку України «Про внесення змін до деяких нормативно-правових актів» від 15 червня 2017 року № 54 (набуде чинності 03.07.2017 р.)</a:t>
            </a:r>
          </a:p>
        </p:txBody>
      </p:sp>
      <p:sp>
        <p:nvSpPr>
          <p:cNvPr id="28" name="Объект 2"/>
          <p:cNvSpPr>
            <a:spLocks/>
          </p:cNvSpPr>
          <p:nvPr/>
        </p:nvSpPr>
        <p:spPr bwMode="auto">
          <a:xfrm>
            <a:off x="179512" y="836712"/>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запроваджено видачу валютних ліцензій в електронній формі фізичним особам</a:t>
            </a:r>
          </a:p>
          <a:p>
            <a:pPr indent="444500" algn="just" eaLnBrk="0" hangingPunct="0">
              <a:spcBef>
                <a:spcPts val="0"/>
              </a:spcBef>
              <a:buClr>
                <a:schemeClr val="accent1"/>
              </a:buClr>
              <a:buSzPct val="85000"/>
            </a:pPr>
            <a:r>
              <a:rPr lang="uk-UA" sz="1300" b="0" i="0" dirty="0" smtClean="0"/>
              <a:t>Фізичні особи (крім суб’єктів підприємницької діяльності) мають можливість отримувати електронні індивідуальні ліцензії (е-</a:t>
            </a:r>
            <a:r>
              <a:rPr lang="uk-UA" sz="1300" b="0" i="0" dirty="0" err="1" smtClean="0"/>
              <a:t>ліцензіі</a:t>
            </a:r>
            <a:r>
              <a:rPr lang="uk-UA" sz="1300" b="0" i="0" dirty="0" smtClean="0"/>
              <a:t>) на перерахування іноземної валюти за кордон для здійснення окремих валютних операцій через уповноважені банки. На підставі е-ліцензій фізична особа зможе протягом одного календарного року перерахувати іноземну валюту за кордон на загальну суму до 50 000 доларів США (в еквіваленті).</a:t>
            </a:r>
          </a:p>
          <a:p>
            <a:pPr indent="444500" algn="just" eaLnBrk="0" hangingPunct="0">
              <a:spcBef>
                <a:spcPts val="0"/>
              </a:spcBef>
              <a:buClr>
                <a:schemeClr val="accent1"/>
              </a:buClr>
              <a:buSzPct val="85000"/>
            </a:pPr>
            <a:r>
              <a:rPr lang="uk-UA" sz="1300" b="0" i="0" dirty="0" smtClean="0"/>
              <a:t>Для надання е-ліцензій та збору інформації про використання встановленого ліміту  Національний банк запроваджує автоматизовану інформаційну системи «Реєстр індивідуальних ліцензій на здійснення фізичними особами валютних операцій» (АІС).</a:t>
            </a:r>
          </a:p>
          <a:p>
            <a:pPr indent="444500" algn="just" eaLnBrk="0" hangingPunct="0">
              <a:spcBef>
                <a:spcPts val="0"/>
              </a:spcBef>
              <a:buClr>
                <a:schemeClr val="accent1"/>
              </a:buClr>
              <a:buSzPct val="85000"/>
            </a:pPr>
            <a:r>
              <a:rPr lang="uk-UA" sz="1300" b="0" i="0" dirty="0" smtClean="0"/>
              <a:t>Щоб отримати е-ліцензію фізична особа має звернутися в будь-який уповноважений банк, в якому вона має відкритий власний рахунок, та подати наступні документи:</a:t>
            </a:r>
          </a:p>
          <a:p>
            <a:pPr indent="444500" algn="just" eaLnBrk="0" hangingPunct="0">
              <a:spcBef>
                <a:spcPts val="0"/>
              </a:spcBef>
              <a:buClr>
                <a:schemeClr val="accent1"/>
              </a:buClr>
              <a:buSzPct val="85000"/>
            </a:pPr>
            <a:endParaRPr lang="ru-RU"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14" name="Прямоугольник 8"/>
          <p:cNvSpPr>
            <a:spLocks noChangeArrowheads="1"/>
          </p:cNvSpPr>
          <p:nvPr/>
        </p:nvSpPr>
        <p:spPr bwMode="auto">
          <a:xfrm>
            <a:off x="539552" y="116632"/>
            <a:ext cx="8280400" cy="307975"/>
          </a:xfrm>
          <a:prstGeom prst="rect">
            <a:avLst/>
          </a:prstGeom>
          <a:noFill/>
          <a:ln w="9525">
            <a:noFill/>
            <a:miter lim="800000"/>
            <a:headEnd/>
            <a:tailEnd/>
          </a:ln>
        </p:spPr>
        <p:txBody>
          <a:bodyPr bIns="91440"/>
          <a:lstStyle/>
          <a:p>
            <a:pPr marL="0" lvl="1" algn="l">
              <a:spcBef>
                <a:spcPct val="0"/>
              </a:spcBef>
            </a:pPr>
            <a:r>
              <a:rPr kumimoji="1" lang="ru-RU" sz="1400" u="sng" dirty="0" smtClean="0"/>
              <a:t>1.</a:t>
            </a:r>
            <a:r>
              <a:rPr kumimoji="1" lang="en-US" sz="1400" u="sng" dirty="0" smtClean="0"/>
              <a:t>4</a:t>
            </a:r>
            <a:r>
              <a:rPr kumimoji="1" lang="ru-RU" sz="1400" u="sng" dirty="0" smtClean="0"/>
              <a:t>. </a:t>
            </a:r>
            <a:r>
              <a:rPr lang="uk-UA" sz="1400" u="sng" dirty="0" smtClean="0"/>
              <a:t>Банківська діяльність</a:t>
            </a:r>
            <a:endParaRPr lang="ru-RU" sz="1400" dirty="0" smtClean="0"/>
          </a:p>
          <a:p>
            <a:pPr marL="0" lvl="1" algn="l">
              <a:spcBef>
                <a:spcPct val="0"/>
              </a:spcBef>
            </a:pPr>
            <a:endParaRPr kumimoji="1" lang="ru-RU" sz="1400" u="sng" dirty="0" smtClean="0"/>
          </a:p>
          <a:p>
            <a:pPr algn="l">
              <a:spcBef>
                <a:spcPct val="0"/>
              </a:spcBef>
            </a:pPr>
            <a:r>
              <a:rPr kumimoji="1" lang="uk-UA" sz="1400" u="sng" dirty="0" smtClean="0"/>
              <a:t> </a:t>
            </a:r>
            <a:endParaRPr kumimoji="1" lang="ru-RU" sz="1400" u="sng" dirty="0"/>
          </a:p>
        </p:txBody>
      </p:sp>
      <p:grpSp>
        <p:nvGrpSpPr>
          <p:cNvPr id="120834" name="Group 2"/>
          <p:cNvGrpSpPr>
            <a:grpSpLocks/>
          </p:cNvGrpSpPr>
          <p:nvPr/>
        </p:nvGrpSpPr>
        <p:grpSpPr bwMode="auto">
          <a:xfrm>
            <a:off x="251520" y="3140968"/>
            <a:ext cx="8640960" cy="1656184"/>
            <a:chOff x="1818" y="7847"/>
            <a:chExt cx="9311" cy="2929"/>
          </a:xfrm>
        </p:grpSpPr>
        <p:sp>
          <p:nvSpPr>
            <p:cNvPr id="120835" name="Text Box 3"/>
            <p:cNvSpPr txBox="1">
              <a:spLocks noChangeArrowheads="1"/>
            </p:cNvSpPr>
            <p:nvPr/>
          </p:nvSpPr>
          <p:spPr bwMode="auto">
            <a:xfrm>
              <a:off x="1818" y="7847"/>
              <a:ext cx="9311" cy="537"/>
            </a:xfrm>
            <a:prstGeom prst="rect">
              <a:avLst/>
            </a:prstGeom>
            <a:solidFill>
              <a:srgbClr val="FFFFFF"/>
            </a:solidFill>
            <a:ln w="31750">
              <a:solidFill>
                <a:srgbClr val="4F81BD"/>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Arial" pitchFamily="34" charset="0"/>
                </a:rPr>
                <a:t>Перелік документів для отримання е-ліцензії</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0836" name="Text Box 4"/>
            <p:cNvSpPr txBox="1">
              <a:spLocks noChangeArrowheads="1"/>
            </p:cNvSpPr>
            <p:nvPr/>
          </p:nvSpPr>
          <p:spPr bwMode="auto">
            <a:xfrm>
              <a:off x="2148" y="8506"/>
              <a:ext cx="8981" cy="500"/>
            </a:xfrm>
            <a:prstGeom prst="rect">
              <a:avLst/>
            </a:prstGeom>
            <a:gradFill rotWithShape="0">
              <a:gsLst>
                <a:gs pos="0">
                  <a:srgbClr val="95B3D7"/>
                </a:gs>
                <a:gs pos="50000">
                  <a:srgbClr val="DBE5F1"/>
                </a:gs>
                <a:gs pos="100000">
                  <a:srgbClr val="95B3D7"/>
                </a:gs>
              </a:gsLst>
              <a:lin ang="189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заява до НБУ про видачу е-ліцензії</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0837" name="Text Box 5"/>
            <p:cNvSpPr txBox="1">
              <a:spLocks noChangeArrowheads="1"/>
            </p:cNvSpPr>
            <p:nvPr/>
          </p:nvSpPr>
          <p:spPr bwMode="auto">
            <a:xfrm>
              <a:off x="2148" y="9104"/>
              <a:ext cx="8981" cy="720"/>
            </a:xfrm>
            <a:prstGeom prst="rect">
              <a:avLst/>
            </a:prstGeom>
            <a:gradFill rotWithShape="0">
              <a:gsLst>
                <a:gs pos="0">
                  <a:srgbClr val="95B3D7"/>
                </a:gs>
                <a:gs pos="50000">
                  <a:srgbClr val="DBE5F1"/>
                </a:gs>
                <a:gs pos="100000">
                  <a:srgbClr val="95B3D7"/>
                </a:gs>
              </a:gsLst>
              <a:lin ang="189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документи, що свідчать про наявність у цієї фізособи доходів у сумі, достатній для здійснення переказу коштів на підставі е-ліцензії,</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0838" name="Text Box 6"/>
            <p:cNvSpPr txBox="1">
              <a:spLocks noChangeArrowheads="1"/>
            </p:cNvSpPr>
            <p:nvPr/>
          </p:nvSpPr>
          <p:spPr bwMode="auto">
            <a:xfrm>
              <a:off x="2148" y="9946"/>
              <a:ext cx="8981" cy="830"/>
            </a:xfrm>
            <a:prstGeom prst="rect">
              <a:avLst/>
            </a:prstGeom>
            <a:gradFill rotWithShape="0">
              <a:gsLst>
                <a:gs pos="0">
                  <a:srgbClr val="95B3D7"/>
                </a:gs>
                <a:gs pos="50000">
                  <a:srgbClr val="DBE5F1"/>
                </a:gs>
                <a:gs pos="100000">
                  <a:srgbClr val="95B3D7"/>
                </a:gs>
              </a:gsLst>
              <a:lin ang="189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оригінали або копії документів, що підтверджують мету здійснення переказу з України (крім випадку переказу коштів на власний рахунок)</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20839" name="AutoShape 7"/>
            <p:cNvCxnSpPr>
              <a:cxnSpLocks noChangeShapeType="1"/>
            </p:cNvCxnSpPr>
            <p:nvPr/>
          </p:nvCxnSpPr>
          <p:spPr bwMode="auto">
            <a:xfrm>
              <a:off x="1818" y="8384"/>
              <a:ext cx="0" cy="1989"/>
            </a:xfrm>
            <a:prstGeom prst="straightConnector1">
              <a:avLst/>
            </a:prstGeom>
            <a:noFill/>
            <a:ln w="12700">
              <a:solidFill>
                <a:srgbClr val="4F81BD"/>
              </a:solidFill>
              <a:round/>
              <a:headEnd/>
              <a:tailEnd/>
            </a:ln>
            <a:effectLst/>
          </p:spPr>
        </p:cxnSp>
        <p:sp>
          <p:nvSpPr>
            <p:cNvPr id="120840" name="AutoShape 8"/>
            <p:cNvSpPr>
              <a:spLocks noChangeArrowheads="1"/>
            </p:cNvSpPr>
            <p:nvPr/>
          </p:nvSpPr>
          <p:spPr bwMode="auto">
            <a:xfrm>
              <a:off x="1818" y="8616"/>
              <a:ext cx="330" cy="231"/>
            </a:xfrm>
            <a:prstGeom prst="rightArrow">
              <a:avLst>
                <a:gd name="adj1" fmla="val 50000"/>
                <a:gd name="adj2" fmla="val 35714"/>
              </a:avLst>
            </a:prstGeom>
            <a:gradFill rotWithShape="0">
              <a:gsLst>
                <a:gs pos="0">
                  <a:srgbClr val="95B3D7"/>
                </a:gs>
                <a:gs pos="50000">
                  <a:srgbClr val="4F81BD"/>
                </a:gs>
                <a:gs pos="100000">
                  <a:srgbClr val="95B3D7"/>
                </a:gs>
              </a:gsLst>
              <a:lin ang="5400000" scaled="1"/>
            </a:gradFill>
            <a:ln w="12700">
              <a:solidFill>
                <a:srgbClr val="4F81BD"/>
              </a:solidFill>
              <a:miter lim="800000"/>
              <a:headEnd/>
              <a:tailEnd/>
            </a:ln>
            <a:effectLst>
              <a:outerShdw dist="28398" dir="3806097" algn="ctr" rotWithShape="0">
                <a:srgbClr val="243F60"/>
              </a:outerShdw>
            </a:effectLst>
          </p:spPr>
          <p:txBody>
            <a:bodyPr vert="horz" wrap="square" lIns="91440" tIns="45720" rIns="91440" bIns="45720" numCol="1" anchor="t" anchorCtr="0" compatLnSpc="1">
              <a:prstTxWarp prst="textNoShape">
                <a:avLst/>
              </a:prstTxWarp>
            </a:bodyPr>
            <a:lstStyle/>
            <a:p>
              <a:endParaRPr lang="ru-RU"/>
            </a:p>
          </p:txBody>
        </p:sp>
        <p:sp>
          <p:nvSpPr>
            <p:cNvPr id="120841" name="AutoShape 9"/>
            <p:cNvSpPr>
              <a:spLocks noChangeArrowheads="1"/>
            </p:cNvSpPr>
            <p:nvPr/>
          </p:nvSpPr>
          <p:spPr bwMode="auto">
            <a:xfrm>
              <a:off x="1818" y="9372"/>
              <a:ext cx="330" cy="231"/>
            </a:xfrm>
            <a:prstGeom prst="rightArrow">
              <a:avLst>
                <a:gd name="adj1" fmla="val 50000"/>
                <a:gd name="adj2" fmla="val 35714"/>
              </a:avLst>
            </a:prstGeom>
            <a:gradFill rotWithShape="0">
              <a:gsLst>
                <a:gs pos="0">
                  <a:srgbClr val="95B3D7"/>
                </a:gs>
                <a:gs pos="50000">
                  <a:srgbClr val="4F81BD"/>
                </a:gs>
                <a:gs pos="100000">
                  <a:srgbClr val="95B3D7"/>
                </a:gs>
              </a:gsLst>
              <a:lin ang="5400000" scaled="1"/>
            </a:gradFill>
            <a:ln w="12700">
              <a:solidFill>
                <a:srgbClr val="4F81BD"/>
              </a:solidFill>
              <a:miter lim="800000"/>
              <a:headEnd/>
              <a:tailEnd/>
            </a:ln>
            <a:effectLst>
              <a:outerShdw dist="28398" dir="3806097" algn="ctr" rotWithShape="0">
                <a:srgbClr val="243F60"/>
              </a:outerShdw>
            </a:effectLst>
          </p:spPr>
          <p:txBody>
            <a:bodyPr vert="horz" wrap="square" lIns="91440" tIns="45720" rIns="91440" bIns="45720" numCol="1" anchor="t" anchorCtr="0" compatLnSpc="1">
              <a:prstTxWarp prst="textNoShape">
                <a:avLst/>
              </a:prstTxWarp>
            </a:bodyPr>
            <a:lstStyle/>
            <a:p>
              <a:endParaRPr lang="ru-RU"/>
            </a:p>
          </p:txBody>
        </p:sp>
        <p:sp>
          <p:nvSpPr>
            <p:cNvPr id="120842" name="AutoShape 10"/>
            <p:cNvSpPr>
              <a:spLocks noChangeArrowheads="1"/>
            </p:cNvSpPr>
            <p:nvPr/>
          </p:nvSpPr>
          <p:spPr bwMode="auto">
            <a:xfrm>
              <a:off x="1818" y="10215"/>
              <a:ext cx="330" cy="231"/>
            </a:xfrm>
            <a:prstGeom prst="rightArrow">
              <a:avLst>
                <a:gd name="adj1" fmla="val 50000"/>
                <a:gd name="adj2" fmla="val 35714"/>
              </a:avLst>
            </a:prstGeom>
            <a:gradFill rotWithShape="0">
              <a:gsLst>
                <a:gs pos="0">
                  <a:srgbClr val="95B3D7"/>
                </a:gs>
                <a:gs pos="50000">
                  <a:srgbClr val="4F81BD"/>
                </a:gs>
                <a:gs pos="100000">
                  <a:srgbClr val="95B3D7"/>
                </a:gs>
              </a:gsLst>
              <a:lin ang="5400000" scaled="1"/>
            </a:gradFill>
            <a:ln w="12700">
              <a:solidFill>
                <a:srgbClr val="4F81BD"/>
              </a:solidFill>
              <a:miter lim="800000"/>
              <a:headEnd/>
              <a:tailEnd/>
            </a:ln>
            <a:effectLst>
              <a:outerShdw dist="28398" dir="3806097" algn="ctr" rotWithShape="0">
                <a:srgbClr val="243F60"/>
              </a:outerShdw>
            </a:effectLst>
          </p:spPr>
          <p:txBody>
            <a:bodyPr vert="horz" wrap="square" lIns="91440" tIns="45720" rIns="91440" bIns="45720" numCol="1" anchor="t" anchorCtr="0" compatLnSpc="1">
              <a:prstTxWarp prst="textNoShape">
                <a:avLst/>
              </a:prstTxWarp>
            </a:bodyPr>
            <a:lstStyle/>
            <a:p>
              <a:endParaRPr lang="ru-RU"/>
            </a:p>
          </p:txBody>
        </p:sp>
      </p:grpSp>
      <p:sp>
        <p:nvSpPr>
          <p:cNvPr id="24" name="Объект 2"/>
          <p:cNvSpPr>
            <a:spLocks/>
          </p:cNvSpPr>
          <p:nvPr/>
        </p:nvSpPr>
        <p:spPr bwMode="auto">
          <a:xfrm>
            <a:off x="179512" y="4869160"/>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Уповноважений банк за умови відповідності поданої заявником інформації надсилає до Національного банку запит в електронному вигляді засобами АІС для видачі цій особі е-ліцензії. На підставі такого запиту НБУ в автоматизованому порядку видає фізичній особі е-ліцензію шляхом внесення облікового запису до АІС, про що банк повідомляє клієнта.</a:t>
            </a:r>
          </a:p>
          <a:p>
            <a:pPr indent="444500" algn="just" eaLnBrk="0" hangingPunct="0">
              <a:spcBef>
                <a:spcPts val="0"/>
              </a:spcBef>
              <a:buClr>
                <a:schemeClr val="accent1"/>
              </a:buClr>
              <a:buSzPct val="85000"/>
            </a:pPr>
            <a:endParaRPr lang="ru-RU"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27031"/>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13</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0482" name="Объект 2"/>
          <p:cNvSpPr txBox="1">
            <a:spLocks/>
          </p:cNvSpPr>
          <p:nvPr/>
        </p:nvSpPr>
        <p:spPr bwMode="auto">
          <a:xfrm>
            <a:off x="179512" y="5733256"/>
            <a:ext cx="8642350" cy="312737"/>
          </a:xfrm>
          <a:prstGeom prst="rect">
            <a:avLst/>
          </a:prstGeom>
          <a:noFill/>
          <a:ln w="9525">
            <a:noFill/>
            <a:miter lim="800000"/>
            <a:headEnd/>
            <a:tailEnd/>
          </a:ln>
        </p:spPr>
        <p:txBody>
          <a:bodyPr/>
          <a:lstStyle/>
          <a:p>
            <a:pPr algn="just">
              <a:spcBef>
                <a:spcPct val="0"/>
              </a:spcBef>
              <a:buClr>
                <a:schemeClr val="accent1"/>
              </a:buClr>
              <a:buSzPct val="85000"/>
              <a:buFont typeface="Wingdings 2" pitchFamily="18" charset="2"/>
              <a:buNone/>
            </a:pPr>
            <a:endParaRPr lang="ru-RU" sz="1400" b="0" i="0">
              <a:latin typeface="Cambria" pitchFamily="18"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27" name="Прямоугольник 9"/>
          <p:cNvSpPr>
            <a:spLocks noChangeArrowheads="1"/>
          </p:cNvSpPr>
          <p:nvPr/>
        </p:nvSpPr>
        <p:spPr bwMode="auto">
          <a:xfrm>
            <a:off x="179512" y="836712"/>
            <a:ext cx="8786366" cy="892552"/>
          </a:xfrm>
          <a:prstGeom prst="rect">
            <a:avLst/>
          </a:prstGeom>
          <a:noFill/>
          <a:ln w="9525">
            <a:noFill/>
            <a:miter lim="800000"/>
            <a:headEnd/>
            <a:tailEnd/>
          </a:ln>
        </p:spPr>
        <p:txBody>
          <a:bodyPr wrap="square" anchor="ctr">
            <a:spAutoFit/>
          </a:bodyPr>
          <a:lstStyle/>
          <a:p>
            <a:pPr lvl="0" algn="just">
              <a:spcBef>
                <a:spcPct val="0"/>
              </a:spcBef>
            </a:pPr>
            <a:r>
              <a:rPr lang="uk-UA" sz="1300" dirty="0" smtClean="0"/>
              <a:t>Постанова Правління Національного банк України «Про внесення змін до деяких нормативно-правових актів Національного банку України» від 16 червня 2017 року № 56 (набула чинності 20.06.2017 р.)</a:t>
            </a:r>
          </a:p>
          <a:p>
            <a:pPr lvl="0" algn="just">
              <a:spcBef>
                <a:spcPct val="0"/>
              </a:spcBef>
            </a:pPr>
            <a:endParaRPr lang="ru-RU" sz="1300" dirty="0" smtClean="0"/>
          </a:p>
        </p:txBody>
      </p:sp>
      <p:sp>
        <p:nvSpPr>
          <p:cNvPr id="28" name="Объект 2"/>
          <p:cNvSpPr>
            <a:spLocks/>
          </p:cNvSpPr>
          <p:nvPr/>
        </p:nvSpPr>
        <p:spPr bwMode="auto">
          <a:xfrm>
            <a:off x="179512" y="116632"/>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Така система надання індивідуальних ліцензій має спростити та прискорити процес проведення фізичними особами валютних операцій для інвестицій за кордон; з розміщення коштів на власних рахунках за межами України та з метою виконання зобов’язань перед нерезидентами за договорами страхування життя. </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sp>
        <p:nvSpPr>
          <p:cNvPr id="18" name="Объект 2"/>
          <p:cNvSpPr>
            <a:spLocks/>
          </p:cNvSpPr>
          <p:nvPr/>
        </p:nvSpPr>
        <p:spPr bwMode="auto">
          <a:xfrm>
            <a:off x="107504" y="1412776"/>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i="0" dirty="0" smtClean="0"/>
              <a:t>Коментар: </a:t>
            </a:r>
            <a:r>
              <a:rPr lang="uk-UA" sz="1300" b="0" i="0" dirty="0" smtClean="0"/>
              <a:t>Постановою визначено процедуру капіталізації банку та порядок припинення банківської діяльності без ліквідації юридичної особи відповідно до вимог чинного законодавства</a:t>
            </a:r>
          </a:p>
          <a:p>
            <a:pPr indent="444500" algn="just" eaLnBrk="0" hangingPunct="0">
              <a:spcBef>
                <a:spcPts val="0"/>
              </a:spcBef>
              <a:buClr>
                <a:schemeClr val="accent1"/>
              </a:buClr>
              <a:buSzPct val="85000"/>
            </a:pPr>
            <a:r>
              <a:rPr lang="uk-UA" sz="1300" b="0" i="0" dirty="0" smtClean="0"/>
              <a:t>Постановою </a:t>
            </a:r>
            <a:r>
              <a:rPr lang="uk-UA" sz="1300" b="0" i="0" dirty="0" err="1" smtClean="0"/>
              <a:t>внесено</a:t>
            </a:r>
            <a:r>
              <a:rPr lang="uk-UA" sz="1300" b="0" i="0" dirty="0" smtClean="0"/>
              <a:t> зміни до Положення про порядок реєстрації та ліцензування банків, відкриття відокремлених підрозділів, які передбачають зменшення строків розгляду поданих до НБУ документів та оптимізацію процедур капіталізації, а саме:</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grpSp>
        <p:nvGrpSpPr>
          <p:cNvPr id="121858" name="Group 2"/>
          <p:cNvGrpSpPr>
            <a:grpSpLocks/>
          </p:cNvGrpSpPr>
          <p:nvPr/>
        </p:nvGrpSpPr>
        <p:grpSpPr bwMode="auto">
          <a:xfrm>
            <a:off x="179512" y="2636912"/>
            <a:ext cx="8712968" cy="2376263"/>
            <a:chOff x="634" y="8896"/>
            <a:chExt cx="11146" cy="4796"/>
          </a:xfrm>
        </p:grpSpPr>
        <p:sp>
          <p:nvSpPr>
            <p:cNvPr id="121860" name="Text Box 4"/>
            <p:cNvSpPr txBox="1">
              <a:spLocks noChangeArrowheads="1"/>
            </p:cNvSpPr>
            <p:nvPr/>
          </p:nvSpPr>
          <p:spPr bwMode="auto">
            <a:xfrm>
              <a:off x="634" y="9702"/>
              <a:ext cx="3410" cy="3990"/>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банк має право здійснити капіталізацію за спрощеною процедурою за умови отримання на це попередньої згоди НБУ. Рішення про надання банку попередньої згоди або про відмову в наданні попередньої згоди приймається НБУ протягом</a:t>
              </a:r>
              <a:r>
                <a:rPr kumimoji="0" lang="uk-UA" sz="1100" b="0" i="0" u="none" strike="noStrike" cap="none" normalizeH="0" baseline="0" smtClean="0">
                  <a:ln>
                    <a:noFill/>
                  </a:ln>
                  <a:solidFill>
                    <a:schemeClr val="tx1"/>
                  </a:solidFill>
                  <a:effectLst/>
                  <a:latin typeface="Calibri" pitchFamily="34" charset="0"/>
                  <a:cs typeface="Arial" pitchFamily="34" charset="0"/>
                </a:rPr>
                <a:t> </a:t>
              </a:r>
              <a:r>
                <a:rPr kumimoji="0" lang="uk-UA" sz="1200" b="0" i="0" u="none" strike="noStrike" cap="none" normalizeH="0" baseline="0" smtClean="0">
                  <a:ln>
                    <a:noFill/>
                  </a:ln>
                  <a:solidFill>
                    <a:schemeClr val="tx1"/>
                  </a:solidFill>
                  <a:effectLst/>
                  <a:latin typeface="Times New Roman" pitchFamily="18" charset="0"/>
                  <a:cs typeface="Arial" pitchFamily="34" charset="0"/>
                </a:rPr>
                <a:t>10 р. д. після отримання документів</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1861" name="Text Box 5"/>
            <p:cNvSpPr txBox="1">
              <a:spLocks noChangeArrowheads="1"/>
            </p:cNvSpPr>
            <p:nvPr/>
          </p:nvSpPr>
          <p:spPr bwMode="auto">
            <a:xfrm>
              <a:off x="4137" y="9702"/>
              <a:ext cx="4235" cy="3990"/>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визначено спрощений порядок погодження змін до статуту банку, пов’язаних зі збільшенням статутного капіталу. НБУ приймає рішення про погодження або відмову в погодженні статуту банку в новій редакції протягом 3 р.д. із дня отримання повного пакета документів, визначених п. 7 ч. 2 ст. 3 Закону України «Про спрощення процедур реорганізації та капіталізації банків»  та гл. 2 розд. VIII цього Положення</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1862" name="Text Box 6"/>
            <p:cNvSpPr txBox="1">
              <a:spLocks noChangeArrowheads="1"/>
            </p:cNvSpPr>
            <p:nvPr/>
          </p:nvSpPr>
          <p:spPr bwMode="auto">
            <a:xfrm>
              <a:off x="8457" y="9702"/>
              <a:ext cx="3323" cy="3990"/>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Arial" pitchFamily="34" charset="0"/>
                </a:rPr>
                <a:t>упорядковано погодження набуття або збільшення істотної участі в банку при застосуванні спрощених процедур капіталізації та реорганізації банку</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1863" name="AutoShape 7"/>
            <p:cNvSpPr>
              <a:spLocks noChangeArrowheads="1"/>
            </p:cNvSpPr>
            <p:nvPr/>
          </p:nvSpPr>
          <p:spPr bwMode="auto">
            <a:xfrm>
              <a:off x="1977" y="9287"/>
              <a:ext cx="537" cy="512"/>
            </a:xfrm>
            <a:prstGeom prst="downArrow">
              <a:avLst>
                <a:gd name="adj1" fmla="val 50000"/>
                <a:gd name="adj2" fmla="val 25000"/>
              </a:avLst>
            </a:prstGeom>
            <a:solidFill>
              <a:srgbClr val="FFFFFF"/>
            </a:solidFill>
            <a:ln w="31750">
              <a:solidFill>
                <a:srgbClr val="9BBB59"/>
              </a:solidFill>
              <a:miter lim="800000"/>
              <a:headEnd/>
              <a:tailEnd/>
            </a:ln>
            <a:effectLst/>
          </p:spPr>
          <p:txBody>
            <a:bodyPr vert="eaVert" wrap="square" lIns="91440" tIns="45720" rIns="91440" bIns="45720" numCol="1" anchor="t" anchorCtr="0" compatLnSpc="1">
              <a:prstTxWarp prst="textNoShape">
                <a:avLst/>
              </a:prstTxWarp>
            </a:bodyPr>
            <a:lstStyle/>
            <a:p>
              <a:endParaRPr lang="ru-RU"/>
            </a:p>
          </p:txBody>
        </p:sp>
        <p:sp>
          <p:nvSpPr>
            <p:cNvPr id="121864" name="AutoShape 8"/>
            <p:cNvSpPr>
              <a:spLocks noChangeArrowheads="1"/>
            </p:cNvSpPr>
            <p:nvPr/>
          </p:nvSpPr>
          <p:spPr bwMode="auto">
            <a:xfrm>
              <a:off x="6024" y="9287"/>
              <a:ext cx="537" cy="512"/>
            </a:xfrm>
            <a:prstGeom prst="downArrow">
              <a:avLst>
                <a:gd name="adj1" fmla="val 50000"/>
                <a:gd name="adj2" fmla="val 25000"/>
              </a:avLst>
            </a:prstGeom>
            <a:solidFill>
              <a:srgbClr val="FFFFFF"/>
            </a:solidFill>
            <a:ln w="31750">
              <a:solidFill>
                <a:srgbClr val="9BBB59"/>
              </a:solidFill>
              <a:miter lim="800000"/>
              <a:headEnd/>
              <a:tailEnd/>
            </a:ln>
            <a:effectLst/>
          </p:spPr>
          <p:txBody>
            <a:bodyPr vert="eaVert" wrap="square" lIns="91440" tIns="45720" rIns="91440" bIns="45720" numCol="1" anchor="t" anchorCtr="0" compatLnSpc="1">
              <a:prstTxWarp prst="textNoShape">
                <a:avLst/>
              </a:prstTxWarp>
            </a:bodyPr>
            <a:lstStyle/>
            <a:p>
              <a:endParaRPr lang="ru-RU"/>
            </a:p>
          </p:txBody>
        </p:sp>
        <p:sp>
          <p:nvSpPr>
            <p:cNvPr id="121865" name="AutoShape 9"/>
            <p:cNvSpPr>
              <a:spLocks noChangeArrowheads="1"/>
            </p:cNvSpPr>
            <p:nvPr/>
          </p:nvSpPr>
          <p:spPr bwMode="auto">
            <a:xfrm>
              <a:off x="9942" y="9287"/>
              <a:ext cx="537" cy="512"/>
            </a:xfrm>
            <a:prstGeom prst="downArrow">
              <a:avLst>
                <a:gd name="adj1" fmla="val 50000"/>
                <a:gd name="adj2" fmla="val 25000"/>
              </a:avLst>
            </a:prstGeom>
            <a:solidFill>
              <a:srgbClr val="FFFFFF"/>
            </a:solidFill>
            <a:ln w="31750">
              <a:solidFill>
                <a:srgbClr val="9BBB59"/>
              </a:solidFill>
              <a:miter lim="800000"/>
              <a:headEnd/>
              <a:tailEnd/>
            </a:ln>
            <a:effectLst/>
          </p:spPr>
          <p:txBody>
            <a:bodyPr vert="eaVert" wrap="square" lIns="91440" tIns="45720" rIns="91440" bIns="45720" numCol="1" anchor="t" anchorCtr="0" compatLnSpc="1">
              <a:prstTxWarp prst="textNoShape">
                <a:avLst/>
              </a:prstTxWarp>
            </a:bodyPr>
            <a:lstStyle/>
            <a:p>
              <a:endParaRPr lang="ru-RU"/>
            </a:p>
          </p:txBody>
        </p:sp>
        <p:sp>
          <p:nvSpPr>
            <p:cNvPr id="121859" name="Text Box 3"/>
            <p:cNvSpPr txBox="1">
              <a:spLocks noChangeArrowheads="1"/>
            </p:cNvSpPr>
            <p:nvPr/>
          </p:nvSpPr>
          <p:spPr bwMode="auto">
            <a:xfrm>
              <a:off x="634" y="8896"/>
              <a:ext cx="11146" cy="500"/>
            </a:xfrm>
            <a:prstGeom prst="rect">
              <a:avLst/>
            </a:prstGeom>
            <a:gradFill rotWithShape="0">
              <a:gsLst>
                <a:gs pos="0">
                  <a:srgbClr val="C2D69B"/>
                </a:gs>
                <a:gs pos="50000">
                  <a:srgbClr val="9BBB59"/>
                </a:gs>
                <a:gs pos="100000">
                  <a:srgbClr val="C2D69B"/>
                </a:gs>
              </a:gsLst>
              <a:lin ang="5400000" scaled="1"/>
            </a:gradFill>
            <a:ln w="12700">
              <a:solidFill>
                <a:srgbClr val="9BBB59"/>
              </a:solidFill>
              <a:miter lim="800000"/>
              <a:headEnd/>
              <a:tailEnd/>
            </a:ln>
            <a:effectLst>
              <a:outerShdw dist="28398" dir="3806097" algn="ctr" rotWithShape="0">
                <a:srgbClr val="4E6128"/>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cs typeface="Arial" pitchFamily="34" charset="0"/>
                </a:rPr>
                <a:t>Зміни, внесені Постановою</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9" name="Объект 2"/>
          <p:cNvSpPr>
            <a:spLocks/>
          </p:cNvSpPr>
          <p:nvPr/>
        </p:nvSpPr>
        <p:spPr bwMode="auto">
          <a:xfrm>
            <a:off x="107504" y="5085184"/>
            <a:ext cx="8785992"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Зазначені зміни мають дозволити банкам, які не можуть виконати вимоги Національного банку щодо капіталізації, залишити банківський ринок без навантаження на Фонд гарантування вкладів фізичних осіб.</a:t>
            </a:r>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uk-UA" sz="1300" b="0" i="0" dirty="0" smtClean="0"/>
          </a:p>
          <a:p>
            <a:pPr indent="444500" algn="just" eaLnBrk="0" hangingPunct="0">
              <a:spcBef>
                <a:spcPts val="0"/>
              </a:spcBef>
              <a:buClr>
                <a:schemeClr val="accent1"/>
              </a:buClr>
              <a:buSzPct val="85000"/>
            </a:pPr>
            <a:endParaRPr lang="uk-UA" sz="1300" b="0" i="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1"/>
          <p:cNvSpPr>
            <a:spLocks noChangeArrowheads="1"/>
          </p:cNvSpPr>
          <p:nvPr/>
        </p:nvSpPr>
        <p:spPr bwMode="auto">
          <a:xfrm>
            <a:off x="179388" y="188913"/>
            <a:ext cx="8637587" cy="338137"/>
          </a:xfrm>
          <a:prstGeom prst="rect">
            <a:avLst/>
          </a:prstGeom>
          <a:noFill/>
          <a:ln w="9525">
            <a:noFill/>
            <a:miter lim="800000"/>
            <a:headEnd/>
            <a:tailEnd/>
          </a:ln>
        </p:spPr>
        <p:txBody>
          <a:bodyPr bIns="91440" anchor="ctr"/>
          <a:lstStyle/>
          <a:p>
            <a:pPr>
              <a:spcBef>
                <a:spcPct val="0"/>
              </a:spcBef>
            </a:pPr>
            <a:r>
              <a:rPr lang="ru-RU" sz="1600" i="0" dirty="0">
                <a:solidFill>
                  <a:schemeClr val="tx2"/>
                </a:solidFill>
              </a:rPr>
              <a:t>2</a:t>
            </a:r>
            <a:r>
              <a:rPr lang="ru-RU" sz="1600" i="0" dirty="0"/>
              <a:t>. НОРМАТИВНО-ПРАВОВІ АКТИ, ЯКІ НАБУЛИ ЧИННОСТІ </a:t>
            </a:r>
            <a:r>
              <a:rPr lang="uk-UA" sz="1600" i="0" dirty="0"/>
              <a:t>У </a:t>
            </a:r>
            <a:r>
              <a:rPr lang="uk-UA" sz="1600" i="0" dirty="0" smtClean="0"/>
              <a:t>ЧЕРВНІ </a:t>
            </a:r>
            <a:r>
              <a:rPr lang="ru-RU" sz="1600" i="0" dirty="0" smtClean="0"/>
              <a:t>2017</a:t>
            </a:r>
            <a:r>
              <a:rPr lang="ru-RU" sz="1600" i="0" dirty="0"/>
              <a:t> </a:t>
            </a:r>
            <a:r>
              <a:rPr lang="ru-RU" sz="1600" i="0" dirty="0" err="1"/>
              <a:t>р</a:t>
            </a:r>
            <a:r>
              <a:rPr lang="uk-UA" sz="1600" i="0" dirty="0"/>
              <a:t>.</a:t>
            </a:r>
          </a:p>
        </p:txBody>
      </p:sp>
      <p:sp>
        <p:nvSpPr>
          <p:cNvPr id="23555" name="Прямоугольник 3"/>
          <p:cNvSpPr>
            <a:spLocks noChangeArrowheads="1"/>
          </p:cNvSpPr>
          <p:nvPr/>
        </p:nvSpPr>
        <p:spPr bwMode="auto">
          <a:xfrm>
            <a:off x="179388" y="4191000"/>
            <a:ext cx="8628062" cy="336550"/>
          </a:xfrm>
          <a:prstGeom prst="rect">
            <a:avLst/>
          </a:prstGeom>
          <a:noFill/>
          <a:ln w="9525">
            <a:noFill/>
            <a:miter lim="800000"/>
            <a:headEnd/>
            <a:tailEnd/>
          </a:ln>
        </p:spPr>
        <p:txBody>
          <a:bodyPr bIns="91440" anchor="b">
            <a:spAutoFit/>
          </a:bodyPr>
          <a:lstStyle/>
          <a:p>
            <a:pPr algn="just">
              <a:spcBef>
                <a:spcPct val="0"/>
              </a:spcBef>
            </a:pPr>
            <a:endParaRPr kumimoji="1" lang="ru-RU" sz="1300" b="0" i="0">
              <a:solidFill>
                <a:srgbClr val="000000"/>
              </a:solidFill>
              <a:latin typeface="Times New Roman" pitchFamily="18" charset="0"/>
              <a:cs typeface="Times New Roman" pitchFamily="18" charset="0"/>
            </a:endParaRPr>
          </a:p>
        </p:txBody>
      </p:sp>
      <p:graphicFrame>
        <p:nvGraphicFramePr>
          <p:cNvPr id="32978" name="Group 210"/>
          <p:cNvGraphicFramePr>
            <a:graphicFrameLocks noGrp="1"/>
          </p:cNvGraphicFramePr>
          <p:nvPr/>
        </p:nvGraphicFramePr>
        <p:xfrm>
          <a:off x="323850" y="549275"/>
          <a:ext cx="8569325" cy="5671701"/>
        </p:xfrm>
        <a:graphic>
          <a:graphicData uri="http://schemas.openxmlformats.org/drawingml/2006/table">
            <a:tbl>
              <a:tblPr/>
              <a:tblGrid>
                <a:gridCol w="1655862"/>
                <a:gridCol w="4176464"/>
                <a:gridCol w="1038374"/>
                <a:gridCol w="1698625"/>
              </a:tblGrid>
              <a:tr h="614156">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200" b="1" i="0" u="none" strike="noStrike" cap="none" normalizeH="0" baseline="0" dirty="0" smtClean="0">
                          <a:ln>
                            <a:noFill/>
                          </a:ln>
                          <a:solidFill>
                            <a:schemeClr val="tx1"/>
                          </a:solidFill>
                          <a:effectLst/>
                          <a:latin typeface="Arial" pitchFamily="34" charset="0"/>
                          <a:cs typeface="Arial" pitchFamily="34" charset="0"/>
                        </a:rPr>
                        <a:t>Сфера </a:t>
                      </a:r>
                      <a:r>
                        <a:rPr kumimoji="1" lang="ru-RU" sz="1200" b="1" i="0" u="none" strike="noStrike" cap="none" normalizeH="0" baseline="0" dirty="0" err="1" smtClean="0">
                          <a:ln>
                            <a:noFill/>
                          </a:ln>
                          <a:solidFill>
                            <a:schemeClr val="tx1"/>
                          </a:solidFill>
                          <a:effectLst/>
                          <a:latin typeface="Arial" pitchFamily="34" charset="0"/>
                          <a:cs typeface="Arial" pitchFamily="34" charset="0"/>
                        </a:rPr>
                        <a:t>регулювання</a:t>
                      </a:r>
                      <a:endParaRPr kumimoji="1" lang="ru-RU"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1" i="0" u="none" strike="noStrike" cap="none" normalizeH="0" baseline="0" smtClean="0">
                          <a:ln>
                            <a:noFill/>
                          </a:ln>
                          <a:solidFill>
                            <a:schemeClr val="tx1"/>
                          </a:solidFill>
                          <a:effectLst/>
                          <a:latin typeface="Arial" pitchFamily="34" charset="0"/>
                          <a:cs typeface="Arial" pitchFamily="34" charset="0"/>
                        </a:rPr>
                        <a:t>Назва законодавчого документу</a:t>
                      </a:r>
                      <a:r>
                        <a:rPr kumimoji="1" lang="ru-RU" altLang="ja-JP" sz="1200" b="1" i="0" u="none" strike="noStrike" cap="none" normalizeH="0" baseline="0" smtClean="0">
                          <a:ln>
                            <a:noFill/>
                          </a:ln>
                          <a:solidFill>
                            <a:schemeClr val="tx1"/>
                          </a:solidFill>
                          <a:effectLst/>
                          <a:latin typeface="Arial" pitchFamily="34" charset="0"/>
                          <a:cs typeface="Arial" pitchFamily="34" charset="0"/>
                        </a:rPr>
                        <a:t> </a:t>
                      </a:r>
                      <a:endParaRPr kumimoji="1" lang="ru-RU" sz="1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1" i="0" u="none" strike="noStrike" cap="none" normalizeH="0" baseline="0" dirty="0" smtClean="0">
                          <a:ln>
                            <a:noFill/>
                          </a:ln>
                          <a:solidFill>
                            <a:schemeClr val="tx1"/>
                          </a:solidFill>
                          <a:effectLst/>
                          <a:latin typeface="Arial" pitchFamily="34" charset="0"/>
                          <a:cs typeface="Arial" pitchFamily="34" charset="0"/>
                        </a:rPr>
                        <a:t>Дата набуття чинності</a:t>
                      </a:r>
                      <a:r>
                        <a:rPr kumimoji="1" lang="ru-RU" altLang="ja-JP" sz="1200" b="1" i="0" u="none" strike="noStrike" cap="none" normalizeH="0" baseline="0" dirty="0" smtClean="0">
                          <a:ln>
                            <a:noFill/>
                          </a:ln>
                          <a:solidFill>
                            <a:schemeClr val="tx1"/>
                          </a:solidFill>
                          <a:effectLst/>
                          <a:latin typeface="Arial" pitchFamily="34" charset="0"/>
                          <a:cs typeface="Arial" pitchFamily="34" charset="0"/>
                        </a:rPr>
                        <a:t> </a:t>
                      </a:r>
                      <a:endParaRPr kumimoji="1" lang="ru-RU"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1" i="0" u="none" strike="noStrike" cap="none" normalizeH="0" baseline="0" smtClean="0">
                          <a:ln>
                            <a:noFill/>
                          </a:ln>
                          <a:solidFill>
                            <a:schemeClr val="tx1"/>
                          </a:solidFill>
                          <a:effectLst/>
                          <a:latin typeface="Arial" pitchFamily="34" charset="0"/>
                          <a:cs typeface="Arial" pitchFamily="34" charset="0"/>
                        </a:rPr>
                        <a:t>№ Моніторингу</a:t>
                      </a:r>
                      <a:r>
                        <a:rPr kumimoji="1" lang="ru-RU" altLang="ja-JP" sz="1200" b="1" i="0" u="none" strike="noStrike" cap="none" normalizeH="0" baseline="0" smtClean="0">
                          <a:ln>
                            <a:noFill/>
                          </a:ln>
                          <a:solidFill>
                            <a:schemeClr val="tx1"/>
                          </a:solidFill>
                          <a:effectLst/>
                          <a:latin typeface="Arial" pitchFamily="34" charset="0"/>
                          <a:cs typeface="Arial" pitchFamily="34" charset="0"/>
                        </a:rPr>
                        <a:t> </a:t>
                      </a:r>
                      <a:endParaRPr kumimoji="1" lang="ru-RU" sz="1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789629">
                <a:tc rowSpan="4">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200" b="1" i="1" u="none" strike="noStrike" cap="none" normalizeH="0" baseline="0" dirty="0" smtClean="0">
                          <a:ln>
                            <a:noFill/>
                          </a:ln>
                          <a:solidFill>
                            <a:schemeClr val="tx1"/>
                          </a:solidFill>
                          <a:effectLst/>
                          <a:latin typeface="Arial" pitchFamily="34" charset="0"/>
                          <a:cs typeface="Arial" pitchFamily="34" charset="0"/>
                        </a:rPr>
                        <a:t>Адміністративні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послуги</a:t>
                      </a:r>
                      <a:r>
                        <a:rPr kumimoji="1" lang="ru-RU" sz="1200" b="1" i="1" u="none" strike="noStrike" cap="none" normalizeH="0" baseline="0" dirty="0" smtClean="0">
                          <a:ln>
                            <a:noFill/>
                          </a:ln>
                          <a:solidFill>
                            <a:schemeClr val="tx1"/>
                          </a:solidFill>
                          <a:effectLst/>
                          <a:latin typeface="Arial" pitchFamily="34" charset="0"/>
                          <a:cs typeface="Arial" pitchFamily="34" charset="0"/>
                        </a:rPr>
                        <a:t>,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дозвільна</a:t>
                      </a:r>
                      <a:r>
                        <a:rPr kumimoji="1" lang="ru-RU" sz="1200" b="1" i="1" u="none" strike="noStrike" cap="none" normalizeH="0" baseline="0" dirty="0" smtClean="0">
                          <a:ln>
                            <a:noFill/>
                          </a:ln>
                          <a:solidFill>
                            <a:schemeClr val="tx1"/>
                          </a:solidFill>
                          <a:effectLst/>
                          <a:latin typeface="Arial" pitchFamily="34" charset="0"/>
                          <a:cs typeface="Arial" pitchFamily="34" charset="0"/>
                        </a:rPr>
                        <a:t> система та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ліцензування</a:t>
                      </a: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lang="ru-RU" sz="1200" b="0" dirty="0" smtClean="0">
                          <a:latin typeface="Arial" pitchFamily="34" charset="0"/>
                          <a:cs typeface="Arial" pitchFamily="34" charset="0"/>
                        </a:rPr>
                        <a:t>Постанова </a:t>
                      </a:r>
                      <a:r>
                        <a:rPr lang="ru-RU" sz="1200" b="0" dirty="0" err="1" smtClean="0">
                          <a:latin typeface="Arial" pitchFamily="34" charset="0"/>
                          <a:cs typeface="Arial" pitchFamily="34" charset="0"/>
                        </a:rPr>
                        <a:t>Кабінету</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Міністрів</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України</a:t>
                      </a:r>
                      <a:r>
                        <a:rPr lang="ru-RU" sz="1200" b="0" dirty="0" smtClean="0">
                          <a:latin typeface="Arial" pitchFamily="34" charset="0"/>
                          <a:cs typeface="Arial" pitchFamily="34" charset="0"/>
                        </a:rPr>
                        <a:t> «Про </a:t>
                      </a:r>
                      <a:r>
                        <a:rPr lang="ru-RU" sz="1200" b="0" dirty="0" err="1" smtClean="0">
                          <a:latin typeface="Arial" pitchFamily="34" charset="0"/>
                          <a:cs typeface="Arial" pitchFamily="34" charset="0"/>
                        </a:rPr>
                        <a:t>внесення</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змін</a:t>
                      </a:r>
                      <a:r>
                        <a:rPr lang="ru-RU" sz="1200" b="0" dirty="0" smtClean="0">
                          <a:latin typeface="Arial" pitchFamily="34" charset="0"/>
                          <a:cs typeface="Arial" pitchFamily="34" charset="0"/>
                        </a:rPr>
                        <a:t> до пункту 2 постанови </a:t>
                      </a:r>
                      <a:r>
                        <a:rPr lang="ru-RU" sz="1200" b="0" dirty="0" err="1" smtClean="0">
                          <a:latin typeface="Arial" pitchFamily="34" charset="0"/>
                          <a:cs typeface="Arial" pitchFamily="34" charset="0"/>
                        </a:rPr>
                        <a:t>Кабінету</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Міністрів</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України</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від</a:t>
                      </a:r>
                      <a:r>
                        <a:rPr lang="ru-RU" sz="1200" b="0" dirty="0" smtClean="0">
                          <a:latin typeface="Arial" pitchFamily="34" charset="0"/>
                          <a:cs typeface="Arial" pitchFamily="34" charset="0"/>
                        </a:rPr>
                        <a:t> 23 </a:t>
                      </a:r>
                      <a:r>
                        <a:rPr lang="ru-RU" sz="1200" b="0" dirty="0" err="1" smtClean="0">
                          <a:latin typeface="Arial" pitchFamily="34" charset="0"/>
                          <a:cs typeface="Arial" pitchFamily="34" charset="0"/>
                        </a:rPr>
                        <a:t>вересня</a:t>
                      </a:r>
                      <a:r>
                        <a:rPr lang="ru-RU" sz="1200" b="0" dirty="0" smtClean="0">
                          <a:latin typeface="Arial" pitchFamily="34" charset="0"/>
                          <a:cs typeface="Arial" pitchFamily="34" charset="0"/>
                        </a:rPr>
                        <a:t> 2015 р. № 739» </a:t>
                      </a:r>
                      <a:r>
                        <a:rPr lang="ru-RU" sz="1200" b="1" dirty="0" err="1" smtClean="0">
                          <a:latin typeface="Arial" pitchFamily="34" charset="0"/>
                          <a:cs typeface="Arial" pitchFamily="34" charset="0"/>
                        </a:rPr>
                        <a:t>від</a:t>
                      </a:r>
                      <a:r>
                        <a:rPr lang="ru-RU" sz="1200" b="1" dirty="0" smtClean="0">
                          <a:latin typeface="Arial" pitchFamily="34" charset="0"/>
                          <a:cs typeface="Arial" pitchFamily="34" charset="0"/>
                        </a:rPr>
                        <a:t> 14 </a:t>
                      </a:r>
                      <a:r>
                        <a:rPr lang="ru-RU" sz="1200" b="1" dirty="0" err="1" smtClean="0">
                          <a:latin typeface="Arial" pitchFamily="34" charset="0"/>
                          <a:cs typeface="Arial" pitchFamily="34" charset="0"/>
                        </a:rPr>
                        <a:t>червня</a:t>
                      </a:r>
                      <a:r>
                        <a:rPr lang="ru-RU" sz="1200" b="1" dirty="0" smtClean="0">
                          <a:latin typeface="Arial" pitchFamily="34" charset="0"/>
                          <a:cs typeface="Arial" pitchFamily="34" charset="0"/>
                        </a:rPr>
                        <a:t> 2017 р. № 414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16.06.2017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789629">
                <a:tc vMerge="1">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lang="ru-RU" sz="1200" dirty="0" smtClean="0">
                          <a:latin typeface="Arial" pitchFamily="34" charset="0"/>
                          <a:cs typeface="Arial" pitchFamily="34" charset="0"/>
                        </a:rPr>
                        <a:t>Постанова </a:t>
                      </a:r>
                      <a:r>
                        <a:rPr lang="ru-RU" sz="1200" dirty="0" err="1" smtClean="0">
                          <a:latin typeface="Arial" pitchFamily="34" charset="0"/>
                          <a:cs typeface="Arial" pitchFamily="34" charset="0"/>
                        </a:rPr>
                        <a:t>Кабінету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Міністрів</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України</a:t>
                      </a:r>
                      <a:r>
                        <a:rPr lang="ru-RU" sz="1200" dirty="0" smtClean="0">
                          <a:latin typeface="Arial" pitchFamily="34" charset="0"/>
                          <a:cs typeface="Arial" pitchFamily="34" charset="0"/>
                        </a:rPr>
                        <a:t> «Про </a:t>
                      </a:r>
                      <a:r>
                        <a:rPr lang="ru-RU" sz="1200" dirty="0" err="1" smtClean="0">
                          <a:latin typeface="Arial" pitchFamily="34" charset="0"/>
                          <a:cs typeface="Arial" pitchFamily="34" charset="0"/>
                        </a:rPr>
                        <a:t>затвердження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критеріїв</a:t>
                      </a:r>
                      <a:r>
                        <a:rPr lang="ru-RU" sz="1200" dirty="0" smtClean="0">
                          <a:latin typeface="Arial" pitchFamily="34" charset="0"/>
                          <a:cs typeface="Arial" pitchFamily="34" charset="0"/>
                        </a:rPr>
                        <a:t>, за </a:t>
                      </a:r>
                      <a:r>
                        <a:rPr lang="ru-RU" sz="1200" dirty="0" err="1" smtClean="0">
                          <a:latin typeface="Arial" pitchFamily="34" charset="0"/>
                          <a:cs typeface="Arial" pitchFamily="34" charset="0"/>
                        </a:rPr>
                        <a:t>якими</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оцінюється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ступінь</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ризику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від</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провадження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господарської</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діяльності</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що</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підлягає</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ліцензуванню</a:t>
                      </a:r>
                      <a:r>
                        <a:rPr lang="ru-RU" sz="1200" dirty="0" smtClean="0">
                          <a:latin typeface="Arial" pitchFamily="34" charset="0"/>
                          <a:cs typeface="Arial" pitchFamily="34" charset="0"/>
                        </a:rPr>
                        <a:t>, у </a:t>
                      </a:r>
                      <a:r>
                        <a:rPr lang="ru-RU" sz="1200" dirty="0" err="1" smtClean="0">
                          <a:latin typeface="Arial" pitchFamily="34" charset="0"/>
                          <a:cs typeface="Arial" pitchFamily="34" charset="0"/>
                        </a:rPr>
                        <a:t>сфері</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надання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послуг</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галузі</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криптографічного</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захисту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інформації</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крім</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послуг</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електронного</a:t>
                      </a:r>
                      <a:r>
                        <a:rPr lang="ru-RU" sz="1200" dirty="0" smtClean="0">
                          <a:latin typeface="Arial" pitchFamily="34" charset="0"/>
                          <a:cs typeface="Arial" pitchFamily="34" charset="0"/>
                        </a:rPr>
                        <a:t> цифрового </a:t>
                      </a:r>
                      <a:r>
                        <a:rPr lang="ru-RU" sz="1200" dirty="0" err="1" smtClean="0">
                          <a:latin typeface="Arial" pitchFamily="34" charset="0"/>
                          <a:cs typeface="Arial" pitchFamily="34" charset="0"/>
                        </a:rPr>
                        <a:t>підпису</a:t>
                      </a:r>
                      <a:r>
                        <a:rPr lang="ru-RU" sz="1200" dirty="0" smtClean="0">
                          <a:latin typeface="Arial" pitchFamily="34" charset="0"/>
                          <a:cs typeface="Arial" pitchFamily="34" charset="0"/>
                        </a:rPr>
                        <a:t>) та </a:t>
                      </a:r>
                      <a:r>
                        <a:rPr lang="ru-RU" sz="1200" dirty="0" err="1" smtClean="0">
                          <a:latin typeface="Arial" pitchFamily="34" charset="0"/>
                          <a:cs typeface="Arial" pitchFamily="34" charset="0"/>
                        </a:rPr>
                        <a:t>технічного</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захисту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інформації</a:t>
                      </a:r>
                      <a:r>
                        <a:rPr lang="ru-RU" sz="1200" dirty="0" smtClean="0">
                          <a:latin typeface="Arial" pitchFamily="34" charset="0"/>
                          <a:cs typeface="Arial" pitchFamily="34" charset="0"/>
                        </a:rPr>
                        <a:t> за </a:t>
                      </a:r>
                      <a:r>
                        <a:rPr lang="ru-RU" sz="1200" dirty="0" err="1" smtClean="0">
                          <a:latin typeface="Arial" pitchFamily="34" charset="0"/>
                          <a:cs typeface="Arial" pitchFamily="34" charset="0"/>
                        </a:rPr>
                        <a:t>переліком</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що</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визначається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Кабінетом</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Міністрів</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України</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і</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встановлюється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періодичність</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проведення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планових</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заходів</a:t>
                      </a:r>
                      <a:r>
                        <a:rPr lang="ru-RU" sz="1200" dirty="0" smtClean="0">
                          <a:latin typeface="Arial" pitchFamily="34" charset="0"/>
                          <a:cs typeface="Arial" pitchFamily="34" charset="0"/>
                        </a:rPr>
                        <a:t> державного </a:t>
                      </a:r>
                      <a:r>
                        <a:rPr lang="ru-RU" sz="1200" dirty="0" err="1" smtClean="0">
                          <a:latin typeface="Arial" pitchFamily="34" charset="0"/>
                          <a:cs typeface="Arial" pitchFamily="34" charset="0"/>
                        </a:rPr>
                        <a:t>нагляду</a:t>
                      </a:r>
                      <a:r>
                        <a:rPr lang="ru-RU" sz="1200" dirty="0" smtClean="0">
                          <a:latin typeface="Arial" pitchFamily="34" charset="0"/>
                          <a:cs typeface="Arial" pitchFamily="34" charset="0"/>
                        </a:rPr>
                        <a:t> (контролю) </a:t>
                      </a:r>
                      <a:r>
                        <a:rPr lang="ru-RU" sz="1200" dirty="0" err="1" smtClean="0">
                          <a:latin typeface="Arial" pitchFamily="34" charset="0"/>
                          <a:cs typeface="Arial" pitchFamily="34" charset="0"/>
                        </a:rPr>
                        <a:t>Адміністрацією</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Державної</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служби</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спеціального</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зв’язку</a:t>
                      </a:r>
                      <a:r>
                        <a:rPr lang="ru-RU" sz="1200" dirty="0" smtClean="0">
                          <a:latin typeface="Arial" pitchFamily="34" charset="0"/>
                          <a:cs typeface="Arial" pitchFamily="34" charset="0"/>
                        </a:rPr>
                        <a:t> та </a:t>
                      </a:r>
                      <a:r>
                        <a:rPr lang="ru-RU" sz="1200" dirty="0" err="1" smtClean="0">
                          <a:latin typeface="Arial" pitchFamily="34" charset="0"/>
                          <a:cs typeface="Arial" pitchFamily="34" charset="0"/>
                        </a:rPr>
                        <a:t>захисту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інформації</a:t>
                      </a:r>
                      <a:r>
                        <a:rPr lang="ru-RU" sz="1200" dirty="0" smtClean="0">
                          <a:latin typeface="Arial" pitchFamily="34" charset="0"/>
                          <a:cs typeface="Arial" pitchFamily="34" charset="0"/>
                        </a:rPr>
                        <a:t>» </a:t>
                      </a:r>
                      <a:r>
                        <a:rPr lang="ru-RU" sz="1200" b="1" dirty="0" err="1" smtClean="0">
                          <a:latin typeface="Arial" pitchFamily="34" charset="0"/>
                          <a:cs typeface="Arial" pitchFamily="34" charset="0"/>
                        </a:rPr>
                        <a:t>від</a:t>
                      </a:r>
                      <a:r>
                        <a:rPr lang="ru-RU" sz="1200" b="1" dirty="0" smtClean="0">
                          <a:latin typeface="Arial" pitchFamily="34" charset="0"/>
                          <a:cs typeface="Arial" pitchFamily="34" charset="0"/>
                        </a:rPr>
                        <a:t> 21 </a:t>
                      </a:r>
                      <a:r>
                        <a:rPr lang="ru-RU" sz="1200" b="1" dirty="0" err="1" smtClean="0">
                          <a:latin typeface="Arial" pitchFamily="34" charset="0"/>
                          <a:cs typeface="Arial" pitchFamily="34" charset="0"/>
                        </a:rPr>
                        <a:t>червня</a:t>
                      </a:r>
                      <a:r>
                        <a:rPr lang="ru-RU" sz="1200" b="1" dirty="0" smtClean="0">
                          <a:latin typeface="Arial" pitchFamily="34" charset="0"/>
                          <a:cs typeface="Arial" pitchFamily="34" charset="0"/>
                        </a:rPr>
                        <a:t> 2017 р. № 437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21.06.2017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840621">
                <a:tc vMerge="1">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sz="12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200" b="0" i="0" u="none" strike="noStrike" cap="none" normalizeH="0" baseline="0" dirty="0" smtClean="0">
                          <a:ln>
                            <a:noFill/>
                          </a:ln>
                          <a:solidFill>
                            <a:schemeClr val="tx1"/>
                          </a:solidFill>
                          <a:effectLst/>
                          <a:latin typeface="Arial" pitchFamily="34" charset="0"/>
                          <a:cs typeface="Arial" pitchFamily="34" charset="0"/>
                        </a:rPr>
                        <a:t>Розпорядження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Кабінету</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Міністрів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України</a:t>
                      </a:r>
                      <a:r>
                        <a:rPr kumimoji="1" lang="ru-RU" sz="1200" b="0" i="0" u="none" strike="noStrike" cap="none" normalizeH="0" baseline="0" dirty="0" smtClean="0">
                          <a:ln>
                            <a:noFill/>
                          </a:ln>
                          <a:solidFill>
                            <a:schemeClr val="tx1"/>
                          </a:solidFill>
                          <a:effectLst/>
                          <a:latin typeface="Arial" pitchFamily="34" charset="0"/>
                          <a:cs typeface="Arial" pitchFamily="34" charset="0"/>
                        </a:rPr>
                        <a:t> «Про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затвердження</a:t>
                      </a:r>
                      <a:r>
                        <a:rPr kumimoji="1" lang="ru-RU" sz="1200" b="0" i="0" u="none" strike="noStrike" cap="none" normalizeH="0" baseline="0" dirty="0" smtClean="0">
                          <a:ln>
                            <a:noFill/>
                          </a:ln>
                          <a:solidFill>
                            <a:schemeClr val="tx1"/>
                          </a:solidFill>
                          <a:effectLst/>
                          <a:latin typeface="Arial" pitchFamily="34" charset="0"/>
                          <a:cs typeface="Arial" pitchFamily="34" charset="0"/>
                        </a:rPr>
                        <a:t> плану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заходів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щодо</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реалізації</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Концепції</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розвитку</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системи</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електронних</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послуг</a:t>
                      </a:r>
                      <a:r>
                        <a:rPr kumimoji="1" lang="ru-RU" sz="1200" b="0" i="0" u="none" strike="noStrike" cap="none" normalizeH="0" baseline="0" dirty="0" smtClean="0">
                          <a:ln>
                            <a:noFill/>
                          </a:ln>
                          <a:solidFill>
                            <a:schemeClr val="tx1"/>
                          </a:solidFill>
                          <a:effectLst/>
                          <a:latin typeface="Arial" pitchFamily="34" charset="0"/>
                          <a:cs typeface="Arial" pitchFamily="34" charset="0"/>
                        </a:rPr>
                        <a:t> в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Україні</a:t>
                      </a:r>
                      <a:r>
                        <a:rPr kumimoji="1" lang="ru-RU" sz="1200" b="0" i="0" u="none" strike="noStrike" cap="none" normalizeH="0" baseline="0" dirty="0" smtClean="0">
                          <a:ln>
                            <a:noFill/>
                          </a:ln>
                          <a:solidFill>
                            <a:schemeClr val="tx1"/>
                          </a:solidFill>
                          <a:effectLst/>
                          <a:latin typeface="Arial" pitchFamily="34" charset="0"/>
                          <a:cs typeface="Arial" pitchFamily="34" charset="0"/>
                        </a:rPr>
                        <a:t> на 2017-2018 роки» </a:t>
                      </a:r>
                      <a:r>
                        <a:rPr kumimoji="1" lang="ru-RU" sz="1200" b="1" i="0" u="none" strike="noStrike" cap="none" normalizeH="0" baseline="0" dirty="0" err="1" smtClean="0">
                          <a:ln>
                            <a:noFill/>
                          </a:ln>
                          <a:solidFill>
                            <a:schemeClr val="tx1"/>
                          </a:solidFill>
                          <a:effectLst/>
                          <a:latin typeface="Arial" pitchFamily="34" charset="0"/>
                          <a:cs typeface="Arial" pitchFamily="34" charset="0"/>
                        </a:rPr>
                        <a:t>від</a:t>
                      </a:r>
                      <a:r>
                        <a:rPr kumimoji="1" lang="ru-RU" sz="1200" b="1" i="0" u="none" strike="noStrike" cap="none" normalizeH="0" baseline="0" dirty="0" smtClean="0">
                          <a:ln>
                            <a:noFill/>
                          </a:ln>
                          <a:solidFill>
                            <a:schemeClr val="tx1"/>
                          </a:solidFill>
                          <a:effectLst/>
                          <a:latin typeface="Arial" pitchFamily="34" charset="0"/>
                          <a:cs typeface="Arial" pitchFamily="34" charset="0"/>
                        </a:rPr>
                        <a:t> 14 </a:t>
                      </a:r>
                      <a:r>
                        <a:rPr kumimoji="1" lang="ru-RU" sz="1200" b="1" i="0" u="none" strike="noStrike" cap="none" normalizeH="0" baseline="0" dirty="0" err="1" smtClean="0">
                          <a:ln>
                            <a:noFill/>
                          </a:ln>
                          <a:solidFill>
                            <a:schemeClr val="tx1"/>
                          </a:solidFill>
                          <a:effectLst/>
                          <a:latin typeface="Arial" pitchFamily="34" charset="0"/>
                          <a:cs typeface="Arial" pitchFamily="34" charset="0"/>
                        </a:rPr>
                        <a:t>червня</a:t>
                      </a:r>
                      <a:r>
                        <a:rPr kumimoji="1" lang="ru-RU" sz="1200" b="1" i="0" u="none" strike="noStrike" cap="none" normalizeH="0" baseline="0" dirty="0" smtClean="0">
                          <a:ln>
                            <a:noFill/>
                          </a:ln>
                          <a:solidFill>
                            <a:schemeClr val="tx1"/>
                          </a:solidFill>
                          <a:effectLst/>
                          <a:latin typeface="Arial" pitchFamily="34" charset="0"/>
                          <a:cs typeface="Arial" pitchFamily="34" charset="0"/>
                        </a:rPr>
                        <a:t> 2017 р. № 394-р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14.06.2017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840621">
                <a:tc vMerge="1">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200" b="0" i="0" u="none" strike="noStrike" cap="none" normalizeH="0" baseline="0" dirty="0" smtClean="0">
                          <a:ln>
                            <a:noFill/>
                          </a:ln>
                          <a:solidFill>
                            <a:schemeClr val="tx1"/>
                          </a:solidFill>
                          <a:effectLst/>
                          <a:latin typeface="Arial" pitchFamily="34" charset="0"/>
                          <a:cs typeface="Arial" pitchFamily="34" charset="0"/>
                        </a:rPr>
                        <a:t>Постанова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Кабінету</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Міністрів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України</a:t>
                      </a:r>
                      <a:r>
                        <a:rPr kumimoji="1" lang="ru-RU" sz="1200" b="0" i="0" u="none" strike="noStrike" cap="none" normalizeH="0" baseline="0" dirty="0" smtClean="0">
                          <a:ln>
                            <a:noFill/>
                          </a:ln>
                          <a:solidFill>
                            <a:schemeClr val="tx1"/>
                          </a:solidFill>
                          <a:effectLst/>
                          <a:latin typeface="Arial" pitchFamily="34" charset="0"/>
                          <a:cs typeface="Arial" pitchFamily="34" charset="0"/>
                        </a:rPr>
                        <a:t> «Про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внесення</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змін</a:t>
                      </a:r>
                      <a:r>
                        <a:rPr kumimoji="1" lang="ru-RU" sz="1200" b="0" i="0" u="none" strike="noStrike" cap="none" normalizeH="0" baseline="0" dirty="0" smtClean="0">
                          <a:ln>
                            <a:noFill/>
                          </a:ln>
                          <a:solidFill>
                            <a:schemeClr val="tx1"/>
                          </a:solidFill>
                          <a:effectLst/>
                          <a:latin typeface="Arial" pitchFamily="34" charset="0"/>
                          <a:cs typeface="Arial" pitchFamily="34" charset="0"/>
                        </a:rPr>
                        <a:t> до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порядків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затверджених</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постановою</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Кабінету</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Міністрів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України</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Питання</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прийняття</a:t>
                      </a:r>
                      <a:r>
                        <a:rPr kumimoji="1" lang="ru-RU" sz="1200" b="0" i="0" u="none" strike="noStrike" cap="none" normalizeH="0" baseline="0" dirty="0" smtClean="0">
                          <a:ln>
                            <a:noFill/>
                          </a:ln>
                          <a:solidFill>
                            <a:schemeClr val="tx1"/>
                          </a:solidFill>
                          <a:effectLst/>
                          <a:latin typeface="Arial" pitchFamily="34" charset="0"/>
                          <a:cs typeface="Arial" pitchFamily="34" charset="0"/>
                        </a:rPr>
                        <a:t> в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експлуатацію</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закінчених</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будівництвом</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об'єктів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від</a:t>
                      </a:r>
                      <a:r>
                        <a:rPr kumimoji="1" lang="ru-RU" sz="1200" b="0" i="0" u="none" strike="noStrike" cap="none" normalizeH="0" baseline="0" dirty="0" smtClean="0">
                          <a:ln>
                            <a:noFill/>
                          </a:ln>
                          <a:solidFill>
                            <a:schemeClr val="tx1"/>
                          </a:solidFill>
                          <a:effectLst/>
                          <a:latin typeface="Arial" pitchFamily="34" charset="0"/>
                          <a:cs typeface="Arial" pitchFamily="34" charset="0"/>
                        </a:rPr>
                        <a:t> 13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квітня</a:t>
                      </a:r>
                      <a:r>
                        <a:rPr kumimoji="1" lang="ru-RU" sz="1200" b="0" i="0" u="none" strike="noStrike" cap="none" normalizeH="0" baseline="0" dirty="0" smtClean="0">
                          <a:ln>
                            <a:noFill/>
                          </a:ln>
                          <a:solidFill>
                            <a:schemeClr val="tx1"/>
                          </a:solidFill>
                          <a:effectLst/>
                          <a:latin typeface="Arial" pitchFamily="34" charset="0"/>
                          <a:cs typeface="Arial" pitchFamily="34" charset="0"/>
                        </a:rPr>
                        <a:t> 2011 р. № 461» </a:t>
                      </a:r>
                      <a:r>
                        <a:rPr kumimoji="1" lang="ru-RU" sz="1200" b="1" i="0" u="none" strike="noStrike" cap="none" normalizeH="0" baseline="0" dirty="0" err="1" smtClean="0">
                          <a:ln>
                            <a:noFill/>
                          </a:ln>
                          <a:solidFill>
                            <a:schemeClr val="tx1"/>
                          </a:solidFill>
                          <a:effectLst/>
                          <a:latin typeface="Arial" pitchFamily="34" charset="0"/>
                          <a:cs typeface="Arial" pitchFamily="34" charset="0"/>
                        </a:rPr>
                        <a:t>від</a:t>
                      </a:r>
                      <a:r>
                        <a:rPr kumimoji="1" lang="ru-RU" sz="1200" b="1" i="0" u="none" strike="noStrike" cap="none" normalizeH="0" baseline="0" dirty="0" smtClean="0">
                          <a:ln>
                            <a:noFill/>
                          </a:ln>
                          <a:solidFill>
                            <a:schemeClr val="tx1"/>
                          </a:solidFill>
                          <a:effectLst/>
                          <a:latin typeface="Arial" pitchFamily="34" charset="0"/>
                          <a:cs typeface="Arial" pitchFamily="34" charset="0"/>
                        </a:rPr>
                        <a:t> 07 </a:t>
                      </a:r>
                      <a:r>
                        <a:rPr kumimoji="1" lang="ru-RU" sz="1200" b="1" i="0" u="none" strike="noStrike" cap="none" normalizeH="0" baseline="0" dirty="0" err="1" smtClean="0">
                          <a:ln>
                            <a:noFill/>
                          </a:ln>
                          <a:solidFill>
                            <a:schemeClr val="tx1"/>
                          </a:solidFill>
                          <a:effectLst/>
                          <a:latin typeface="Arial" pitchFamily="34" charset="0"/>
                          <a:cs typeface="Arial" pitchFamily="34" charset="0"/>
                        </a:rPr>
                        <a:t>червня</a:t>
                      </a:r>
                      <a:r>
                        <a:rPr kumimoji="1" lang="ru-RU" sz="1200" b="1" i="0" u="none" strike="noStrike" cap="none" normalizeH="0" baseline="0" dirty="0" smtClean="0">
                          <a:ln>
                            <a:noFill/>
                          </a:ln>
                          <a:solidFill>
                            <a:schemeClr val="tx1"/>
                          </a:solidFill>
                          <a:effectLst/>
                          <a:latin typeface="Arial" pitchFamily="34" charset="0"/>
                          <a:cs typeface="Arial" pitchFamily="34" charset="0"/>
                        </a:rPr>
                        <a:t> 2017 р. № 437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07.06.2017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bl>
          </a:graphicData>
        </a:graphic>
      </p:graphicFrame>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14</a:t>
            </a:r>
            <a:endParaRPr lang="ru-RU" b="0" i="0" dirty="0">
              <a:solidFill>
                <a:srgbClr val="FFFFFF"/>
              </a:solidFill>
              <a:effectLst>
                <a:outerShdw blurRad="38100" dist="38100" dir="2700000" algn="tl">
                  <a:srgbClr val="000000"/>
                </a:outerShdw>
              </a:effectLst>
              <a:ea typeface="Arial"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1"/>
          <p:cNvSpPr>
            <a:spLocks noChangeArrowheads="1"/>
          </p:cNvSpPr>
          <p:nvPr/>
        </p:nvSpPr>
        <p:spPr bwMode="auto">
          <a:xfrm>
            <a:off x="179388" y="188913"/>
            <a:ext cx="8637587" cy="338137"/>
          </a:xfrm>
          <a:prstGeom prst="rect">
            <a:avLst/>
          </a:prstGeom>
          <a:noFill/>
          <a:ln w="9525">
            <a:noFill/>
            <a:miter lim="800000"/>
            <a:headEnd/>
            <a:tailEnd/>
          </a:ln>
        </p:spPr>
        <p:txBody>
          <a:bodyPr bIns="91440" anchor="ctr"/>
          <a:lstStyle/>
          <a:p>
            <a:pPr>
              <a:spcBef>
                <a:spcPct val="0"/>
              </a:spcBef>
            </a:pPr>
            <a:r>
              <a:rPr lang="ru-RU" sz="1600" i="0" dirty="0">
                <a:solidFill>
                  <a:schemeClr val="tx2"/>
                </a:solidFill>
              </a:rPr>
              <a:t>2</a:t>
            </a:r>
            <a:r>
              <a:rPr lang="ru-RU" sz="1600" i="0" dirty="0"/>
              <a:t>. НОРМАТИВНО-ПРАВОВІ АКТИ, ЯКІ НАБУЛИ ЧИННОСТІ </a:t>
            </a:r>
            <a:r>
              <a:rPr lang="uk-UA" sz="1600" i="0" dirty="0"/>
              <a:t>У </a:t>
            </a:r>
            <a:r>
              <a:rPr lang="uk-UA" sz="1600" i="0" dirty="0" smtClean="0"/>
              <a:t>ЧЕРВНІ </a:t>
            </a:r>
            <a:r>
              <a:rPr lang="ru-RU" sz="1600" i="0" dirty="0" smtClean="0"/>
              <a:t>2017</a:t>
            </a:r>
            <a:r>
              <a:rPr lang="ru-RU" sz="1600" i="0" dirty="0"/>
              <a:t> </a:t>
            </a:r>
            <a:r>
              <a:rPr lang="ru-RU" sz="1600" i="0" dirty="0" err="1"/>
              <a:t>р</a:t>
            </a:r>
            <a:r>
              <a:rPr lang="uk-UA" sz="1600" i="0" dirty="0"/>
              <a:t>.</a:t>
            </a:r>
          </a:p>
        </p:txBody>
      </p:sp>
      <p:sp>
        <p:nvSpPr>
          <p:cNvPr id="23555" name="Прямоугольник 3"/>
          <p:cNvSpPr>
            <a:spLocks noChangeArrowheads="1"/>
          </p:cNvSpPr>
          <p:nvPr/>
        </p:nvSpPr>
        <p:spPr bwMode="auto">
          <a:xfrm>
            <a:off x="179388" y="4191000"/>
            <a:ext cx="8628062" cy="336550"/>
          </a:xfrm>
          <a:prstGeom prst="rect">
            <a:avLst/>
          </a:prstGeom>
          <a:noFill/>
          <a:ln w="9525">
            <a:noFill/>
            <a:miter lim="800000"/>
            <a:headEnd/>
            <a:tailEnd/>
          </a:ln>
        </p:spPr>
        <p:txBody>
          <a:bodyPr bIns="91440" anchor="b">
            <a:spAutoFit/>
          </a:bodyPr>
          <a:lstStyle/>
          <a:p>
            <a:pPr algn="just">
              <a:spcBef>
                <a:spcPct val="0"/>
              </a:spcBef>
            </a:pPr>
            <a:endParaRPr kumimoji="1" lang="ru-RU" sz="1300" b="0" i="0">
              <a:solidFill>
                <a:srgbClr val="000000"/>
              </a:solidFill>
              <a:latin typeface="Times New Roman" pitchFamily="18" charset="0"/>
              <a:cs typeface="Times New Roman" pitchFamily="18" charset="0"/>
            </a:endParaRPr>
          </a:p>
        </p:txBody>
      </p:sp>
      <p:graphicFrame>
        <p:nvGraphicFramePr>
          <p:cNvPr id="32978" name="Group 210"/>
          <p:cNvGraphicFramePr>
            <a:graphicFrameLocks noGrp="1"/>
          </p:cNvGraphicFramePr>
          <p:nvPr/>
        </p:nvGraphicFramePr>
        <p:xfrm>
          <a:off x="323850" y="549275"/>
          <a:ext cx="8569325" cy="3675261"/>
        </p:xfrm>
        <a:graphic>
          <a:graphicData uri="http://schemas.openxmlformats.org/drawingml/2006/table">
            <a:tbl>
              <a:tblPr/>
              <a:tblGrid>
                <a:gridCol w="1920875"/>
                <a:gridCol w="3916363"/>
                <a:gridCol w="1033462"/>
                <a:gridCol w="1698625"/>
              </a:tblGrid>
              <a:tr h="614156">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200" b="1" i="0" u="none" strike="noStrike" cap="none" normalizeH="0" baseline="0" dirty="0" smtClean="0">
                          <a:ln>
                            <a:noFill/>
                          </a:ln>
                          <a:solidFill>
                            <a:schemeClr val="tx1"/>
                          </a:solidFill>
                          <a:effectLst/>
                          <a:latin typeface="Arial" pitchFamily="34" charset="0"/>
                          <a:cs typeface="Arial" pitchFamily="34" charset="0"/>
                        </a:rPr>
                        <a:t>Сфера </a:t>
                      </a:r>
                      <a:r>
                        <a:rPr kumimoji="1" lang="ru-RU" sz="1200" b="1" i="0" u="none" strike="noStrike" cap="none" normalizeH="0" baseline="0" dirty="0" err="1" smtClean="0">
                          <a:ln>
                            <a:noFill/>
                          </a:ln>
                          <a:solidFill>
                            <a:schemeClr val="tx1"/>
                          </a:solidFill>
                          <a:effectLst/>
                          <a:latin typeface="Arial" pitchFamily="34" charset="0"/>
                          <a:cs typeface="Arial" pitchFamily="34" charset="0"/>
                        </a:rPr>
                        <a:t>регулювання</a:t>
                      </a:r>
                      <a:endParaRPr kumimoji="1" lang="ru-RU"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1" i="0" u="none" strike="noStrike" cap="none" normalizeH="0" baseline="0" smtClean="0">
                          <a:ln>
                            <a:noFill/>
                          </a:ln>
                          <a:solidFill>
                            <a:schemeClr val="tx1"/>
                          </a:solidFill>
                          <a:effectLst/>
                          <a:latin typeface="Arial" pitchFamily="34" charset="0"/>
                          <a:cs typeface="Arial" pitchFamily="34" charset="0"/>
                        </a:rPr>
                        <a:t>Назва законодавчого документу</a:t>
                      </a:r>
                      <a:r>
                        <a:rPr kumimoji="1" lang="ru-RU" altLang="ja-JP" sz="1200" b="1" i="0" u="none" strike="noStrike" cap="none" normalizeH="0" baseline="0" smtClean="0">
                          <a:ln>
                            <a:noFill/>
                          </a:ln>
                          <a:solidFill>
                            <a:schemeClr val="tx1"/>
                          </a:solidFill>
                          <a:effectLst/>
                          <a:latin typeface="Arial" pitchFamily="34" charset="0"/>
                          <a:cs typeface="Arial" pitchFamily="34" charset="0"/>
                        </a:rPr>
                        <a:t> </a:t>
                      </a:r>
                      <a:endParaRPr kumimoji="1" lang="ru-RU" sz="1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1" i="0" u="none" strike="noStrike" cap="none" normalizeH="0" baseline="0" dirty="0" smtClean="0">
                          <a:ln>
                            <a:noFill/>
                          </a:ln>
                          <a:solidFill>
                            <a:schemeClr val="tx1"/>
                          </a:solidFill>
                          <a:effectLst/>
                          <a:latin typeface="Arial" pitchFamily="34" charset="0"/>
                          <a:cs typeface="Arial" pitchFamily="34" charset="0"/>
                        </a:rPr>
                        <a:t>Дата набуття чинності</a:t>
                      </a:r>
                      <a:r>
                        <a:rPr kumimoji="1" lang="ru-RU" altLang="ja-JP" sz="1200" b="1" i="0" u="none" strike="noStrike" cap="none" normalizeH="0" baseline="0" dirty="0" smtClean="0">
                          <a:ln>
                            <a:noFill/>
                          </a:ln>
                          <a:solidFill>
                            <a:schemeClr val="tx1"/>
                          </a:solidFill>
                          <a:effectLst/>
                          <a:latin typeface="Arial" pitchFamily="34" charset="0"/>
                          <a:cs typeface="Arial" pitchFamily="34" charset="0"/>
                        </a:rPr>
                        <a:t> </a:t>
                      </a:r>
                      <a:endParaRPr kumimoji="1" lang="ru-RU" sz="12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1" i="0" u="none" strike="noStrike" cap="none" normalizeH="0" baseline="0" smtClean="0">
                          <a:ln>
                            <a:noFill/>
                          </a:ln>
                          <a:solidFill>
                            <a:schemeClr val="tx1"/>
                          </a:solidFill>
                          <a:effectLst/>
                          <a:latin typeface="Arial" pitchFamily="34" charset="0"/>
                          <a:cs typeface="Arial" pitchFamily="34" charset="0"/>
                        </a:rPr>
                        <a:t>№ Моніторингу</a:t>
                      </a:r>
                      <a:r>
                        <a:rPr kumimoji="1" lang="ru-RU" altLang="ja-JP" sz="1200" b="1" i="0" u="none" strike="noStrike" cap="none" normalizeH="0" baseline="0" smtClean="0">
                          <a:ln>
                            <a:noFill/>
                          </a:ln>
                          <a:solidFill>
                            <a:schemeClr val="tx1"/>
                          </a:solidFill>
                          <a:effectLst/>
                          <a:latin typeface="Arial" pitchFamily="34" charset="0"/>
                          <a:cs typeface="Arial" pitchFamily="34" charset="0"/>
                        </a:rPr>
                        <a:t> </a:t>
                      </a:r>
                      <a:endParaRPr kumimoji="1" lang="ru-RU" sz="12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789629">
                <a:tc rowSpan="2">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200" b="1" i="1" u="none" strike="noStrike" cap="none" normalizeH="0" baseline="0" dirty="0" smtClean="0">
                          <a:ln>
                            <a:noFill/>
                          </a:ln>
                          <a:solidFill>
                            <a:schemeClr val="tx1"/>
                          </a:solidFill>
                          <a:effectLst/>
                          <a:latin typeface="Arial" pitchFamily="34" charset="0"/>
                          <a:cs typeface="Arial" pitchFamily="34" charset="0"/>
                        </a:rPr>
                        <a:t>Адміністративні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послуги</a:t>
                      </a:r>
                      <a:r>
                        <a:rPr kumimoji="1" lang="ru-RU" sz="1200" b="1" i="1" u="none" strike="noStrike" cap="none" normalizeH="0" baseline="0" dirty="0" smtClean="0">
                          <a:ln>
                            <a:noFill/>
                          </a:ln>
                          <a:solidFill>
                            <a:schemeClr val="tx1"/>
                          </a:solidFill>
                          <a:effectLst/>
                          <a:latin typeface="Arial" pitchFamily="34" charset="0"/>
                          <a:cs typeface="Arial" pitchFamily="34" charset="0"/>
                        </a:rPr>
                        <a:t>,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дозвільна</a:t>
                      </a:r>
                      <a:r>
                        <a:rPr kumimoji="1" lang="ru-RU" sz="1200" b="1" i="1" u="none" strike="noStrike" cap="none" normalizeH="0" baseline="0" dirty="0" smtClean="0">
                          <a:ln>
                            <a:noFill/>
                          </a:ln>
                          <a:solidFill>
                            <a:schemeClr val="tx1"/>
                          </a:solidFill>
                          <a:effectLst/>
                          <a:latin typeface="Arial" pitchFamily="34" charset="0"/>
                          <a:cs typeface="Arial" pitchFamily="34" charset="0"/>
                        </a:rPr>
                        <a:t> система та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ліцензування</a:t>
                      </a: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lang="ru-RU" sz="1200" b="0" dirty="0" smtClean="0">
                          <a:latin typeface="Arial" pitchFamily="34" charset="0"/>
                          <a:cs typeface="Arial" pitchFamily="34" charset="0"/>
                        </a:rPr>
                        <a:t>Постанова </a:t>
                      </a:r>
                      <a:r>
                        <a:rPr lang="ru-RU" sz="1200" b="0" dirty="0" err="1" smtClean="0">
                          <a:latin typeface="Arial" pitchFamily="34" charset="0"/>
                          <a:cs typeface="Arial" pitchFamily="34" charset="0"/>
                        </a:rPr>
                        <a:t>Кабінету</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Міністрів</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України</a:t>
                      </a:r>
                      <a:r>
                        <a:rPr lang="ru-RU" sz="1200" b="0" dirty="0" smtClean="0">
                          <a:latin typeface="Arial" pitchFamily="34" charset="0"/>
                          <a:cs typeface="Arial" pitchFamily="34" charset="0"/>
                        </a:rPr>
                        <a:t> «Про </a:t>
                      </a:r>
                      <a:r>
                        <a:rPr lang="ru-RU" sz="1200" b="0" dirty="0" err="1" smtClean="0">
                          <a:latin typeface="Arial" pitchFamily="34" charset="0"/>
                          <a:cs typeface="Arial" pitchFamily="34" charset="0"/>
                        </a:rPr>
                        <a:t>внесення</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змін</a:t>
                      </a:r>
                      <a:r>
                        <a:rPr lang="ru-RU" sz="1200" b="0" dirty="0" smtClean="0">
                          <a:latin typeface="Arial" pitchFamily="34" charset="0"/>
                          <a:cs typeface="Arial" pitchFamily="34" charset="0"/>
                        </a:rPr>
                        <a:t> до </a:t>
                      </a:r>
                      <a:r>
                        <a:rPr lang="ru-RU" sz="1200" b="0" dirty="0" err="1" smtClean="0">
                          <a:latin typeface="Arial" pitchFamily="34" charset="0"/>
                          <a:cs typeface="Arial" pitchFamily="34" charset="0"/>
                        </a:rPr>
                        <a:t>Положення</a:t>
                      </a:r>
                      <a:r>
                        <a:rPr lang="ru-RU" sz="1200" b="0" dirty="0" smtClean="0">
                          <a:latin typeface="Arial" pitchFamily="34" charset="0"/>
                          <a:cs typeface="Arial" pitchFamily="34" charset="0"/>
                        </a:rPr>
                        <a:t> про </a:t>
                      </a:r>
                      <a:r>
                        <a:rPr lang="ru-RU" sz="1200" b="0" dirty="0" err="1" smtClean="0">
                          <a:latin typeface="Arial" pitchFamily="34" charset="0"/>
                          <a:cs typeface="Arial" pitchFamily="34" charset="0"/>
                        </a:rPr>
                        <a:t>Державну</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архітектурно-будівельну</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інспекцію</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України</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затвердженого</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постановою</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Кабінету</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Міністрів</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України</a:t>
                      </a:r>
                      <a:r>
                        <a:rPr lang="ru-RU" sz="1200" b="0" dirty="0" smtClean="0">
                          <a:latin typeface="Arial" pitchFamily="34" charset="0"/>
                          <a:cs typeface="Arial" pitchFamily="34" charset="0"/>
                        </a:rPr>
                        <a:t> </a:t>
                      </a:r>
                      <a:r>
                        <a:rPr lang="ru-RU" sz="1200" b="0" dirty="0" err="1" smtClean="0">
                          <a:latin typeface="Arial" pitchFamily="34" charset="0"/>
                          <a:cs typeface="Arial" pitchFamily="34" charset="0"/>
                        </a:rPr>
                        <a:t>від</a:t>
                      </a:r>
                      <a:r>
                        <a:rPr lang="ru-RU" sz="1200" b="0" dirty="0" smtClean="0">
                          <a:latin typeface="Arial" pitchFamily="34" charset="0"/>
                          <a:cs typeface="Arial" pitchFamily="34" charset="0"/>
                        </a:rPr>
                        <a:t> 9 </a:t>
                      </a:r>
                      <a:r>
                        <a:rPr lang="ru-RU" sz="1200" b="0" dirty="0" err="1" smtClean="0">
                          <a:latin typeface="Arial" pitchFamily="34" charset="0"/>
                          <a:cs typeface="Arial" pitchFamily="34" charset="0"/>
                        </a:rPr>
                        <a:t>липня</a:t>
                      </a:r>
                      <a:r>
                        <a:rPr lang="ru-RU" sz="1200" b="0" dirty="0" smtClean="0">
                          <a:latin typeface="Arial" pitchFamily="34" charset="0"/>
                          <a:cs typeface="Arial" pitchFamily="34" charset="0"/>
                        </a:rPr>
                        <a:t> 2014 р. № 294» </a:t>
                      </a:r>
                      <a:r>
                        <a:rPr lang="ru-RU" sz="1200" b="1" dirty="0" err="1" smtClean="0">
                          <a:latin typeface="Arial" pitchFamily="34" charset="0"/>
                          <a:cs typeface="Arial" pitchFamily="34" charset="0"/>
                        </a:rPr>
                        <a:t>від</a:t>
                      </a:r>
                      <a:r>
                        <a:rPr lang="ru-RU" sz="1200" b="1" dirty="0" smtClean="0">
                          <a:latin typeface="Arial" pitchFamily="34" charset="0"/>
                          <a:cs typeface="Arial" pitchFamily="34" charset="0"/>
                        </a:rPr>
                        <a:t> 07 </a:t>
                      </a:r>
                      <a:r>
                        <a:rPr lang="ru-RU" sz="1200" b="1" dirty="0" err="1" smtClean="0">
                          <a:latin typeface="Arial" pitchFamily="34" charset="0"/>
                          <a:cs typeface="Arial" pitchFamily="34" charset="0"/>
                        </a:rPr>
                        <a:t>червня</a:t>
                      </a:r>
                      <a:r>
                        <a:rPr lang="ru-RU" sz="1200" b="1" dirty="0" smtClean="0">
                          <a:latin typeface="Arial" pitchFamily="34" charset="0"/>
                          <a:cs typeface="Arial" pitchFamily="34" charset="0"/>
                        </a:rPr>
                        <a:t> 2017 р. № 408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07.06.2017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789629">
                <a:tc vMerge="1">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lang="ru-RU" sz="1200" dirty="0" smtClean="0">
                          <a:latin typeface="Arial" pitchFamily="34" charset="0"/>
                          <a:cs typeface="Arial" pitchFamily="34" charset="0"/>
                        </a:rPr>
                        <a:t>Постанова </a:t>
                      </a:r>
                      <a:r>
                        <a:rPr lang="ru-RU" sz="1200" dirty="0" err="1" smtClean="0">
                          <a:latin typeface="Arial" pitchFamily="34" charset="0"/>
                          <a:cs typeface="Arial" pitchFamily="34" charset="0"/>
                        </a:rPr>
                        <a:t>Кабінету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Міністрів</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України</a:t>
                      </a:r>
                      <a:r>
                        <a:rPr lang="ru-RU" sz="1200" dirty="0" smtClean="0">
                          <a:latin typeface="Arial" pitchFamily="34" charset="0"/>
                          <a:cs typeface="Arial" pitchFamily="34" charset="0"/>
                        </a:rPr>
                        <a:t> «Про </a:t>
                      </a:r>
                      <a:r>
                        <a:rPr lang="ru-RU" sz="1200" dirty="0" err="1" smtClean="0">
                          <a:latin typeface="Arial" pitchFamily="34" charset="0"/>
                          <a:cs typeface="Arial" pitchFamily="34" charset="0"/>
                        </a:rPr>
                        <a:t>внесення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змін</a:t>
                      </a:r>
                      <a:r>
                        <a:rPr lang="ru-RU" sz="1200" dirty="0" smtClean="0">
                          <a:latin typeface="Arial" pitchFamily="34" charset="0"/>
                          <a:cs typeface="Arial" pitchFamily="34" charset="0"/>
                        </a:rPr>
                        <a:t> до постанови </a:t>
                      </a:r>
                      <a:r>
                        <a:rPr lang="ru-RU" sz="1200" dirty="0" err="1" smtClean="0">
                          <a:latin typeface="Arial" pitchFamily="34" charset="0"/>
                          <a:cs typeface="Arial" pitchFamily="34" charset="0"/>
                        </a:rPr>
                        <a:t>Кабінету</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Міністрів</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України</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від</a:t>
                      </a:r>
                      <a:r>
                        <a:rPr lang="ru-RU" sz="1200" dirty="0" smtClean="0">
                          <a:latin typeface="Arial" pitchFamily="34" charset="0"/>
                          <a:cs typeface="Arial" pitchFamily="34" charset="0"/>
                        </a:rPr>
                        <a:t> 13 </a:t>
                      </a:r>
                      <a:r>
                        <a:rPr lang="ru-RU" sz="1200" dirty="0" err="1" smtClean="0">
                          <a:latin typeface="Arial" pitchFamily="34" charset="0"/>
                          <a:cs typeface="Arial" pitchFamily="34" charset="0"/>
                        </a:rPr>
                        <a:t>квітня</a:t>
                      </a:r>
                      <a:r>
                        <a:rPr lang="ru-RU" sz="1200" dirty="0" smtClean="0">
                          <a:latin typeface="Arial" pitchFamily="34" charset="0"/>
                          <a:cs typeface="Arial" pitchFamily="34" charset="0"/>
                        </a:rPr>
                        <a:t> 2011 р. № 466 «</a:t>
                      </a:r>
                      <a:r>
                        <a:rPr lang="ru-RU" sz="1200" dirty="0" err="1" smtClean="0">
                          <a:latin typeface="Arial" pitchFamily="34" charset="0"/>
                          <a:cs typeface="Arial" pitchFamily="34" charset="0"/>
                        </a:rPr>
                        <a:t>Деякі</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питання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виконання</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підготовчих</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і</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будівельних</a:t>
                      </a:r>
                      <a:r>
                        <a:rPr lang="ru-RU" sz="1200" dirty="0" smtClean="0">
                          <a:latin typeface="Arial" pitchFamily="34" charset="0"/>
                          <a:cs typeface="Arial" pitchFamily="34" charset="0"/>
                        </a:rPr>
                        <a:t> </a:t>
                      </a:r>
                      <a:r>
                        <a:rPr lang="ru-RU" sz="1200" dirty="0" err="1" smtClean="0">
                          <a:latin typeface="Arial" pitchFamily="34" charset="0"/>
                          <a:cs typeface="Arial" pitchFamily="34" charset="0"/>
                        </a:rPr>
                        <a:t>робіт</a:t>
                      </a:r>
                      <a:r>
                        <a:rPr lang="ru-RU" sz="1200" dirty="0" smtClean="0">
                          <a:latin typeface="Arial" pitchFamily="34" charset="0"/>
                          <a:cs typeface="Arial" pitchFamily="34" charset="0"/>
                        </a:rPr>
                        <a:t>» </a:t>
                      </a:r>
                      <a:r>
                        <a:rPr lang="ru-RU" sz="1200" b="1" dirty="0" err="1" smtClean="0">
                          <a:latin typeface="Arial" pitchFamily="34" charset="0"/>
                          <a:cs typeface="Arial" pitchFamily="34" charset="0"/>
                        </a:rPr>
                        <a:t>від</a:t>
                      </a:r>
                      <a:r>
                        <a:rPr lang="ru-RU" sz="1200" b="1" dirty="0" smtClean="0">
                          <a:latin typeface="Arial" pitchFamily="34" charset="0"/>
                          <a:cs typeface="Arial" pitchFamily="34" charset="0"/>
                        </a:rPr>
                        <a:t> 07 </a:t>
                      </a:r>
                      <a:r>
                        <a:rPr lang="ru-RU" sz="1200" b="1" dirty="0" err="1" smtClean="0">
                          <a:latin typeface="Arial" pitchFamily="34" charset="0"/>
                          <a:cs typeface="Arial" pitchFamily="34" charset="0"/>
                        </a:rPr>
                        <a:t>червня</a:t>
                      </a:r>
                      <a:r>
                        <a:rPr lang="ru-RU" sz="1200" b="1" dirty="0" smtClean="0">
                          <a:latin typeface="Arial" pitchFamily="34" charset="0"/>
                          <a:cs typeface="Arial" pitchFamily="34" charset="0"/>
                        </a:rPr>
                        <a:t> 2017 р. № 404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07.06.2017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r h="840621">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200" b="1" i="1" u="none" strike="noStrike" cap="none" normalizeH="0" baseline="0" dirty="0" err="1" smtClean="0">
                          <a:ln>
                            <a:noFill/>
                          </a:ln>
                          <a:solidFill>
                            <a:schemeClr val="tx1"/>
                          </a:solidFill>
                          <a:effectLst/>
                          <a:latin typeface="Arial" pitchFamily="34" charset="0"/>
                          <a:cs typeface="Arial" pitchFamily="34" charset="0"/>
                        </a:rPr>
                        <a:t>Банківська</a:t>
                      </a:r>
                      <a:r>
                        <a:rPr kumimoji="1" lang="ru-RU" sz="1200" b="1" i="1" u="none" strike="noStrike" cap="none" normalizeH="0" baseline="0" dirty="0" smtClean="0">
                          <a:ln>
                            <a:noFill/>
                          </a:ln>
                          <a:solidFill>
                            <a:schemeClr val="tx1"/>
                          </a:solidFill>
                          <a:effectLst/>
                          <a:latin typeface="Arial" pitchFamily="34" charset="0"/>
                          <a:cs typeface="Arial" pitchFamily="34" charset="0"/>
                        </a:rPr>
                        <a:t> </a:t>
                      </a:r>
                      <a:r>
                        <a:rPr kumimoji="1" lang="ru-RU" sz="1200" b="1" i="1" u="none" strike="noStrike" cap="none" normalizeH="0" baseline="0" dirty="0" err="1" smtClean="0">
                          <a:ln>
                            <a:noFill/>
                          </a:ln>
                          <a:solidFill>
                            <a:schemeClr val="tx1"/>
                          </a:solidFill>
                          <a:effectLst/>
                          <a:latin typeface="Arial" pitchFamily="34" charset="0"/>
                          <a:cs typeface="Arial" pitchFamily="34" charset="0"/>
                        </a:rPr>
                        <a:t>діяльність</a:t>
                      </a: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sz="1200" b="1" i="1"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200" b="0" i="0" u="none" strike="noStrike" cap="none" normalizeH="0" baseline="0" dirty="0" smtClean="0">
                          <a:ln>
                            <a:noFill/>
                          </a:ln>
                          <a:solidFill>
                            <a:schemeClr val="tx1"/>
                          </a:solidFill>
                          <a:effectLst/>
                          <a:latin typeface="Arial" pitchFamily="34" charset="0"/>
                          <a:cs typeface="Arial" pitchFamily="34" charset="0"/>
                        </a:rPr>
                        <a:t>Постанова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Правління</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Національного</a:t>
                      </a:r>
                      <a:r>
                        <a:rPr kumimoji="1" lang="ru-RU" sz="1200" b="0" i="0" u="none" strike="noStrike" cap="none" normalizeH="0" baseline="0" dirty="0" smtClean="0">
                          <a:ln>
                            <a:noFill/>
                          </a:ln>
                          <a:solidFill>
                            <a:schemeClr val="tx1"/>
                          </a:solidFill>
                          <a:effectLst/>
                          <a:latin typeface="Arial" pitchFamily="34" charset="0"/>
                          <a:cs typeface="Arial" pitchFamily="34" charset="0"/>
                        </a:rPr>
                        <a:t> банк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України</a:t>
                      </a:r>
                      <a:r>
                        <a:rPr kumimoji="1" lang="ru-RU" sz="1200" b="0" i="0" u="none" strike="noStrike" cap="none" normalizeH="0" baseline="0" dirty="0" smtClean="0">
                          <a:ln>
                            <a:noFill/>
                          </a:ln>
                          <a:solidFill>
                            <a:schemeClr val="tx1"/>
                          </a:solidFill>
                          <a:effectLst/>
                          <a:latin typeface="Arial" pitchFamily="34" charset="0"/>
                          <a:cs typeface="Arial" pitchFamily="34" charset="0"/>
                        </a:rPr>
                        <a:t> «Про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внесення</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змін</a:t>
                      </a:r>
                      <a:r>
                        <a:rPr kumimoji="1" lang="ru-RU" sz="1200" b="0" i="0" u="none" strike="noStrike" cap="none" normalizeH="0" baseline="0" dirty="0" smtClean="0">
                          <a:ln>
                            <a:noFill/>
                          </a:ln>
                          <a:solidFill>
                            <a:schemeClr val="tx1"/>
                          </a:solidFill>
                          <a:effectLst/>
                          <a:latin typeface="Arial" pitchFamily="34" charset="0"/>
                          <a:cs typeface="Arial" pitchFamily="34" charset="0"/>
                        </a:rPr>
                        <a:t> до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деяких</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нормативно-правових</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актів</a:t>
                      </a:r>
                      <a:r>
                        <a:rPr kumimoji="1" lang="ru-RU" sz="1200" b="0" i="0" u="none" strike="noStrike" cap="none" normalizeH="0" baseline="0" dirty="0" smtClean="0">
                          <a:ln>
                            <a:noFill/>
                          </a:ln>
                          <a:solidFill>
                            <a:schemeClr val="tx1"/>
                          </a:solidFill>
                          <a:effectLst/>
                          <a:latin typeface="Arial" pitchFamily="34" charset="0"/>
                          <a:cs typeface="Arial" pitchFamily="34" charset="0"/>
                        </a:rPr>
                        <a:t> </a:t>
                      </a:r>
                      <a:r>
                        <a:rPr kumimoji="1" lang="ru-RU" sz="1200" b="0" i="0" u="none" strike="noStrike" cap="none" normalizeH="0" baseline="0" dirty="0" err="1" smtClean="0">
                          <a:ln>
                            <a:noFill/>
                          </a:ln>
                          <a:solidFill>
                            <a:schemeClr val="tx1"/>
                          </a:solidFill>
                          <a:effectLst/>
                          <a:latin typeface="Arial" pitchFamily="34" charset="0"/>
                          <a:cs typeface="Arial" pitchFamily="34" charset="0"/>
                        </a:rPr>
                        <a:t>Національного</a:t>
                      </a:r>
                      <a:r>
                        <a:rPr kumimoji="1" lang="ru-RU" sz="1200" b="0" i="0" u="none" strike="noStrike" cap="none" normalizeH="0" baseline="0" dirty="0" smtClean="0">
                          <a:ln>
                            <a:noFill/>
                          </a:ln>
                          <a:solidFill>
                            <a:schemeClr val="tx1"/>
                          </a:solidFill>
                          <a:effectLst/>
                          <a:latin typeface="Arial" pitchFamily="34" charset="0"/>
                          <a:cs typeface="Arial" pitchFamily="34" charset="0"/>
                        </a:rPr>
                        <a:t> банку </a:t>
                      </a:r>
                      <a:r>
                        <a:rPr kumimoji="1" lang="ru-RU" sz="1200" b="0" i="0" u="none" strike="noStrike" cap="none" normalizeH="0" baseline="0" dirty="0" err="1" smtClean="0">
                          <a:ln>
                            <a:noFill/>
                          </a:ln>
                          <a:solidFill>
                            <a:schemeClr val="tx1"/>
                          </a:solidFill>
                          <a:effectLst/>
                          <a:latin typeface="Arial" pitchFamily="34" charset="0"/>
                          <a:cs typeface="Arial" pitchFamily="34" charset="0"/>
                        </a:rPr>
                        <a:t>України</a:t>
                      </a:r>
                      <a:r>
                        <a:rPr kumimoji="1" lang="ru-RU" sz="1200" b="0" i="0" u="none" strike="noStrike" cap="none" normalizeH="0" baseline="0" dirty="0" smtClean="0">
                          <a:ln>
                            <a:noFill/>
                          </a:ln>
                          <a:solidFill>
                            <a:schemeClr val="tx1"/>
                          </a:solidFill>
                          <a:effectLst/>
                          <a:latin typeface="Arial" pitchFamily="34" charset="0"/>
                          <a:cs typeface="Arial" pitchFamily="34" charset="0"/>
                        </a:rPr>
                        <a:t>»</a:t>
                      </a:r>
                      <a:r>
                        <a:rPr kumimoji="1" lang="ru-RU" sz="1200" b="1" i="0" u="none" strike="noStrike" cap="none" normalizeH="0" baseline="0" dirty="0" smtClean="0">
                          <a:ln>
                            <a:noFill/>
                          </a:ln>
                          <a:solidFill>
                            <a:schemeClr val="tx1"/>
                          </a:solidFill>
                          <a:effectLst/>
                          <a:latin typeface="Arial" pitchFamily="34" charset="0"/>
                          <a:cs typeface="Arial" pitchFamily="34" charset="0"/>
                        </a:rPr>
                        <a:t> </a:t>
                      </a:r>
                      <a:r>
                        <a:rPr kumimoji="1" lang="ru-RU" sz="1200" b="1" i="0" u="none" strike="noStrike" cap="none" normalizeH="0" baseline="0" dirty="0" err="1" smtClean="0">
                          <a:ln>
                            <a:noFill/>
                          </a:ln>
                          <a:solidFill>
                            <a:schemeClr val="tx1"/>
                          </a:solidFill>
                          <a:effectLst/>
                          <a:latin typeface="Arial" pitchFamily="34" charset="0"/>
                          <a:cs typeface="Arial" pitchFamily="34" charset="0"/>
                        </a:rPr>
                        <a:t>від</a:t>
                      </a:r>
                      <a:r>
                        <a:rPr kumimoji="1" lang="ru-RU" sz="1200" b="1" i="0" u="none" strike="noStrike" cap="none" normalizeH="0" baseline="0" dirty="0" smtClean="0">
                          <a:ln>
                            <a:noFill/>
                          </a:ln>
                          <a:solidFill>
                            <a:schemeClr val="tx1"/>
                          </a:solidFill>
                          <a:effectLst/>
                          <a:latin typeface="Arial" pitchFamily="34" charset="0"/>
                          <a:cs typeface="Arial" pitchFamily="34" charset="0"/>
                        </a:rPr>
                        <a:t> 16 </a:t>
                      </a:r>
                      <a:r>
                        <a:rPr kumimoji="1" lang="ru-RU" sz="1200" b="1" i="0" u="none" strike="noStrike" cap="none" normalizeH="0" baseline="0" dirty="0" err="1" smtClean="0">
                          <a:ln>
                            <a:noFill/>
                          </a:ln>
                          <a:solidFill>
                            <a:schemeClr val="tx1"/>
                          </a:solidFill>
                          <a:effectLst/>
                          <a:latin typeface="Arial" pitchFamily="34" charset="0"/>
                          <a:cs typeface="Arial" pitchFamily="34" charset="0"/>
                        </a:rPr>
                        <a:t>червня</a:t>
                      </a:r>
                      <a:r>
                        <a:rPr kumimoji="1" lang="ru-RU" sz="1200" b="1" i="0" u="none" strike="noStrike" cap="none" normalizeH="0" baseline="0" dirty="0" smtClean="0">
                          <a:ln>
                            <a:noFill/>
                          </a:ln>
                          <a:solidFill>
                            <a:schemeClr val="tx1"/>
                          </a:solidFill>
                          <a:effectLst/>
                          <a:latin typeface="Arial" pitchFamily="34" charset="0"/>
                          <a:cs typeface="Arial" pitchFamily="34" charset="0"/>
                        </a:rPr>
                        <a:t> 2017 року № 56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ru-RU" sz="1400" b="1" i="0" u="none" strike="noStrike" cap="none" normalizeH="0" baseline="0" dirty="0" smtClean="0">
                          <a:ln>
                            <a:noFill/>
                          </a:ln>
                          <a:solidFill>
                            <a:schemeClr val="tx1"/>
                          </a:solidFill>
                          <a:effectLst/>
                          <a:latin typeface="Times New Roman" pitchFamily="18" charset="0"/>
                          <a:cs typeface="Times New Roman" pitchFamily="18" charset="0"/>
                        </a:rPr>
                        <a:t>20.06.2017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CBCB"/>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r>
                        <a:rPr kumimoji="1" lang="uk-UA" altLang="ja-JP" sz="1200" b="0" i="0" u="none" strike="noStrike" cap="none" normalizeH="0" baseline="0" dirty="0" smtClean="0">
                          <a:ln>
                            <a:noFill/>
                          </a:ln>
                          <a:solidFill>
                            <a:schemeClr val="tx1"/>
                          </a:solidFill>
                          <a:effectLst/>
                          <a:latin typeface="Arial" pitchFamily="34" charset="0"/>
                          <a:cs typeface="Arial" pitchFamily="34" charset="0"/>
                        </a:rPr>
                        <a:t>Моніторинг за червень</a:t>
                      </a: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endParaRPr kumimoji="1" lang="uk-UA" altLang="ja-JP" sz="12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r>
            </a:tbl>
          </a:graphicData>
        </a:graphic>
      </p:graphicFrame>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15</a:t>
            </a:r>
            <a:endParaRPr lang="ru-RU" b="0" i="0" dirty="0">
              <a:solidFill>
                <a:srgbClr val="FFFFFF"/>
              </a:solidFill>
              <a:effectLst>
                <a:outerShdw blurRad="38100" dist="38100" dir="2700000" algn="tl">
                  <a:srgbClr val="000000"/>
                </a:outerShdw>
              </a:effectLst>
              <a:ea typeface="Arial" charset="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p:cNvSpPr>
          <p:nvPr>
            <p:ph type="body" idx="4294967295"/>
          </p:nvPr>
        </p:nvSpPr>
        <p:spPr>
          <a:xfrm>
            <a:off x="107504" y="232629"/>
            <a:ext cx="8928992" cy="4293483"/>
          </a:xfrm>
        </p:spPr>
        <p:txBody>
          <a:bodyPr wrap="square" anchor="ctr">
            <a:spAutoFit/>
          </a:bodyPr>
          <a:lstStyle/>
          <a:p>
            <a:pPr marL="0" indent="361950" algn="just">
              <a:spcBef>
                <a:spcPts val="0"/>
              </a:spcBef>
              <a:buNone/>
            </a:pPr>
            <a:r>
              <a:rPr lang="uk-UA" sz="1400" dirty="0" smtClean="0">
                <a:latin typeface="Arial" pitchFamily="34" charset="0"/>
              </a:rPr>
              <a:t> </a:t>
            </a:r>
            <a:r>
              <a:rPr lang="uk-UA" sz="1300" dirty="0" smtClean="0">
                <a:latin typeface="Arial" pitchFamily="34" charset="0"/>
              </a:rPr>
              <a:t>3.1. В дослідженні міжнародної Асоціації дипломованих сертифікованих бухгалтерів (</a:t>
            </a:r>
            <a:r>
              <a:rPr lang="en-US" sz="1300" dirty="0" smtClean="0">
                <a:latin typeface="Arial" pitchFamily="34" charset="0"/>
              </a:rPr>
              <a:t>ACCA)</a:t>
            </a:r>
            <a:r>
              <a:rPr lang="ru-RU" sz="1300" dirty="0" smtClean="0">
                <a:latin typeface="Arial" pitchFamily="34" charset="0"/>
              </a:rPr>
              <a:t> </a:t>
            </a:r>
            <a:r>
              <a:rPr lang="uk-UA" sz="1300" dirty="0" smtClean="0">
                <a:latin typeface="Arial" pitchFamily="34" charset="0"/>
              </a:rPr>
              <a:t>повідомляється, що Україна увійшла до трійки країн з найбільшим обсягом тіньової економіки. Всього враховані показники 28 держав. </a:t>
            </a:r>
          </a:p>
          <a:p>
            <a:pPr marL="0" indent="361950" algn="just">
              <a:spcBef>
                <a:spcPts val="0"/>
              </a:spcBef>
              <a:buNone/>
            </a:pPr>
            <a:r>
              <a:rPr lang="uk-UA" sz="1300" dirty="0" smtClean="0">
                <a:latin typeface="Arial" pitchFamily="34" charset="0"/>
              </a:rPr>
              <a:t>Тіньовий сектор української економіки, за даними дослідників, становить 46% від ВВП або 1,1 трлн грн. Незважаючи на урядові новини, щодо покращення ситуації в тіньовому секторі, дані рейтингу демонструють зворотну ситуацію. Порівняно з 2011 р., обсяг тіньового сектору збільшився на 0,96%, що свідчить про недостатньо ефективну політику </a:t>
            </a:r>
            <a:r>
              <a:rPr lang="uk-UA" sz="1300" dirty="0" err="1" smtClean="0">
                <a:latin typeface="Arial" pitchFamily="34" charset="0"/>
              </a:rPr>
              <a:t>детінізації</a:t>
            </a:r>
            <a:r>
              <a:rPr lang="uk-UA" sz="1300" dirty="0" smtClean="0">
                <a:latin typeface="Arial" pitchFamily="34" charset="0"/>
              </a:rPr>
              <a:t>. </a:t>
            </a:r>
          </a:p>
          <a:p>
            <a:pPr marL="6350" indent="438150" algn="just">
              <a:spcBef>
                <a:spcPts val="0"/>
              </a:spcBef>
              <a:buNone/>
            </a:pPr>
            <a:endParaRPr lang="ru-RU" sz="1300" b="1" dirty="0" smtClean="0">
              <a:latin typeface="Arial" pitchFamily="34" charset="0"/>
            </a:endParaRPr>
          </a:p>
          <a:p>
            <a:pPr marL="6350" indent="438150" algn="just">
              <a:spcBef>
                <a:spcPts val="0"/>
              </a:spcBef>
              <a:buNone/>
            </a:pPr>
            <a:r>
              <a:rPr lang="uk-UA" sz="1300" dirty="0" smtClean="0">
                <a:latin typeface="Arial" pitchFamily="34" charset="0"/>
              </a:rPr>
              <a:t> </a:t>
            </a:r>
            <a:endParaRPr lang="ru-RU" sz="1300" dirty="0" smtClean="0">
              <a:latin typeface="Arial" pitchFamily="34" charset="0"/>
            </a:endParaRPr>
          </a:p>
          <a:p>
            <a:pPr marL="6350" indent="438150" algn="just">
              <a:spcBef>
                <a:spcPts val="0"/>
              </a:spcBef>
              <a:buNone/>
            </a:pPr>
            <a:endParaRPr lang="uk-UA" sz="1300" dirty="0" smtClean="0">
              <a:latin typeface="Arial" pitchFamily="34" charset="0"/>
            </a:endParaRPr>
          </a:p>
          <a:p>
            <a:pPr marL="6350" indent="438150" algn="just">
              <a:spcBef>
                <a:spcPts val="0"/>
              </a:spcBef>
              <a:buNone/>
            </a:pPr>
            <a:r>
              <a:rPr lang="ru-RU" sz="1300" dirty="0" smtClean="0">
                <a:latin typeface="Arial" pitchFamily="34" charset="0"/>
              </a:rPr>
              <a:t>	</a:t>
            </a:r>
            <a:endParaRPr lang="en-US" sz="1300" dirty="0" smtClean="0">
              <a:latin typeface="Arial" pitchFamily="34" charset="0"/>
            </a:endParaRPr>
          </a:p>
          <a:p>
            <a:pPr marL="6350" indent="438150" algn="just">
              <a:buNone/>
            </a:pPr>
            <a:endParaRPr lang="en-US" sz="1300" dirty="0" smtClean="0">
              <a:latin typeface="Arial" pitchFamily="34" charset="0"/>
            </a:endParaRPr>
          </a:p>
          <a:p>
            <a:pPr marL="6350" indent="438150" algn="just">
              <a:buNone/>
            </a:pPr>
            <a:endParaRPr lang="en-US" sz="1300" dirty="0" smtClean="0">
              <a:latin typeface="Arial" pitchFamily="34" charset="0"/>
            </a:endParaRPr>
          </a:p>
          <a:p>
            <a:pPr marL="6350" indent="-6350" algn="just">
              <a:buNone/>
            </a:pPr>
            <a:endParaRPr lang="ru-RU" sz="1300" i="1" dirty="0" smtClean="0">
              <a:latin typeface="Arial" pitchFamily="34" charset="0"/>
            </a:endParaRPr>
          </a:p>
          <a:p>
            <a:pPr marL="6350" indent="-6350" algn="just">
              <a:buNone/>
            </a:pPr>
            <a:endParaRPr lang="en-US" sz="1300" i="1" dirty="0" smtClean="0">
              <a:latin typeface="Arial" pitchFamily="34" charset="0"/>
            </a:endParaRPr>
          </a:p>
          <a:p>
            <a:pPr marL="6350" indent="438150" algn="just">
              <a:buNone/>
            </a:pPr>
            <a:r>
              <a:rPr lang="uk-UA" sz="1400" dirty="0" smtClean="0">
                <a:latin typeface="Arial" pitchFamily="34" charset="0"/>
              </a:rPr>
              <a:t> </a:t>
            </a:r>
          </a:p>
          <a:p>
            <a:pPr marL="6350" indent="438150" algn="just">
              <a:buFont typeface="Wingdings 2" pitchFamily="18" charset="2"/>
              <a:buNone/>
            </a:pPr>
            <a:endParaRPr lang="uk-UA" sz="1400" dirty="0" smtClean="0">
              <a:latin typeface="Arial" pitchFamily="34" charset="0"/>
            </a:endParaRPr>
          </a:p>
          <a:p>
            <a:pPr marL="6350" indent="438150" algn="just">
              <a:buFont typeface="Wingdings 2" pitchFamily="18" charset="2"/>
              <a:buNone/>
            </a:pPr>
            <a:endParaRPr lang="uk-UA" sz="1400" dirty="0" smtClean="0">
              <a:latin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16</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24579" name="Прямоугольник 1"/>
          <p:cNvSpPr>
            <a:spLocks noChangeArrowheads="1"/>
          </p:cNvSpPr>
          <p:nvPr/>
        </p:nvSpPr>
        <p:spPr bwMode="auto">
          <a:xfrm>
            <a:off x="179512" y="116632"/>
            <a:ext cx="8640762" cy="339725"/>
          </a:xfrm>
          <a:prstGeom prst="rect">
            <a:avLst/>
          </a:prstGeom>
          <a:noFill/>
          <a:ln w="9525">
            <a:noFill/>
            <a:miter lim="800000"/>
            <a:headEnd/>
            <a:tailEnd/>
          </a:ln>
        </p:spPr>
        <p:txBody>
          <a:bodyPr bIns="91440" anchor="ctr"/>
          <a:lstStyle/>
          <a:p>
            <a:pPr>
              <a:spcBef>
                <a:spcPct val="0"/>
              </a:spcBef>
            </a:pPr>
            <a:r>
              <a:rPr lang="ru-RU" sz="1600" i="0" dirty="0">
                <a:solidFill>
                  <a:schemeClr val="tx2"/>
                </a:solidFill>
              </a:rPr>
              <a:t>3. ПРАКТИКА ДЕРЕГУЛЮВАННЯ ЕКОНОМІКИ В УКРАЇНІ</a:t>
            </a:r>
            <a:endParaRPr lang="uk-UA" sz="1600" i="0" dirty="0">
              <a:solidFill>
                <a:schemeClr val="tx2"/>
              </a:solidFill>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9" name="TextBox 8"/>
          <p:cNvSpPr txBox="1"/>
          <p:nvPr/>
        </p:nvSpPr>
        <p:spPr>
          <a:xfrm>
            <a:off x="179512" y="5589240"/>
            <a:ext cx="8856984" cy="1754326"/>
          </a:xfrm>
          <a:prstGeom prst="rect">
            <a:avLst/>
          </a:prstGeom>
          <a:noFill/>
        </p:spPr>
        <p:txBody>
          <a:bodyPr wrap="square" rtlCol="0">
            <a:spAutoFit/>
          </a:bodyPr>
          <a:lstStyle/>
          <a:p>
            <a:pPr algn="just">
              <a:spcBef>
                <a:spcPts val="0"/>
              </a:spcBef>
            </a:pPr>
            <a:r>
              <a:rPr lang="en-US" b="0" dirty="0" smtClean="0"/>
              <a:t>[1] </a:t>
            </a:r>
            <a:r>
              <a:rPr lang="ru-RU" b="0" dirty="0" smtClean="0"/>
              <a:t>Украина занимает третье место в рейтинге стран с наибольшим объемом теневой экономики – исследование</a:t>
            </a:r>
          </a:p>
          <a:p>
            <a:pPr algn="just">
              <a:spcBef>
                <a:spcPts val="0"/>
              </a:spcBef>
            </a:pPr>
            <a:r>
              <a:rPr lang="en-US" b="0" dirty="0" smtClean="0"/>
              <a:t>[</a:t>
            </a:r>
            <a:r>
              <a:rPr lang="ru-RU" b="0" dirty="0" err="1" smtClean="0"/>
              <a:t>Електронний</a:t>
            </a:r>
            <a:r>
              <a:rPr lang="ru-RU" b="0" dirty="0" smtClean="0"/>
              <a:t> ресурс]. - Режим доступу : </a:t>
            </a:r>
            <a:r>
              <a:rPr lang="en-US" b="0" dirty="0" smtClean="0"/>
              <a:t>http://gordonua.com/news/politics/ukraina-zanimaet-trete-mesto-v-reytinge-stran-s-naibolshim-obemom-tenevoy-ekonomiki-issledovanie-195533.html</a:t>
            </a:r>
          </a:p>
          <a:p>
            <a:pPr algn="just">
              <a:spcBef>
                <a:spcPts val="0"/>
              </a:spcBef>
            </a:pPr>
            <a:endParaRPr lang="ru-RU" b="0" dirty="0" smtClean="0"/>
          </a:p>
          <a:p>
            <a:pPr algn="just">
              <a:spcBef>
                <a:spcPts val="0"/>
              </a:spcBef>
            </a:pPr>
            <a:endParaRPr lang="ru-RU" b="0" dirty="0" smtClean="0"/>
          </a:p>
          <a:p>
            <a:pPr algn="just">
              <a:spcBef>
                <a:spcPts val="0"/>
              </a:spcBef>
            </a:pPr>
            <a:endParaRPr lang="ru-RU" b="0" dirty="0" smtClean="0"/>
          </a:p>
          <a:p>
            <a:pPr algn="just"/>
            <a:endParaRPr lang="ru-RU" b="0" dirty="0" smtClean="0"/>
          </a:p>
          <a:p>
            <a:pPr algn="just"/>
            <a:endParaRPr lang="ru-RU" b="0" dirty="0"/>
          </a:p>
        </p:txBody>
      </p:sp>
      <p:sp>
        <p:nvSpPr>
          <p:cNvPr id="10" name="Объект 2"/>
          <p:cNvSpPr>
            <a:spLocks/>
          </p:cNvSpPr>
          <p:nvPr/>
        </p:nvSpPr>
        <p:spPr bwMode="auto">
          <a:xfrm>
            <a:off x="107504" y="4149080"/>
            <a:ext cx="8856984" cy="1079500"/>
          </a:xfrm>
          <a:prstGeom prst="rect">
            <a:avLst/>
          </a:prstGeom>
          <a:noFill/>
          <a:ln w="9525">
            <a:noFill/>
            <a:miter lim="800000"/>
            <a:headEnd/>
            <a:tailEnd/>
          </a:ln>
        </p:spPr>
        <p:txBody>
          <a:bodyPr/>
          <a:lstStyle/>
          <a:p>
            <a:pPr indent="444500" algn="just" eaLnBrk="0" hangingPunct="0">
              <a:spcBef>
                <a:spcPts val="0"/>
              </a:spcBef>
              <a:buClr>
                <a:schemeClr val="accent1"/>
              </a:buClr>
              <a:buSzPct val="85000"/>
            </a:pPr>
            <a:r>
              <a:rPr lang="uk-UA" sz="1300" b="0" i="0" dirty="0" smtClean="0"/>
              <a:t>Експерти </a:t>
            </a:r>
            <a:r>
              <a:rPr lang="en-US" sz="1300" b="0" i="0" dirty="0" smtClean="0"/>
              <a:t>ACCA </a:t>
            </a:r>
            <a:r>
              <a:rPr lang="uk-UA" sz="1300" b="0" i="0" dirty="0" smtClean="0"/>
              <a:t>визначають тіньову економіку як економічну діяльність і отриманий від неї дохід, які знаходяться за межами системи державного регулювання, оподаткування або нагляду. Найнижчі показники обсягу тіньового сектора за підсумками 2016 року зафіксовано в США (7,8% ВВП), Японії (10%) і Китаї (10,2%).</a:t>
            </a:r>
          </a:p>
          <a:p>
            <a:pPr indent="444500" algn="just" eaLnBrk="0" hangingPunct="0">
              <a:spcBef>
                <a:spcPts val="0"/>
              </a:spcBef>
              <a:buClr>
                <a:schemeClr val="accent1"/>
              </a:buClr>
              <a:buSzPct val="85000"/>
            </a:pPr>
            <a:r>
              <a:rPr lang="uk-UA" sz="1300" b="0" i="0" dirty="0" smtClean="0"/>
              <a:t>Частка тіньової економіки в глобальному ВВП склала в 2016 році 22,66%, підрахували в </a:t>
            </a:r>
            <a:r>
              <a:rPr lang="en-US" sz="1300" b="0" i="0" dirty="0" smtClean="0"/>
              <a:t>ACCA. </a:t>
            </a:r>
            <a:r>
              <a:rPr lang="uk-UA" sz="1300" b="0" i="0" dirty="0" smtClean="0"/>
              <a:t>У найближчі роки вона буде скорочуватися: до 22,5% - в 2017 році, 22,1% - у 2020 році і 21,4% - в 2025 році, прогнозують експерти. Для України АССА прогнозує незначне зменшення показників в 2025 році, а саме до 45,98%.</a:t>
            </a:r>
          </a:p>
          <a:p>
            <a:pPr indent="444500" algn="just" eaLnBrk="0" hangingPunct="0">
              <a:spcBef>
                <a:spcPts val="0"/>
              </a:spcBef>
              <a:buClr>
                <a:schemeClr val="accent1"/>
              </a:buClr>
              <a:buSzPct val="85000"/>
            </a:pPr>
            <a:endParaRPr lang="ru-RU" sz="1300" b="0" i="0" dirty="0" smtClean="0"/>
          </a:p>
          <a:p>
            <a:pPr indent="444500" algn="just" eaLnBrk="0" hangingPunct="0">
              <a:spcBef>
                <a:spcPts val="0"/>
              </a:spcBef>
              <a:buClr>
                <a:schemeClr val="accent1"/>
              </a:buClr>
              <a:buSzPct val="85000"/>
            </a:pPr>
            <a:endParaRPr lang="en-US" sz="1300" b="0" i="0" dirty="0" smtClean="0"/>
          </a:p>
          <a:p>
            <a:pPr indent="444500" algn="just" eaLnBrk="0" hangingPunct="0">
              <a:spcBef>
                <a:spcPts val="0"/>
              </a:spcBef>
              <a:buClr>
                <a:schemeClr val="accent1"/>
              </a:buClr>
              <a:buSzPct val="85000"/>
            </a:pPr>
            <a:endParaRPr lang="ru-RU" sz="1300" b="0" i="0" dirty="0" smtClean="0"/>
          </a:p>
        </p:txBody>
      </p:sp>
      <p:graphicFrame>
        <p:nvGraphicFramePr>
          <p:cNvPr id="12" name="Диаграмма 11"/>
          <p:cNvGraphicFramePr/>
          <p:nvPr/>
        </p:nvGraphicFramePr>
        <p:xfrm>
          <a:off x="1475656" y="1628800"/>
          <a:ext cx="5832648" cy="266429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p:cNvSpPr>
            <a:spLocks noGrp="1"/>
          </p:cNvSpPr>
          <p:nvPr>
            <p:ph type="body" idx="4294967295"/>
          </p:nvPr>
        </p:nvSpPr>
        <p:spPr>
          <a:xfrm>
            <a:off x="179388" y="374774"/>
            <a:ext cx="8785225" cy="6540252"/>
          </a:xfrm>
        </p:spPr>
        <p:txBody>
          <a:bodyPr anchor="ctr">
            <a:spAutoFit/>
          </a:bodyPr>
          <a:lstStyle/>
          <a:p>
            <a:pPr marL="6350" indent="438150" algn="just">
              <a:buFont typeface="Wingdings 2" pitchFamily="18" charset="2"/>
              <a:buNone/>
            </a:pPr>
            <a:r>
              <a:rPr lang="uk-UA" sz="1400" dirty="0" smtClean="0">
                <a:latin typeface="Arial" pitchFamily="34" charset="0"/>
              </a:rPr>
              <a:t>З метою оцінювання якості роботи регуляторних органів у сфері проведення </a:t>
            </a:r>
            <a:r>
              <a:rPr lang="uk-UA" sz="1400" dirty="0" err="1" smtClean="0">
                <a:latin typeface="Arial" pitchFamily="34" charset="0"/>
              </a:rPr>
              <a:t>АРВ</a:t>
            </a:r>
            <a:r>
              <a:rPr lang="uk-UA" sz="1400" dirty="0" smtClean="0">
                <a:latin typeface="Arial" pitchFamily="34" charset="0"/>
              </a:rPr>
              <a:t> проектів нормативно-правових актів, на основі методики проведення аналізу впливу регуляторного акта (Постанова Кабінету Міністрів України «Про затвердження методик проведення аналізу впливу та відстеження результативності регуляторного акта» від 11 березня 2004 р. № 308) було розроблено методичний підхід. Оцінка відбувається за критерієм наявності якісної та кількісної складової в аналізі регуляторного впливу проектів. Згідно до пункту 10 Постанови КМУ «Про затвердження методик проведення аналізу впливу та відстеження результативності регуляторного акта» від 11 березня 2004 р. № 308, Додатків 2,3,4 до Методики (в редакції постанови КМУ від 15.03.2016 № 308), кількісна оцінка проекту передбачає аналіз витрат на одного суб</a:t>
            </a:r>
            <a:r>
              <a:rPr lang="uk-UA" altLang="ru-RU" sz="1400" dirty="0" smtClean="0">
                <a:latin typeface="Arial" pitchFamily="34" charset="0"/>
              </a:rPr>
              <a:t>’</a:t>
            </a:r>
            <a:r>
              <a:rPr lang="uk-UA" sz="1400" dirty="0" smtClean="0">
                <a:latin typeface="Arial" pitchFamily="34" charset="0"/>
              </a:rPr>
              <a:t>єкта господарювання великого і середнього підприємництва; аналіз бюджетних витрат на адміністрування регулювання для суб</a:t>
            </a:r>
            <a:r>
              <a:rPr lang="uk-UA" altLang="ru-RU" sz="1400" dirty="0" smtClean="0">
                <a:latin typeface="Arial" pitchFamily="34" charset="0"/>
              </a:rPr>
              <a:t>’</a:t>
            </a:r>
            <a:r>
              <a:rPr lang="uk-UA" sz="1400" dirty="0" smtClean="0">
                <a:latin typeface="Arial" pitchFamily="34" charset="0"/>
              </a:rPr>
              <a:t>єктів великого і середнього підприємництва; аналіз М-тесту та  аналіз показників результативності регуляторного акта, які встановлюються протягом різних періодів після набрання чинності актом. Таким чином, для оцінки кількісної складової можна виділити наступні складові: </a:t>
            </a:r>
          </a:p>
          <a:p>
            <a:pPr marL="6350" indent="438150" algn="just">
              <a:buFont typeface="Wingdings 2" pitchFamily="18" charset="2"/>
              <a:buNone/>
            </a:pPr>
            <a:r>
              <a:rPr lang="uk-UA" sz="1400" dirty="0" smtClean="0">
                <a:latin typeface="Arial" pitchFamily="34" charset="0"/>
              </a:rPr>
              <a:t>1. Визначення усіх прийнятних альтернативних способів досягнення зазначених цілей </a:t>
            </a:r>
          </a:p>
          <a:p>
            <a:pPr marL="6350" indent="438150" algn="just">
              <a:buFont typeface="Wingdings 2" pitchFamily="18" charset="2"/>
              <a:buNone/>
            </a:pPr>
            <a:r>
              <a:rPr lang="uk-UA" sz="1400" dirty="0" smtClean="0">
                <a:latin typeface="Arial" pitchFamily="34" charset="0"/>
              </a:rPr>
              <a:t>2. Визначення очікуваних результатів прийняття акта з розрахунком витрат на виконання вимог регуляторного акта для органів виконавчої влади чи органів місцевого самоврядування</a:t>
            </a:r>
          </a:p>
          <a:p>
            <a:pPr marL="6350" indent="438150" algn="just">
              <a:buFont typeface="Wingdings 2" pitchFamily="18" charset="2"/>
              <a:buNone/>
            </a:pPr>
            <a:r>
              <a:rPr lang="uk-UA" sz="1400" dirty="0" smtClean="0">
                <a:latin typeface="Arial" pitchFamily="34" charset="0"/>
              </a:rPr>
              <a:t>3. Визначення показників результативності акта </a:t>
            </a:r>
          </a:p>
          <a:p>
            <a:pPr marL="6350" indent="438150" algn="r">
              <a:buFont typeface="Wingdings 2" pitchFamily="18" charset="2"/>
              <a:buNone/>
            </a:pPr>
            <a:r>
              <a:rPr lang="uk-UA" sz="1400" b="1" dirty="0" smtClean="0">
                <a:latin typeface="Arial" pitchFamily="34" charset="0"/>
              </a:rPr>
              <a:t>Кк</a:t>
            </a:r>
            <a:r>
              <a:rPr lang="uk-UA" sz="1400" dirty="0" smtClean="0">
                <a:latin typeface="Arial" pitchFamily="34" charset="0"/>
              </a:rPr>
              <a:t> = </a:t>
            </a:r>
            <a:r>
              <a:rPr lang="uk-UA" sz="1400" dirty="0" err="1" smtClean="0">
                <a:latin typeface="Arial" pitchFamily="34" charset="0"/>
              </a:rPr>
              <a:t>Кфк</a:t>
            </a:r>
            <a:r>
              <a:rPr lang="uk-UA" sz="1400" dirty="0" smtClean="0">
                <a:latin typeface="Arial" pitchFamily="34" charset="0"/>
              </a:rPr>
              <a:t>/</a:t>
            </a:r>
            <a:r>
              <a:rPr lang="uk-UA" sz="1400" dirty="0" err="1" smtClean="0">
                <a:latin typeface="Arial" pitchFamily="34" charset="0"/>
              </a:rPr>
              <a:t>Ккз</a:t>
            </a:r>
            <a:r>
              <a:rPr lang="uk-UA" sz="1400" dirty="0" smtClean="0">
                <a:latin typeface="Arial" pitchFamily="34" charset="0"/>
              </a:rPr>
              <a:t>, де                                                                  (1)</a:t>
            </a:r>
          </a:p>
          <a:p>
            <a:pPr marL="6350" indent="438150" algn="ctr">
              <a:buFont typeface="Wingdings 2" pitchFamily="18" charset="2"/>
              <a:buNone/>
            </a:pPr>
            <a:r>
              <a:rPr lang="uk-UA" sz="1400" b="1" dirty="0" smtClean="0">
                <a:latin typeface="Arial" pitchFamily="34" charset="0"/>
              </a:rPr>
              <a:t>Кк</a:t>
            </a:r>
            <a:r>
              <a:rPr lang="uk-UA" sz="1400" dirty="0" smtClean="0">
                <a:latin typeface="Arial" pitchFamily="34" charset="0"/>
              </a:rPr>
              <a:t> - коефіцієнт повноти кількісної оцінки</a:t>
            </a:r>
          </a:p>
          <a:p>
            <a:pPr marL="6350" indent="438150" algn="ctr">
              <a:buFont typeface="Wingdings 2" pitchFamily="18" charset="2"/>
              <a:buNone/>
            </a:pPr>
            <a:r>
              <a:rPr lang="uk-UA" sz="1400" b="1" dirty="0" err="1" smtClean="0">
                <a:latin typeface="Arial" pitchFamily="34" charset="0"/>
              </a:rPr>
              <a:t>Кфк</a:t>
            </a:r>
            <a:r>
              <a:rPr lang="uk-UA" sz="1400" dirty="0" smtClean="0">
                <a:latin typeface="Arial" pitchFamily="34" charset="0"/>
              </a:rPr>
              <a:t> - кількість фактично оцінених кількісних  показників</a:t>
            </a:r>
          </a:p>
          <a:p>
            <a:pPr marL="6350" indent="438150" algn="ctr">
              <a:buFont typeface="Wingdings 2" pitchFamily="18" charset="2"/>
              <a:buNone/>
            </a:pPr>
            <a:r>
              <a:rPr lang="uk-UA" sz="1400" b="1" dirty="0" err="1" smtClean="0">
                <a:latin typeface="Arial" pitchFamily="34" charset="0"/>
              </a:rPr>
              <a:t>Ккз</a:t>
            </a:r>
            <a:r>
              <a:rPr lang="uk-UA" sz="1400" dirty="0" smtClean="0">
                <a:latin typeface="Arial" pitchFamily="34" charset="0"/>
              </a:rPr>
              <a:t> - загальне </a:t>
            </a:r>
            <a:r>
              <a:rPr lang="uk-UA" sz="1400" dirty="0" err="1" smtClean="0">
                <a:latin typeface="Arial" pitchFamily="34" charset="0"/>
              </a:rPr>
              <a:t>числокількісних</a:t>
            </a:r>
            <a:r>
              <a:rPr lang="uk-UA" sz="1400" dirty="0" smtClean="0">
                <a:latin typeface="Arial" pitchFamily="34" charset="0"/>
              </a:rPr>
              <a:t> показників</a:t>
            </a:r>
          </a:p>
          <a:p>
            <a:pPr marL="6350" indent="438150" algn="ctr">
              <a:buFont typeface="Wingdings 2" pitchFamily="18" charset="2"/>
              <a:buNone/>
            </a:pPr>
            <a:r>
              <a:rPr lang="uk-UA" sz="1400" b="1" dirty="0" err="1" smtClean="0">
                <a:latin typeface="Arial" pitchFamily="34" charset="0"/>
              </a:rPr>
              <a:t>Ккз</a:t>
            </a:r>
            <a:r>
              <a:rPr lang="uk-UA" sz="1400" dirty="0" smtClean="0">
                <a:latin typeface="Arial" pitchFamily="34" charset="0"/>
              </a:rPr>
              <a:t> = </a:t>
            </a:r>
            <a:r>
              <a:rPr lang="uk-UA" sz="1400" dirty="0" err="1" smtClean="0">
                <a:latin typeface="Arial" pitchFamily="34" charset="0"/>
              </a:rPr>
              <a:t>Ксум-Ккх</a:t>
            </a:r>
            <a:endParaRPr lang="uk-UA" sz="1400" dirty="0" smtClean="0">
              <a:latin typeface="Arial" pitchFamily="34" charset="0"/>
            </a:endParaRPr>
          </a:p>
          <a:p>
            <a:pPr marL="6350" indent="438150" algn="ctr">
              <a:buFont typeface="Wingdings 2" pitchFamily="18" charset="2"/>
              <a:buNone/>
            </a:pPr>
            <a:r>
              <a:rPr lang="uk-UA" sz="1400" dirty="0" smtClean="0">
                <a:latin typeface="Arial" pitchFamily="34" charset="0"/>
              </a:rPr>
              <a:t>Загальне </a:t>
            </a:r>
            <a:r>
              <a:rPr lang="uk-UA" sz="1400" dirty="0" err="1" smtClean="0">
                <a:latin typeface="Arial" pitchFamily="34" charset="0"/>
              </a:rPr>
              <a:t>чісло</a:t>
            </a:r>
            <a:r>
              <a:rPr lang="uk-UA" sz="1400" dirty="0" smtClean="0">
                <a:latin typeface="Arial" pitchFamily="34" charset="0"/>
              </a:rPr>
              <a:t> кількісних показників може бути 23 (за умови, що проведено М-тест) або 15 (за умови, що М-тест відсутній). </a:t>
            </a:r>
            <a:r>
              <a:rPr lang="uk-UA" sz="1400" dirty="0" err="1" smtClean="0">
                <a:latin typeface="Arial" pitchFamily="34" charset="0"/>
              </a:rPr>
              <a:t>Ккх</a:t>
            </a:r>
            <a:r>
              <a:rPr lang="uk-UA" sz="1400" dirty="0" smtClean="0">
                <a:latin typeface="Arial" pitchFamily="34" charset="0"/>
              </a:rPr>
              <a:t> - кількість показників, розрахунок яких не передбачено методикою.</a:t>
            </a:r>
          </a:p>
          <a:p>
            <a:pPr marL="6350" indent="438150" algn="ctr">
              <a:buFont typeface="Wingdings 2" pitchFamily="18" charset="2"/>
              <a:buNone/>
            </a:pPr>
            <a:endParaRPr lang="uk-UA" sz="1400" dirty="0" smtClean="0">
              <a:latin typeface="Arial" pitchFamily="34" charset="0"/>
            </a:endParaRPr>
          </a:p>
          <a:p>
            <a:pPr marL="6350" indent="438150" algn="just">
              <a:buFont typeface="Wingdings 2" pitchFamily="18" charset="2"/>
              <a:buNone/>
            </a:pPr>
            <a:endParaRPr lang="uk-UA" sz="1400" dirty="0" smtClean="0">
              <a:latin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en-US" b="0" i="0" dirty="0" smtClean="0">
                <a:solidFill>
                  <a:srgbClr val="FFFFFF"/>
                </a:solidFill>
                <a:effectLst>
                  <a:outerShdw blurRad="38100" dist="38100" dir="2700000" algn="tl">
                    <a:srgbClr val="000000"/>
                  </a:outerShdw>
                </a:effectLst>
                <a:ea typeface="Arial" charset="0"/>
                <a:cs typeface="Arial" charset="0"/>
              </a:rPr>
              <a:t>1</a:t>
            </a:r>
            <a:r>
              <a:rPr lang="uk-UA" b="0" i="0" dirty="0" smtClean="0">
                <a:solidFill>
                  <a:srgbClr val="FFFFFF"/>
                </a:solidFill>
                <a:effectLst>
                  <a:outerShdw blurRad="38100" dist="38100" dir="2700000" algn="tl">
                    <a:srgbClr val="000000"/>
                  </a:outerShdw>
                </a:effectLst>
                <a:ea typeface="Arial" charset="0"/>
                <a:cs typeface="Arial" charset="0"/>
              </a:rPr>
              <a:t>7</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26628" name="Прямоугольник 1"/>
          <p:cNvSpPr>
            <a:spLocks noChangeArrowheads="1"/>
          </p:cNvSpPr>
          <p:nvPr/>
        </p:nvSpPr>
        <p:spPr bwMode="auto">
          <a:xfrm>
            <a:off x="179388" y="115888"/>
            <a:ext cx="8640762" cy="339725"/>
          </a:xfrm>
          <a:prstGeom prst="rect">
            <a:avLst/>
          </a:prstGeom>
          <a:noFill/>
          <a:ln w="9525">
            <a:noFill/>
            <a:miter lim="800000"/>
            <a:headEnd/>
            <a:tailEnd/>
          </a:ln>
        </p:spPr>
        <p:txBody>
          <a:bodyPr bIns="91440" anchor="ctr"/>
          <a:lstStyle/>
          <a:p>
            <a:pPr>
              <a:spcBef>
                <a:spcPct val="0"/>
              </a:spcBef>
            </a:pPr>
            <a:r>
              <a:rPr lang="uk-UA" sz="1600" i="0" dirty="0" smtClean="0">
                <a:solidFill>
                  <a:schemeClr val="tx2"/>
                </a:solidFill>
              </a:rPr>
              <a:t>5</a:t>
            </a:r>
            <a:r>
              <a:rPr lang="ru-RU" sz="1600" i="0" dirty="0" smtClean="0">
                <a:solidFill>
                  <a:schemeClr val="tx2"/>
                </a:solidFill>
              </a:rPr>
              <a:t>. ОЦІНКА ПРОВЕДЕННЯ АРВ ПРОЕКТІВ РЕГУЛЯТОРНИХ АКТІВ</a:t>
            </a:r>
            <a:endParaRPr lang="uk-UA" sz="1600" i="0" dirty="0">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3"/>
          <p:cNvSpPr>
            <a:spLocks noGrp="1"/>
          </p:cNvSpPr>
          <p:nvPr>
            <p:ph type="body" idx="4294967295"/>
          </p:nvPr>
        </p:nvSpPr>
        <p:spPr>
          <a:xfrm>
            <a:off x="179388" y="129486"/>
            <a:ext cx="8785225" cy="5986254"/>
          </a:xfrm>
        </p:spPr>
        <p:txBody>
          <a:bodyPr anchor="ctr">
            <a:spAutoFit/>
          </a:bodyPr>
          <a:lstStyle/>
          <a:p>
            <a:pPr marL="6350" indent="438150" algn="just">
              <a:buFont typeface="Wingdings 2" pitchFamily="18" charset="2"/>
              <a:buNone/>
            </a:pPr>
            <a:r>
              <a:rPr lang="uk-UA" sz="1400" dirty="0" smtClean="0">
                <a:latin typeface="Arial" pitchFamily="34" charset="0"/>
              </a:rPr>
              <a:t>Загальна сума кількісних показників може бути 23 (за умови, що проведено М-тест) або 15 (за умови, що М-тест відсутній).</a:t>
            </a:r>
          </a:p>
          <a:p>
            <a:pPr marL="6350" indent="438150" algn="just">
              <a:buFont typeface="Wingdings 2" pitchFamily="18" charset="2"/>
              <a:buNone/>
            </a:pPr>
            <a:r>
              <a:rPr lang="uk-UA" sz="1400" dirty="0" smtClean="0">
                <a:latin typeface="Arial" pitchFamily="34" charset="0"/>
              </a:rPr>
              <a:t>Крім того, згідно з п.11 Постанови, у разі неможливості обчислення розмірів прогнозних значень показників результативності чи іншої вигоди або витрати наводиться їх текстовий опис. Отже, за наявності лише текстового опису кількісних показників, для проведення оцінки, вони вважаються проаналізованими описовим методом та позначаються, як «О». Для оцінки співвідношення кількості показників, наведених в текстовій та числовій формах, застосовується  коефіцієнт описового заміщення кількісних показників (</a:t>
            </a:r>
            <a:r>
              <a:rPr lang="uk-UA" sz="1400" dirty="0" err="1" smtClean="0">
                <a:latin typeface="Arial" pitchFamily="34" charset="0"/>
              </a:rPr>
              <a:t>Ко</a:t>
            </a:r>
            <a:r>
              <a:rPr lang="uk-UA" sz="1400" dirty="0" smtClean="0">
                <a:latin typeface="Arial" pitchFamily="34" charset="0"/>
              </a:rPr>
              <a:t>), який дорівнює:</a:t>
            </a:r>
          </a:p>
          <a:p>
            <a:pPr marL="6350" indent="438150" algn="just">
              <a:buFont typeface="Wingdings 2" pitchFamily="18" charset="2"/>
              <a:buNone/>
            </a:pPr>
            <a:endParaRPr lang="uk-UA" sz="1400" dirty="0" smtClean="0">
              <a:latin typeface="Arial" pitchFamily="34" charset="0"/>
            </a:endParaRPr>
          </a:p>
          <a:p>
            <a:pPr marL="6350" indent="438150" algn="r">
              <a:buFont typeface="Wingdings 2" pitchFamily="18" charset="2"/>
              <a:buNone/>
            </a:pPr>
            <a:r>
              <a:rPr lang="uk-UA" sz="1400" b="1" dirty="0" err="1" smtClean="0">
                <a:latin typeface="Arial" pitchFamily="34" charset="0"/>
              </a:rPr>
              <a:t>Ко</a:t>
            </a:r>
            <a:r>
              <a:rPr lang="uk-UA" sz="1400" dirty="0" smtClean="0">
                <a:latin typeface="Arial" pitchFamily="34" charset="0"/>
              </a:rPr>
              <a:t> = </a:t>
            </a:r>
            <a:r>
              <a:rPr lang="uk-UA" sz="1400" dirty="0" err="1" smtClean="0">
                <a:latin typeface="Arial" pitchFamily="34" charset="0"/>
              </a:rPr>
              <a:t>Кко</a:t>
            </a:r>
            <a:r>
              <a:rPr lang="uk-UA" sz="1400" dirty="0" smtClean="0">
                <a:latin typeface="Arial" pitchFamily="34" charset="0"/>
              </a:rPr>
              <a:t>/Кок, де                                                                      (2)</a:t>
            </a:r>
          </a:p>
          <a:p>
            <a:pPr marL="6350" indent="438150" algn="ctr">
              <a:buFont typeface="Wingdings 2" pitchFamily="18" charset="2"/>
              <a:buNone/>
            </a:pPr>
            <a:r>
              <a:rPr lang="uk-UA" sz="1400" b="1" dirty="0" err="1" smtClean="0">
                <a:latin typeface="Arial" pitchFamily="34" charset="0"/>
              </a:rPr>
              <a:t>Ко</a:t>
            </a:r>
            <a:r>
              <a:rPr lang="uk-UA" sz="1400" dirty="0" smtClean="0">
                <a:latin typeface="Arial" pitchFamily="34" charset="0"/>
              </a:rPr>
              <a:t> - коефіцієнт описового заміщення кількісних показників</a:t>
            </a:r>
          </a:p>
          <a:p>
            <a:pPr marL="6350" indent="438150" algn="ctr">
              <a:buFont typeface="Wingdings 2" pitchFamily="18" charset="2"/>
              <a:buNone/>
            </a:pPr>
            <a:r>
              <a:rPr lang="uk-UA" sz="1400" b="1" dirty="0" err="1" smtClean="0">
                <a:latin typeface="Arial" pitchFamily="34" charset="0"/>
              </a:rPr>
              <a:t>Кко</a:t>
            </a:r>
            <a:r>
              <a:rPr lang="uk-UA" sz="1400" dirty="0" smtClean="0">
                <a:latin typeface="Arial" pitchFamily="34" charset="0"/>
              </a:rPr>
              <a:t> - кількість показників оцінених описовим способом</a:t>
            </a:r>
          </a:p>
          <a:p>
            <a:pPr marL="6350" indent="438150" algn="ctr">
              <a:buFont typeface="Wingdings 2" pitchFamily="18" charset="2"/>
              <a:buNone/>
            </a:pPr>
            <a:r>
              <a:rPr lang="uk-UA" sz="1400" b="1" dirty="0" smtClean="0">
                <a:latin typeface="Arial" pitchFamily="34" charset="0"/>
              </a:rPr>
              <a:t>Кок</a:t>
            </a:r>
            <a:r>
              <a:rPr lang="uk-UA" sz="1400" dirty="0" smtClean="0">
                <a:latin typeface="Arial" pitchFamily="34" charset="0"/>
              </a:rPr>
              <a:t> - загальне число оцінених кількісних показників</a:t>
            </a:r>
          </a:p>
          <a:p>
            <a:pPr marL="6350" indent="438150" algn="ctr">
              <a:buFont typeface="Wingdings 2" pitchFamily="18" charset="2"/>
              <a:buNone/>
            </a:pPr>
            <a:endParaRPr lang="uk-UA" sz="1400" dirty="0" smtClean="0">
              <a:latin typeface="Arial" pitchFamily="34" charset="0"/>
            </a:endParaRPr>
          </a:p>
          <a:p>
            <a:pPr marL="6350" indent="438150" algn="just">
              <a:buFont typeface="Wingdings 2" pitchFamily="18" charset="2"/>
              <a:buNone/>
            </a:pPr>
            <a:r>
              <a:rPr lang="uk-UA" sz="1400" dirty="0" smtClean="0">
                <a:latin typeface="Arial" pitchFamily="34" charset="0"/>
              </a:rPr>
              <a:t>Для оцінки якісної складової аналізу можливо виділити такі критерії як:</a:t>
            </a:r>
          </a:p>
          <a:p>
            <a:pPr marL="6350" indent="438150" algn="just">
              <a:buFont typeface="Wingdings 2" pitchFamily="18" charset="2"/>
              <a:buNone/>
            </a:pPr>
            <a:r>
              <a:rPr lang="uk-UA" sz="1400" dirty="0" smtClean="0">
                <a:latin typeface="Arial" pitchFamily="34" charset="0"/>
              </a:rPr>
              <a:t>1.  Визначення проблеми, яку передбачається розв'язати шляхом державного регулювання</a:t>
            </a:r>
          </a:p>
          <a:p>
            <a:pPr marL="6350" indent="438150" algn="just">
              <a:buFont typeface="Wingdings 2" pitchFamily="18" charset="2"/>
              <a:buNone/>
            </a:pPr>
            <a:r>
              <a:rPr lang="uk-UA" sz="1400" dirty="0" smtClean="0">
                <a:latin typeface="Arial" pitchFamily="34" charset="0"/>
              </a:rPr>
              <a:t>2.  Визначення цілей державного регулювання</a:t>
            </a:r>
          </a:p>
          <a:p>
            <a:pPr marL="6350" indent="438150" algn="just">
              <a:buFont typeface="Wingdings 2" pitchFamily="18" charset="2"/>
              <a:buNone/>
            </a:pPr>
            <a:r>
              <a:rPr lang="uk-UA" sz="1400" dirty="0" smtClean="0">
                <a:latin typeface="Arial" pitchFamily="34" charset="0"/>
              </a:rPr>
              <a:t>3. Визначення усіх прийнятних альтернативних способів досягнення зазначених цілей</a:t>
            </a:r>
          </a:p>
          <a:p>
            <a:pPr marL="6350" indent="438150" algn="just">
              <a:buFont typeface="Wingdings 2" pitchFamily="18" charset="2"/>
              <a:buNone/>
            </a:pPr>
            <a:r>
              <a:rPr lang="uk-UA" sz="1400" dirty="0" smtClean="0">
                <a:latin typeface="Arial" pitchFamily="34" charset="0"/>
              </a:rPr>
              <a:t>4. Опис механізму, який пропонується застосувати для розв'язання проблеми</a:t>
            </a:r>
          </a:p>
          <a:p>
            <a:pPr marL="6350" indent="438150" algn="just">
              <a:buFont typeface="Wingdings 2" pitchFamily="18" charset="2"/>
              <a:buNone/>
            </a:pPr>
            <a:r>
              <a:rPr lang="uk-UA" sz="1400" dirty="0" smtClean="0">
                <a:latin typeface="Arial" pitchFamily="34" charset="0"/>
              </a:rPr>
              <a:t>5. Обґрунтування можливості досягнення визначених цілей у разі прийняття регуляторного акта</a:t>
            </a:r>
          </a:p>
          <a:p>
            <a:pPr marL="6350" indent="438150" algn="just">
              <a:buFont typeface="Wingdings 2" pitchFamily="18" charset="2"/>
              <a:buNone/>
            </a:pPr>
            <a:r>
              <a:rPr lang="uk-UA" sz="1400" dirty="0" smtClean="0">
                <a:latin typeface="Arial" pitchFamily="34" charset="0"/>
              </a:rPr>
              <a:t>6. Обґрунтування запропонованого строку дії акта</a:t>
            </a:r>
          </a:p>
          <a:p>
            <a:pPr marL="6350" indent="438150" algn="just">
              <a:buFont typeface="Wingdings 2" pitchFamily="18" charset="2"/>
              <a:buNone/>
            </a:pPr>
            <a:r>
              <a:rPr lang="uk-UA" sz="1400" dirty="0" smtClean="0">
                <a:latin typeface="Arial" pitchFamily="34" charset="0"/>
              </a:rPr>
              <a:t>7. Визначення заходів, з допомогою яких буде здійснюватися відстеження результативності акта</a:t>
            </a: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en-US" b="0" i="0" dirty="0" smtClean="0">
                <a:solidFill>
                  <a:srgbClr val="FFFFFF"/>
                </a:solidFill>
                <a:effectLst>
                  <a:outerShdw blurRad="38100" dist="38100" dir="2700000" algn="tl">
                    <a:srgbClr val="000000"/>
                  </a:outerShdw>
                </a:effectLst>
                <a:ea typeface="Arial" charset="0"/>
                <a:cs typeface="Arial" charset="0"/>
              </a:rPr>
              <a:t>1</a:t>
            </a:r>
            <a:r>
              <a:rPr lang="uk-UA" b="0" i="0" dirty="0" smtClean="0">
                <a:solidFill>
                  <a:srgbClr val="FFFFFF"/>
                </a:solidFill>
                <a:effectLst>
                  <a:outerShdw blurRad="38100" dist="38100" dir="2700000" algn="tl">
                    <a:srgbClr val="000000"/>
                  </a:outerShdw>
                </a:effectLst>
                <a:ea typeface="Arial" charset="0"/>
                <a:cs typeface="Arial" charset="0"/>
              </a:rPr>
              <a:t>8</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p:cNvSpPr>
          <p:nvPr>
            <p:ph type="body" idx="4294967295"/>
          </p:nvPr>
        </p:nvSpPr>
        <p:spPr>
          <a:xfrm>
            <a:off x="179388" y="234065"/>
            <a:ext cx="8785225" cy="4516621"/>
          </a:xfrm>
        </p:spPr>
        <p:txBody>
          <a:bodyPr anchor="ctr">
            <a:spAutoFit/>
          </a:bodyPr>
          <a:lstStyle/>
          <a:p>
            <a:pPr marL="6350" indent="438150" algn="r">
              <a:buFont typeface="Wingdings 2" pitchFamily="18" charset="2"/>
              <a:buNone/>
            </a:pPr>
            <a:endParaRPr lang="uk-UA" sz="1200" b="1" dirty="0" smtClean="0">
              <a:latin typeface="Arial" pitchFamily="34" charset="0"/>
            </a:endParaRPr>
          </a:p>
          <a:p>
            <a:pPr marL="6350" indent="438150" algn="r">
              <a:buFont typeface="Wingdings 2" pitchFamily="18" charset="2"/>
              <a:buNone/>
            </a:pPr>
            <a:endParaRPr lang="uk-UA" sz="1200" b="1" dirty="0" smtClean="0">
              <a:latin typeface="Arial" pitchFamily="34" charset="0"/>
            </a:endParaRPr>
          </a:p>
          <a:p>
            <a:pPr marL="6350" indent="438150" algn="just">
              <a:buFont typeface="Wingdings 2" pitchFamily="18" charset="2"/>
              <a:buNone/>
            </a:pPr>
            <a:r>
              <a:rPr lang="uk-UA" sz="1400" dirty="0" smtClean="0">
                <a:latin typeface="Arial" pitchFamily="34" charset="0"/>
              </a:rPr>
              <a:t>Відповідно до цього, ступінь повноти проведення якісного аналізу може бути оцінений за допомогою коефіцієнту повноти якісної оцінки (</a:t>
            </a:r>
            <a:r>
              <a:rPr lang="uk-UA" sz="1400" dirty="0" err="1" smtClean="0">
                <a:latin typeface="Arial" pitchFamily="34" charset="0"/>
              </a:rPr>
              <a:t>Кяк</a:t>
            </a:r>
            <a:r>
              <a:rPr lang="uk-UA" sz="1400" dirty="0" smtClean="0">
                <a:latin typeface="Arial" pitchFamily="34" charset="0"/>
              </a:rPr>
              <a:t>), який розраховується наступним чином:</a:t>
            </a:r>
          </a:p>
          <a:p>
            <a:pPr marL="6350" indent="438150" algn="r">
              <a:buFont typeface="Wingdings 2" pitchFamily="18" charset="2"/>
              <a:buNone/>
            </a:pPr>
            <a:endParaRPr lang="en-US" sz="1200" b="1" dirty="0" smtClean="0">
              <a:latin typeface="Arial" pitchFamily="34" charset="0"/>
            </a:endParaRPr>
          </a:p>
          <a:p>
            <a:pPr marL="6350" indent="438150" algn="r">
              <a:buFont typeface="Wingdings 2" pitchFamily="18" charset="2"/>
              <a:buNone/>
            </a:pPr>
            <a:r>
              <a:rPr lang="uk-UA" sz="1400" b="1" dirty="0" err="1" smtClean="0">
                <a:latin typeface="Arial" pitchFamily="34" charset="0"/>
              </a:rPr>
              <a:t>Кяк</a:t>
            </a:r>
            <a:r>
              <a:rPr lang="uk-UA" sz="1400" dirty="0" smtClean="0">
                <a:latin typeface="Arial" pitchFamily="34" charset="0"/>
              </a:rPr>
              <a:t> = </a:t>
            </a:r>
            <a:r>
              <a:rPr lang="uk-UA" sz="1400" dirty="0" err="1" smtClean="0">
                <a:latin typeface="Arial" pitchFamily="34" charset="0"/>
              </a:rPr>
              <a:t>Коя</a:t>
            </a:r>
            <a:r>
              <a:rPr lang="uk-UA" sz="1400" dirty="0" smtClean="0">
                <a:latin typeface="Arial" pitchFamily="34" charset="0"/>
              </a:rPr>
              <a:t>/</a:t>
            </a:r>
            <a:r>
              <a:rPr lang="uk-UA" sz="1400" dirty="0" err="1" smtClean="0">
                <a:latin typeface="Arial" pitchFamily="34" charset="0"/>
              </a:rPr>
              <a:t>Кяз</a:t>
            </a:r>
            <a:r>
              <a:rPr lang="uk-UA" sz="1400" dirty="0" smtClean="0">
                <a:latin typeface="Arial" pitchFamily="34" charset="0"/>
              </a:rPr>
              <a:t>, де                                                                              (3)</a:t>
            </a:r>
          </a:p>
          <a:p>
            <a:pPr marL="6350" indent="438150" algn="ctr">
              <a:buFont typeface="Wingdings 2" pitchFamily="18" charset="2"/>
              <a:buNone/>
            </a:pPr>
            <a:r>
              <a:rPr lang="uk-UA" sz="1400" b="1" dirty="0" err="1" smtClean="0">
                <a:latin typeface="Arial" pitchFamily="34" charset="0"/>
              </a:rPr>
              <a:t>Кяк</a:t>
            </a:r>
            <a:r>
              <a:rPr lang="uk-UA" sz="1400" dirty="0" smtClean="0">
                <a:latin typeface="Arial" pitchFamily="34" charset="0"/>
              </a:rPr>
              <a:t> - коефіцієнт повноти якісної оцінки</a:t>
            </a:r>
          </a:p>
          <a:p>
            <a:pPr marL="6350" indent="438150" algn="ctr">
              <a:buFont typeface="Wingdings 2" pitchFamily="18" charset="2"/>
              <a:buNone/>
            </a:pPr>
            <a:r>
              <a:rPr lang="uk-UA" sz="1400" b="1" dirty="0" err="1" smtClean="0">
                <a:latin typeface="Arial" pitchFamily="34" charset="0"/>
              </a:rPr>
              <a:t>Коя</a:t>
            </a:r>
            <a:r>
              <a:rPr lang="uk-UA" sz="1400" dirty="0" smtClean="0">
                <a:latin typeface="Arial" pitchFamily="34" charset="0"/>
              </a:rPr>
              <a:t> - кількість оцінених якісних показників </a:t>
            </a:r>
          </a:p>
          <a:p>
            <a:pPr marL="6350" indent="438150" algn="ctr">
              <a:buFont typeface="Wingdings 2" pitchFamily="18" charset="2"/>
              <a:buNone/>
            </a:pPr>
            <a:r>
              <a:rPr lang="uk-UA" sz="1400" b="1" dirty="0" err="1" smtClean="0">
                <a:latin typeface="Arial" pitchFamily="34" charset="0"/>
              </a:rPr>
              <a:t>Кяз</a:t>
            </a:r>
            <a:r>
              <a:rPr lang="uk-UA" sz="1400" dirty="0" smtClean="0">
                <a:latin typeface="Arial" pitchFamily="34" charset="0"/>
              </a:rPr>
              <a:t> - загальна кількість якісних показників </a:t>
            </a:r>
          </a:p>
          <a:p>
            <a:pPr marL="6350" indent="438150" algn="ctr">
              <a:buFont typeface="Wingdings 2" pitchFamily="18" charset="2"/>
              <a:buNone/>
            </a:pPr>
            <a:endParaRPr lang="ru-RU" sz="1400" b="1" dirty="0" smtClean="0">
              <a:latin typeface="Arial" pitchFamily="34" charset="0"/>
            </a:endParaRPr>
          </a:p>
          <a:p>
            <a:pPr marL="6350" indent="438150" algn="ctr">
              <a:buFont typeface="Wingdings 2" pitchFamily="18" charset="2"/>
              <a:buNone/>
            </a:pPr>
            <a:r>
              <a:rPr lang="ru-RU" sz="1400" b="1" dirty="0" smtClean="0">
                <a:latin typeface="Arial" pitchFamily="34" charset="0"/>
              </a:rPr>
              <a:t>Кяз</a:t>
            </a:r>
            <a:r>
              <a:rPr lang="ru-RU" sz="1400" dirty="0" smtClean="0">
                <a:latin typeface="Arial" pitchFamily="34" charset="0"/>
              </a:rPr>
              <a:t> = Ксум-Кях</a:t>
            </a:r>
          </a:p>
          <a:p>
            <a:pPr marL="6350" indent="438150" algn="just">
              <a:buFont typeface="Wingdings 2" pitchFamily="18" charset="2"/>
              <a:buNone/>
            </a:pPr>
            <a:r>
              <a:rPr lang="uk-UA" sz="1400" dirty="0" smtClean="0">
                <a:latin typeface="Arial" pitchFamily="34" charset="0"/>
              </a:rPr>
              <a:t>Загальне число якісних показників (</a:t>
            </a:r>
            <a:r>
              <a:rPr lang="uk-UA" sz="1400" dirty="0" err="1" smtClean="0">
                <a:latin typeface="Arial" pitchFamily="34" charset="0"/>
              </a:rPr>
              <a:t>Ксум</a:t>
            </a:r>
            <a:r>
              <a:rPr lang="uk-UA" sz="1400" dirty="0" smtClean="0">
                <a:latin typeface="Arial" pitchFamily="34" charset="0"/>
              </a:rPr>
              <a:t>) дорівнює 19. </a:t>
            </a:r>
            <a:r>
              <a:rPr lang="uk-UA" sz="1400" dirty="0" err="1" smtClean="0">
                <a:latin typeface="Arial" pitchFamily="34" charset="0"/>
              </a:rPr>
              <a:t>Кях</a:t>
            </a:r>
            <a:r>
              <a:rPr lang="uk-UA" sz="1400" dirty="0" smtClean="0">
                <a:latin typeface="Arial" pitchFamily="34" charset="0"/>
              </a:rPr>
              <a:t> - кількість якісних показників, розрахунок яких не передбачено методикою.</a:t>
            </a:r>
          </a:p>
          <a:p>
            <a:pPr marL="6350" indent="438150" algn="just">
              <a:buFont typeface="Wingdings 2" pitchFamily="18" charset="2"/>
              <a:buNone/>
            </a:pPr>
            <a:r>
              <a:rPr lang="uk-UA" sz="1400" dirty="0" smtClean="0">
                <a:latin typeface="Arial" pitchFamily="34" charset="0"/>
              </a:rPr>
              <a:t>Для ранжування державних органів за повнотою розробки АРВ проектів нормативно-правових актів використано інтегральний показник, який враховує кількісні та якісні коефіцієнти та містить наступні складові (рис.1</a:t>
            </a:r>
            <a:r>
              <a:rPr lang="uk-UA" sz="1200" dirty="0" smtClean="0">
                <a:latin typeface="Arial" pitchFamily="34" charset="0"/>
              </a:rPr>
              <a:t>).</a:t>
            </a:r>
          </a:p>
          <a:p>
            <a:pPr marL="6350" indent="438150" algn="just">
              <a:buFont typeface="Wingdings 2" pitchFamily="18" charset="2"/>
              <a:buNone/>
            </a:pPr>
            <a:endParaRPr lang="uk-UA" sz="1200" dirty="0" smtClean="0">
              <a:latin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en-US" b="0" i="0" dirty="0" smtClean="0">
                <a:solidFill>
                  <a:srgbClr val="FFFFFF"/>
                </a:solidFill>
                <a:effectLst>
                  <a:outerShdw blurRad="38100" dist="38100" dir="2700000" algn="tl">
                    <a:srgbClr val="000000"/>
                  </a:outerShdw>
                </a:effectLst>
                <a:ea typeface="Arial" charset="0"/>
                <a:cs typeface="Arial" charset="0"/>
              </a:rPr>
              <a:t>1</a:t>
            </a:r>
            <a:r>
              <a:rPr lang="uk-UA" b="0" i="0" dirty="0" smtClean="0">
                <a:solidFill>
                  <a:srgbClr val="FFFFFF"/>
                </a:solidFill>
                <a:effectLst>
                  <a:outerShdw blurRad="38100" dist="38100" dir="2700000" algn="tl">
                    <a:srgbClr val="000000"/>
                  </a:outerShdw>
                </a:effectLst>
                <a:ea typeface="Arial" charset="0"/>
                <a:cs typeface="Arial" charset="0"/>
              </a:rPr>
              <a:t>9</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p:cNvSpPr>
          <p:nvPr>
            <p:ph type="body" idx="4294967295"/>
          </p:nvPr>
        </p:nvSpPr>
        <p:spPr>
          <a:xfrm>
            <a:off x="179388" y="3506788"/>
            <a:ext cx="8785225" cy="3351212"/>
          </a:xfrm>
        </p:spPr>
        <p:txBody>
          <a:bodyPr anchor="ctr">
            <a:spAutoFit/>
          </a:bodyPr>
          <a:lstStyle/>
          <a:p>
            <a:pPr marL="6350" indent="438150" algn="just">
              <a:buFontTx/>
              <a:buChar char="•"/>
            </a:pPr>
            <a:r>
              <a:rPr lang="uk-UA" sz="1400" dirty="0" smtClean="0">
                <a:latin typeface="Arial" pitchFamily="34" charset="0"/>
              </a:rPr>
              <a:t>Коефіцієнт, що характеризує якість подання кількісних показників є складовою частиною коефіцієнту повноти кількісної оцінки, проте не використовується при розрахунку інтегрального показника. </a:t>
            </a:r>
          </a:p>
          <a:p>
            <a:pPr marL="6350" indent="438150" algn="ctr">
              <a:buFontTx/>
              <a:buChar char="•"/>
            </a:pPr>
            <a:endParaRPr lang="uk-UA" sz="1400" b="1" dirty="0" smtClean="0">
              <a:latin typeface="Arial" pitchFamily="34" charset="0"/>
            </a:endParaRPr>
          </a:p>
          <a:p>
            <a:pPr marL="6350" indent="438150" algn="ctr">
              <a:buFontTx/>
              <a:buChar char="•"/>
            </a:pPr>
            <a:r>
              <a:rPr lang="uk-UA" sz="1400" b="1" dirty="0" err="1" smtClean="0">
                <a:latin typeface="Arial" pitchFamily="34" charset="0"/>
              </a:rPr>
              <a:t>КI</a:t>
            </a:r>
            <a:r>
              <a:rPr lang="uk-UA" sz="1400" dirty="0" smtClean="0">
                <a:latin typeface="Arial" pitchFamily="34" charset="0"/>
              </a:rPr>
              <a:t> = (</a:t>
            </a:r>
            <a:r>
              <a:rPr lang="uk-UA" sz="1400" dirty="0" err="1" smtClean="0">
                <a:latin typeface="Arial" pitchFamily="34" charset="0"/>
              </a:rPr>
              <a:t>Кяк+Кк</a:t>
            </a:r>
            <a:r>
              <a:rPr lang="uk-UA" sz="1400" dirty="0" smtClean="0">
                <a:latin typeface="Arial" pitchFamily="34" charset="0"/>
              </a:rPr>
              <a:t>)/2, де</a:t>
            </a:r>
          </a:p>
          <a:p>
            <a:pPr marL="6350" indent="438150" algn="ctr">
              <a:buFont typeface="Wingdings 2" pitchFamily="18" charset="2"/>
              <a:buNone/>
            </a:pPr>
            <a:r>
              <a:rPr lang="uk-UA" sz="1400" b="1" dirty="0" err="1" smtClean="0">
                <a:latin typeface="Arial" pitchFamily="34" charset="0"/>
              </a:rPr>
              <a:t>Кяк</a:t>
            </a:r>
            <a:r>
              <a:rPr lang="uk-UA" sz="1400" dirty="0" smtClean="0">
                <a:latin typeface="Arial" pitchFamily="34" charset="0"/>
              </a:rPr>
              <a:t> - коефіцієнт повноти якісної оцінки</a:t>
            </a:r>
          </a:p>
          <a:p>
            <a:pPr marL="6350" indent="438150" algn="ctr">
              <a:buFont typeface="Wingdings 2" pitchFamily="18" charset="2"/>
              <a:buNone/>
            </a:pPr>
            <a:r>
              <a:rPr lang="uk-UA" sz="1400" b="1" dirty="0" smtClean="0">
                <a:latin typeface="Arial" pitchFamily="34" charset="0"/>
              </a:rPr>
              <a:t>Кк</a:t>
            </a:r>
            <a:r>
              <a:rPr lang="uk-UA" sz="1400" dirty="0" smtClean="0">
                <a:latin typeface="Arial" pitchFamily="34" charset="0"/>
              </a:rPr>
              <a:t> - коефіцієнт повноти кількісної оцінки</a:t>
            </a:r>
          </a:p>
          <a:p>
            <a:pPr marL="6350" indent="438150" algn="just">
              <a:buFont typeface="Wingdings 2" pitchFamily="18" charset="2"/>
              <a:buNone/>
            </a:pPr>
            <a:r>
              <a:rPr lang="uk-UA" sz="1400" dirty="0" smtClean="0">
                <a:latin typeface="Arial" pitchFamily="34" charset="0"/>
              </a:rPr>
              <a:t>	Для проведення оцінки було введено наступні позначення: «+» - оцінка проведена; «-» - оцінка не проведена, «о» - оцінка проведена описовим способом,  «х» - проведення оцінки не передбачено, «№*» - проект регуляторного акту має </a:t>
            </a:r>
            <a:r>
              <a:rPr lang="uk-UA" sz="1400" dirty="0" err="1" smtClean="0">
                <a:latin typeface="Arial" pitchFamily="34" charset="0"/>
              </a:rPr>
              <a:t>дерегулятивний</a:t>
            </a:r>
            <a:r>
              <a:rPr lang="uk-UA" sz="1400" dirty="0" smtClean="0">
                <a:latin typeface="Arial" pitchFamily="34" charset="0"/>
              </a:rPr>
              <a:t> характер.</a:t>
            </a:r>
            <a:r>
              <a:rPr lang="uk-UA" sz="1200" dirty="0" smtClean="0">
                <a:latin typeface="Arial" pitchFamily="34" charset="0"/>
              </a:rPr>
              <a:t> </a:t>
            </a:r>
          </a:p>
          <a:p>
            <a:pPr marL="6350" indent="438150" algn="just">
              <a:buFont typeface="Wingdings 2" pitchFamily="18" charset="2"/>
              <a:buNone/>
            </a:pPr>
            <a:endParaRPr lang="uk-UA" sz="1200" dirty="0" smtClean="0">
              <a:latin typeface="Arial" pitchFamily="34" charset="0"/>
            </a:endParaRPr>
          </a:p>
          <a:p>
            <a:pPr marL="6350" indent="438150">
              <a:buFont typeface="Wingdings 2" pitchFamily="18" charset="2"/>
              <a:buNone/>
            </a:pPr>
            <a:endParaRPr lang="uk-UA" sz="1200" dirty="0" smtClean="0">
              <a:latin typeface="Arial" pitchFamily="34" charset="0"/>
            </a:endParaRPr>
          </a:p>
          <a:p>
            <a:pPr marL="6350" indent="438150" algn="just">
              <a:buFont typeface="Wingdings 2" pitchFamily="18" charset="2"/>
              <a:buNone/>
            </a:pPr>
            <a:endParaRPr lang="uk-UA" sz="1200" dirty="0" smtClean="0">
              <a:latin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20</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grpSp>
        <p:nvGrpSpPr>
          <p:cNvPr id="29701" name="Group 5"/>
          <p:cNvGrpSpPr>
            <a:grpSpLocks/>
          </p:cNvGrpSpPr>
          <p:nvPr/>
        </p:nvGrpSpPr>
        <p:grpSpPr bwMode="auto">
          <a:xfrm>
            <a:off x="250825" y="188913"/>
            <a:ext cx="8713788" cy="3313112"/>
            <a:chOff x="1391" y="5918"/>
            <a:chExt cx="14760" cy="3780"/>
          </a:xfrm>
        </p:grpSpPr>
        <p:sp>
          <p:nvSpPr>
            <p:cNvPr id="29702" name="Text Box 6"/>
            <p:cNvSpPr txBox="1">
              <a:spLocks noChangeArrowheads="1"/>
            </p:cNvSpPr>
            <p:nvPr/>
          </p:nvSpPr>
          <p:spPr bwMode="auto">
            <a:xfrm>
              <a:off x="4451" y="5918"/>
              <a:ext cx="8460" cy="540"/>
            </a:xfrm>
            <a:prstGeom prst="rect">
              <a:avLst/>
            </a:prstGeom>
            <a:solidFill>
              <a:srgbClr val="99CCFF"/>
            </a:solidFill>
            <a:ln w="9525">
              <a:solidFill>
                <a:srgbClr val="000000"/>
              </a:solidFill>
              <a:miter lim="800000"/>
              <a:headEnd/>
              <a:tailEnd/>
            </a:ln>
          </p:spPr>
          <p:txBody>
            <a:bodyPr/>
            <a:lstStyle/>
            <a:p>
              <a:r>
                <a:rPr lang="ru-RU" altLang="ja-JP" sz="1400" b="0" i="0">
                  <a:latin typeface="Times New Roman" pitchFamily="18" charset="0"/>
                  <a:ea typeface="MS Mincho" pitchFamily="49" charset="-128"/>
                </a:rPr>
                <a:t>Інтегральний показник </a:t>
              </a:r>
              <a:r>
                <a:rPr lang="ru-RU" altLang="ja-JP" sz="1400" i="0">
                  <a:latin typeface="Times New Roman" pitchFamily="18" charset="0"/>
                  <a:ea typeface="MS Mincho" pitchFamily="49" charset="-128"/>
                </a:rPr>
                <a:t>(КІ)</a:t>
              </a:r>
              <a:endParaRPr lang="ru-RU"/>
            </a:p>
          </p:txBody>
        </p:sp>
        <p:sp>
          <p:nvSpPr>
            <p:cNvPr id="29703" name="Text Box 7"/>
            <p:cNvSpPr txBox="1">
              <a:spLocks noChangeArrowheads="1"/>
            </p:cNvSpPr>
            <p:nvPr/>
          </p:nvSpPr>
          <p:spPr bwMode="auto">
            <a:xfrm>
              <a:off x="1391" y="6818"/>
              <a:ext cx="7200" cy="720"/>
            </a:xfrm>
            <a:prstGeom prst="rect">
              <a:avLst/>
            </a:prstGeom>
            <a:solidFill>
              <a:srgbClr val="F6D986"/>
            </a:solidFill>
            <a:ln w="9525">
              <a:solidFill>
                <a:srgbClr val="000000"/>
              </a:solidFill>
              <a:miter lim="800000"/>
              <a:headEnd/>
              <a:tailEnd/>
            </a:ln>
          </p:spPr>
          <p:txBody>
            <a:bodyPr/>
            <a:lstStyle/>
            <a:p>
              <a:r>
                <a:rPr lang="ru-RU" altLang="ja-JP" sz="1400" b="0" i="0">
                  <a:latin typeface="Times New Roman" pitchFamily="18" charset="0"/>
                  <a:ea typeface="MS Mincho" pitchFamily="49" charset="-128"/>
                </a:rPr>
                <a:t>Коефіцієнт повноти кількісної оцінки </a:t>
              </a:r>
              <a:r>
                <a:rPr lang="ru-RU" altLang="ja-JP" sz="1400" i="0">
                  <a:latin typeface="Times New Roman" pitchFamily="18" charset="0"/>
                  <a:ea typeface="MS Mincho" pitchFamily="49" charset="-128"/>
                </a:rPr>
                <a:t>(Кк)</a:t>
              </a:r>
              <a:endParaRPr lang="ru-RU"/>
            </a:p>
          </p:txBody>
        </p:sp>
        <p:sp>
          <p:nvSpPr>
            <p:cNvPr id="29704" name="Text Box 8"/>
            <p:cNvSpPr txBox="1">
              <a:spLocks noChangeArrowheads="1"/>
            </p:cNvSpPr>
            <p:nvPr/>
          </p:nvSpPr>
          <p:spPr bwMode="auto">
            <a:xfrm>
              <a:off x="9131" y="6818"/>
              <a:ext cx="7020" cy="720"/>
            </a:xfrm>
            <a:prstGeom prst="rect">
              <a:avLst/>
            </a:prstGeom>
            <a:solidFill>
              <a:srgbClr val="CCFFFF"/>
            </a:solidFill>
            <a:ln w="9525">
              <a:solidFill>
                <a:srgbClr val="000000"/>
              </a:solidFill>
              <a:miter lim="800000"/>
              <a:headEnd/>
              <a:tailEnd/>
            </a:ln>
          </p:spPr>
          <p:txBody>
            <a:bodyPr/>
            <a:lstStyle/>
            <a:p>
              <a:r>
                <a:rPr lang="ru-RU" altLang="ja-JP" sz="1400" b="0" i="0">
                  <a:latin typeface="Times New Roman" pitchFamily="18" charset="0"/>
                  <a:ea typeface="MS Mincho" pitchFamily="49" charset="-128"/>
                </a:rPr>
                <a:t>Коефіцієнт повноти якісної оцінки (Кяк)</a:t>
              </a:r>
              <a:endParaRPr lang="ru-RU"/>
            </a:p>
          </p:txBody>
        </p:sp>
        <p:sp>
          <p:nvSpPr>
            <p:cNvPr id="29705" name="Text Box 9"/>
            <p:cNvSpPr txBox="1">
              <a:spLocks noChangeArrowheads="1"/>
            </p:cNvSpPr>
            <p:nvPr/>
          </p:nvSpPr>
          <p:spPr bwMode="auto">
            <a:xfrm>
              <a:off x="3551" y="7898"/>
              <a:ext cx="1800" cy="1800"/>
            </a:xfrm>
            <a:prstGeom prst="rect">
              <a:avLst/>
            </a:prstGeom>
            <a:solidFill>
              <a:srgbClr val="FFFF99">
                <a:alpha val="79999"/>
              </a:srgbClr>
            </a:solidFill>
            <a:ln w="9525">
              <a:solidFill>
                <a:srgbClr val="000000"/>
              </a:solidFill>
              <a:miter lim="800000"/>
              <a:headEnd/>
              <a:tailEnd/>
            </a:ln>
          </p:spPr>
          <p:txBody>
            <a:bodyPr/>
            <a:lstStyle/>
            <a:p>
              <a:r>
                <a:rPr lang="ru-RU" altLang="ja-JP" b="0" i="0">
                  <a:latin typeface="Times New Roman" pitchFamily="18" charset="0"/>
                  <a:ea typeface="MS Mincho" pitchFamily="49" charset="-128"/>
                </a:rPr>
                <a:t>Кількість оцінених кількісних  показників </a:t>
              </a:r>
              <a:r>
                <a:rPr lang="ru-RU" altLang="ja-JP" i="0">
                  <a:latin typeface="Times New Roman" pitchFamily="18" charset="0"/>
                  <a:ea typeface="MS Mincho" pitchFamily="49" charset="-128"/>
                </a:rPr>
                <a:t>(Кок)</a:t>
              </a:r>
              <a:endParaRPr lang="ru-RU"/>
            </a:p>
          </p:txBody>
        </p:sp>
        <p:sp>
          <p:nvSpPr>
            <p:cNvPr id="29706" name="Text Box 10"/>
            <p:cNvSpPr txBox="1">
              <a:spLocks noChangeArrowheads="1"/>
            </p:cNvSpPr>
            <p:nvPr/>
          </p:nvSpPr>
          <p:spPr bwMode="auto">
            <a:xfrm>
              <a:off x="5531" y="7898"/>
              <a:ext cx="3060" cy="1800"/>
            </a:xfrm>
            <a:prstGeom prst="rect">
              <a:avLst/>
            </a:prstGeom>
            <a:solidFill>
              <a:srgbClr val="FFFF99">
                <a:alpha val="79999"/>
              </a:srgbClr>
            </a:solidFill>
            <a:ln w="9525">
              <a:solidFill>
                <a:srgbClr val="000000"/>
              </a:solidFill>
              <a:miter lim="800000"/>
              <a:headEnd/>
              <a:tailEnd/>
            </a:ln>
          </p:spPr>
          <p:txBody>
            <a:bodyPr/>
            <a:lstStyle/>
            <a:p>
              <a:r>
                <a:rPr lang="ru-RU" altLang="ja-JP" b="0" i="0" dirty="0">
                  <a:latin typeface="Times New Roman" pitchFamily="18" charset="0"/>
                  <a:ea typeface="MS Mincho" pitchFamily="49" charset="-128"/>
                </a:rPr>
                <a:t>Загальна сума </a:t>
              </a:r>
              <a:r>
                <a:rPr lang="ru-RU" altLang="ja-JP" b="0" i="0" dirty="0" err="1">
                  <a:latin typeface="Times New Roman" pitchFamily="18" charset="0"/>
                  <a:ea typeface="MS Mincho" pitchFamily="49" charset="-128"/>
                </a:rPr>
                <a:t>кількісних</a:t>
              </a:r>
              <a:r>
                <a:rPr lang="ru-RU" altLang="ja-JP" b="0" i="0" dirty="0">
                  <a:latin typeface="Times New Roman" pitchFamily="18" charset="0"/>
                  <a:ea typeface="MS Mincho" pitchFamily="49" charset="-128"/>
                </a:rPr>
                <a:t> </a:t>
              </a:r>
              <a:r>
                <a:rPr lang="ru-RU" altLang="ja-JP" b="0" i="0" dirty="0" err="1">
                  <a:latin typeface="Times New Roman" pitchFamily="18" charset="0"/>
                  <a:ea typeface="MS Mincho" pitchFamily="49" charset="-128"/>
                </a:rPr>
                <a:t>показників</a:t>
              </a:r>
              <a:r>
                <a:rPr lang="ru-RU" altLang="ja-JP" b="0" i="0" dirty="0">
                  <a:latin typeface="Times New Roman" pitchFamily="18" charset="0"/>
                  <a:ea typeface="MS Mincho" pitchFamily="49" charset="-128"/>
                </a:rPr>
                <a:t> </a:t>
              </a:r>
              <a:r>
                <a:rPr lang="ru-RU" altLang="ja-JP" i="0" dirty="0">
                  <a:latin typeface="Times New Roman" pitchFamily="18" charset="0"/>
                  <a:ea typeface="MS Mincho" pitchFamily="49" charset="-128"/>
                </a:rPr>
                <a:t>(</a:t>
              </a:r>
              <a:r>
                <a:rPr lang="ru-RU" altLang="ja-JP" i="0" dirty="0" err="1">
                  <a:latin typeface="Times New Roman" pitchFamily="18" charset="0"/>
                  <a:ea typeface="MS Mincho" pitchFamily="49" charset="-128"/>
                </a:rPr>
                <a:t>Ккз</a:t>
              </a:r>
              <a:r>
                <a:rPr lang="ru-RU" altLang="ja-JP" i="0" dirty="0">
                  <a:latin typeface="Times New Roman" pitchFamily="18" charset="0"/>
                  <a:ea typeface="MS Mincho" pitchFamily="49" charset="-128"/>
                </a:rPr>
                <a:t>):</a:t>
              </a:r>
              <a:endParaRPr lang="ru-RU" altLang="ja-JP" b="0" i="0" dirty="0">
                <a:latin typeface="Times New Roman" pitchFamily="18" charset="0"/>
                <a:ea typeface="MS Mincho" pitchFamily="49" charset="-128"/>
              </a:endParaRPr>
            </a:p>
            <a:p>
              <a:r>
                <a:rPr lang="ru-RU" altLang="ja-JP" b="0" i="0" dirty="0">
                  <a:latin typeface="Times New Roman" pitchFamily="18" charset="0"/>
                  <a:ea typeface="MS Mincho" pitchFamily="49" charset="-128"/>
                </a:rPr>
                <a:t>- 23 </a:t>
              </a:r>
              <a:r>
                <a:rPr lang="ru-RU" altLang="ja-JP" b="0" i="0" dirty="0" err="1">
                  <a:latin typeface="Times New Roman" pitchFamily="18" charset="0"/>
                  <a:ea typeface="MS Mincho" pitchFamily="49" charset="-128"/>
                </a:rPr>
                <a:t>показники</a:t>
              </a:r>
              <a:r>
                <a:rPr lang="ru-RU" altLang="ja-JP" b="0" i="0" dirty="0">
                  <a:latin typeface="Times New Roman" pitchFamily="18" charset="0"/>
                  <a:ea typeface="MS Mincho" pitchFamily="49" charset="-128"/>
                </a:rPr>
                <a:t>, </a:t>
              </a:r>
              <a:r>
                <a:rPr lang="ru-RU" altLang="ja-JP" b="0" i="0" dirty="0" err="1">
                  <a:latin typeface="Times New Roman" pitchFamily="18" charset="0"/>
                  <a:ea typeface="MS Mincho" pitchFamily="49" charset="-128"/>
                </a:rPr>
                <a:t>якщо</a:t>
              </a:r>
              <a:r>
                <a:rPr lang="ru-RU" altLang="ja-JP" b="0" i="0" dirty="0">
                  <a:latin typeface="Times New Roman" pitchFamily="18" charset="0"/>
                  <a:ea typeface="MS Mincho" pitchFamily="49" charset="-128"/>
                </a:rPr>
                <a:t> проведено М-тест</a:t>
              </a:r>
            </a:p>
            <a:p>
              <a:r>
                <a:rPr lang="ru-RU" altLang="ja-JP" b="0" i="0" dirty="0">
                  <a:latin typeface="Times New Roman" pitchFamily="18" charset="0"/>
                  <a:ea typeface="MS Mincho" pitchFamily="49" charset="-128"/>
                </a:rPr>
                <a:t>- 15 </a:t>
              </a:r>
              <a:r>
                <a:rPr lang="ru-RU" altLang="ja-JP" b="0" i="0" dirty="0" err="1">
                  <a:latin typeface="Times New Roman" pitchFamily="18" charset="0"/>
                  <a:ea typeface="MS Mincho" pitchFamily="49" charset="-128"/>
                </a:rPr>
                <a:t>показників</a:t>
              </a:r>
              <a:r>
                <a:rPr lang="ru-RU" altLang="ja-JP" b="0" i="0" dirty="0">
                  <a:latin typeface="Times New Roman" pitchFamily="18" charset="0"/>
                  <a:ea typeface="MS Mincho" pitchFamily="49" charset="-128"/>
                </a:rPr>
                <a:t>, </a:t>
              </a:r>
              <a:r>
                <a:rPr lang="ru-RU" altLang="ja-JP" b="0" i="0" dirty="0" err="1">
                  <a:latin typeface="Times New Roman" pitchFamily="18" charset="0"/>
                  <a:ea typeface="MS Mincho" pitchFamily="49" charset="-128"/>
                </a:rPr>
                <a:t>якщо</a:t>
              </a:r>
              <a:r>
                <a:rPr lang="ru-RU" altLang="ja-JP" b="0" i="0" dirty="0">
                  <a:latin typeface="Times New Roman" pitchFamily="18" charset="0"/>
                  <a:ea typeface="MS Mincho" pitchFamily="49" charset="-128"/>
                </a:rPr>
                <a:t> не проведено</a:t>
              </a:r>
              <a:endParaRPr lang="ru-RU" dirty="0"/>
            </a:p>
          </p:txBody>
        </p:sp>
        <p:sp>
          <p:nvSpPr>
            <p:cNvPr id="29707" name="Text Box 11"/>
            <p:cNvSpPr txBox="1">
              <a:spLocks noChangeArrowheads="1"/>
            </p:cNvSpPr>
            <p:nvPr/>
          </p:nvSpPr>
          <p:spPr bwMode="auto">
            <a:xfrm>
              <a:off x="1391" y="7898"/>
              <a:ext cx="1980" cy="1800"/>
            </a:xfrm>
            <a:prstGeom prst="rect">
              <a:avLst/>
            </a:prstGeom>
            <a:solidFill>
              <a:srgbClr val="FFFF99">
                <a:alpha val="59999"/>
              </a:srgbClr>
            </a:solidFill>
            <a:ln w="3175">
              <a:solidFill>
                <a:srgbClr val="000000"/>
              </a:solidFill>
              <a:prstDash val="dash"/>
              <a:miter lim="800000"/>
              <a:headEnd/>
              <a:tailEnd/>
            </a:ln>
          </p:spPr>
          <p:txBody>
            <a:bodyPr/>
            <a:lstStyle/>
            <a:p>
              <a:r>
                <a:rPr lang="ru-RU" altLang="ja-JP" b="0" i="0">
                  <a:latin typeface="Times New Roman" pitchFamily="18" charset="0"/>
                  <a:ea typeface="MS Mincho" pitchFamily="49" charset="-128"/>
                </a:rPr>
                <a:t>Коефіцієнт, що характеризує якість подання кількісних показників </a:t>
              </a:r>
              <a:r>
                <a:rPr lang="ru-RU" altLang="ja-JP" i="0">
                  <a:latin typeface="Times New Roman" pitchFamily="18" charset="0"/>
                  <a:ea typeface="MS Mincho" pitchFamily="49" charset="-128"/>
                </a:rPr>
                <a:t>(Ко)*</a:t>
              </a:r>
              <a:endParaRPr lang="ru-RU"/>
            </a:p>
          </p:txBody>
        </p:sp>
        <p:sp>
          <p:nvSpPr>
            <p:cNvPr id="29708" name="Line 12"/>
            <p:cNvSpPr>
              <a:spLocks noChangeShapeType="1"/>
            </p:cNvSpPr>
            <p:nvPr/>
          </p:nvSpPr>
          <p:spPr bwMode="auto">
            <a:xfrm>
              <a:off x="2471" y="7541"/>
              <a:ext cx="0" cy="360"/>
            </a:xfrm>
            <a:prstGeom prst="line">
              <a:avLst/>
            </a:prstGeom>
            <a:noFill/>
            <a:ln w="3175">
              <a:solidFill>
                <a:srgbClr val="000000"/>
              </a:solidFill>
              <a:prstDash val="dash"/>
              <a:round/>
              <a:headEnd/>
              <a:tailEnd/>
            </a:ln>
          </p:spPr>
          <p:txBody>
            <a:bodyPr/>
            <a:lstStyle/>
            <a:p>
              <a:endParaRPr lang="ru-RU"/>
            </a:p>
          </p:txBody>
        </p:sp>
        <p:sp>
          <p:nvSpPr>
            <p:cNvPr id="29709" name="Line 13"/>
            <p:cNvSpPr>
              <a:spLocks noChangeShapeType="1"/>
            </p:cNvSpPr>
            <p:nvPr/>
          </p:nvSpPr>
          <p:spPr bwMode="auto">
            <a:xfrm>
              <a:off x="4451" y="7538"/>
              <a:ext cx="0" cy="360"/>
            </a:xfrm>
            <a:prstGeom prst="line">
              <a:avLst/>
            </a:prstGeom>
            <a:noFill/>
            <a:ln w="9525">
              <a:solidFill>
                <a:srgbClr val="000000"/>
              </a:solidFill>
              <a:round/>
              <a:headEnd/>
              <a:tailEnd type="triangle" w="med" len="med"/>
            </a:ln>
          </p:spPr>
          <p:txBody>
            <a:bodyPr/>
            <a:lstStyle/>
            <a:p>
              <a:endParaRPr lang="ru-RU"/>
            </a:p>
          </p:txBody>
        </p:sp>
        <p:sp>
          <p:nvSpPr>
            <p:cNvPr id="29710" name="Line 14"/>
            <p:cNvSpPr>
              <a:spLocks noChangeShapeType="1"/>
            </p:cNvSpPr>
            <p:nvPr/>
          </p:nvSpPr>
          <p:spPr bwMode="auto">
            <a:xfrm>
              <a:off x="6971" y="7538"/>
              <a:ext cx="0" cy="360"/>
            </a:xfrm>
            <a:prstGeom prst="line">
              <a:avLst/>
            </a:prstGeom>
            <a:noFill/>
            <a:ln w="9525">
              <a:solidFill>
                <a:srgbClr val="000000"/>
              </a:solidFill>
              <a:round/>
              <a:headEnd/>
              <a:tailEnd type="triangle" w="med" len="med"/>
            </a:ln>
          </p:spPr>
          <p:txBody>
            <a:bodyPr/>
            <a:lstStyle/>
            <a:p>
              <a:endParaRPr lang="ru-RU"/>
            </a:p>
          </p:txBody>
        </p:sp>
        <p:sp>
          <p:nvSpPr>
            <p:cNvPr id="29711" name="Line 15"/>
            <p:cNvSpPr>
              <a:spLocks noChangeShapeType="1"/>
            </p:cNvSpPr>
            <p:nvPr/>
          </p:nvSpPr>
          <p:spPr bwMode="auto">
            <a:xfrm>
              <a:off x="6971" y="6458"/>
              <a:ext cx="0" cy="360"/>
            </a:xfrm>
            <a:prstGeom prst="line">
              <a:avLst/>
            </a:prstGeom>
            <a:noFill/>
            <a:ln w="9525">
              <a:solidFill>
                <a:srgbClr val="000000"/>
              </a:solidFill>
              <a:round/>
              <a:headEnd/>
              <a:tailEnd type="triangle" w="med" len="med"/>
            </a:ln>
          </p:spPr>
          <p:txBody>
            <a:bodyPr/>
            <a:lstStyle/>
            <a:p>
              <a:endParaRPr lang="ru-RU"/>
            </a:p>
          </p:txBody>
        </p:sp>
        <p:sp>
          <p:nvSpPr>
            <p:cNvPr id="29712" name="Line 16"/>
            <p:cNvSpPr>
              <a:spLocks noChangeShapeType="1"/>
            </p:cNvSpPr>
            <p:nvPr/>
          </p:nvSpPr>
          <p:spPr bwMode="auto">
            <a:xfrm>
              <a:off x="10571" y="6458"/>
              <a:ext cx="0" cy="360"/>
            </a:xfrm>
            <a:prstGeom prst="line">
              <a:avLst/>
            </a:prstGeom>
            <a:noFill/>
            <a:ln w="9525">
              <a:solidFill>
                <a:srgbClr val="000000"/>
              </a:solidFill>
              <a:round/>
              <a:headEnd/>
              <a:tailEnd type="triangle" w="med" len="med"/>
            </a:ln>
          </p:spPr>
          <p:txBody>
            <a:bodyPr/>
            <a:lstStyle/>
            <a:p>
              <a:endParaRPr lang="ru-RU"/>
            </a:p>
          </p:txBody>
        </p:sp>
        <p:sp>
          <p:nvSpPr>
            <p:cNvPr id="29713" name="Text Box 17"/>
            <p:cNvSpPr txBox="1">
              <a:spLocks noChangeArrowheads="1"/>
            </p:cNvSpPr>
            <p:nvPr/>
          </p:nvSpPr>
          <p:spPr bwMode="auto">
            <a:xfrm>
              <a:off x="10931" y="7898"/>
              <a:ext cx="3060" cy="1800"/>
            </a:xfrm>
            <a:prstGeom prst="rect">
              <a:avLst/>
            </a:prstGeom>
            <a:solidFill>
              <a:srgbClr val="CCFFFF">
                <a:alpha val="70195"/>
              </a:srgbClr>
            </a:solidFill>
            <a:ln w="9525">
              <a:solidFill>
                <a:srgbClr val="000000"/>
              </a:solidFill>
              <a:miter lim="800000"/>
              <a:headEnd/>
              <a:tailEnd/>
            </a:ln>
          </p:spPr>
          <p:txBody>
            <a:bodyPr/>
            <a:lstStyle/>
            <a:p>
              <a:r>
                <a:rPr lang="ru-RU" altLang="ja-JP" b="0" i="0" dirty="0">
                  <a:latin typeface="Times New Roman" pitchFamily="18" charset="0"/>
                  <a:ea typeface="MS Mincho" pitchFamily="49" charset="-128"/>
                </a:rPr>
                <a:t>Загальна сума </a:t>
              </a:r>
              <a:r>
                <a:rPr lang="ru-RU" altLang="ja-JP" b="0" i="0" dirty="0" err="1">
                  <a:latin typeface="Times New Roman" pitchFamily="18" charset="0"/>
                  <a:ea typeface="MS Mincho" pitchFamily="49" charset="-128"/>
                </a:rPr>
                <a:t>якісних</a:t>
              </a:r>
              <a:r>
                <a:rPr lang="ru-RU" altLang="ja-JP" b="0" i="0" dirty="0">
                  <a:latin typeface="Times New Roman" pitchFamily="18" charset="0"/>
                  <a:ea typeface="MS Mincho" pitchFamily="49" charset="-128"/>
                </a:rPr>
                <a:t> </a:t>
              </a:r>
              <a:r>
                <a:rPr lang="ru-RU" altLang="ja-JP" b="0" i="0" dirty="0" err="1">
                  <a:latin typeface="Times New Roman" pitchFamily="18" charset="0"/>
                  <a:ea typeface="MS Mincho" pitchFamily="49" charset="-128"/>
                </a:rPr>
                <a:t>показників</a:t>
              </a:r>
              <a:r>
                <a:rPr lang="ru-RU" altLang="ja-JP" b="0" i="0" dirty="0">
                  <a:latin typeface="Times New Roman" pitchFamily="18" charset="0"/>
                  <a:ea typeface="MS Mincho" pitchFamily="49" charset="-128"/>
                </a:rPr>
                <a:t> </a:t>
              </a:r>
              <a:r>
                <a:rPr lang="ru-RU" altLang="ja-JP" i="0" dirty="0">
                  <a:latin typeface="Times New Roman" pitchFamily="18" charset="0"/>
                  <a:ea typeface="MS Mincho" pitchFamily="49" charset="-128"/>
                </a:rPr>
                <a:t>(</a:t>
              </a:r>
              <a:r>
                <a:rPr lang="ru-RU" altLang="ja-JP" i="0" dirty="0" err="1">
                  <a:latin typeface="Times New Roman" pitchFamily="18" charset="0"/>
                  <a:ea typeface="MS Mincho" pitchFamily="49" charset="-128"/>
                </a:rPr>
                <a:t>Кяз</a:t>
              </a:r>
              <a:r>
                <a:rPr lang="ru-RU" altLang="ja-JP" i="0" dirty="0">
                  <a:latin typeface="Times New Roman" pitchFamily="18" charset="0"/>
                  <a:ea typeface="MS Mincho" pitchFamily="49" charset="-128"/>
                </a:rPr>
                <a:t>):</a:t>
              </a:r>
              <a:endParaRPr lang="ru-RU" altLang="ja-JP" b="0" i="0" dirty="0">
                <a:latin typeface="Times New Roman" pitchFamily="18" charset="0"/>
                <a:ea typeface="MS Mincho" pitchFamily="49" charset="-128"/>
              </a:endParaRPr>
            </a:p>
            <a:p>
              <a:r>
                <a:rPr lang="ru-RU" altLang="ja-JP" b="0" i="0" dirty="0">
                  <a:latin typeface="Times New Roman" pitchFamily="18" charset="0"/>
                  <a:ea typeface="MS Mincho" pitchFamily="49" charset="-128"/>
                </a:rPr>
                <a:t>(19 </a:t>
              </a:r>
              <a:r>
                <a:rPr lang="ru-RU" altLang="ja-JP" b="0" i="0" dirty="0" err="1">
                  <a:latin typeface="Times New Roman" pitchFamily="18" charset="0"/>
                  <a:ea typeface="MS Mincho" pitchFamily="49" charset="-128"/>
                </a:rPr>
                <a:t>показників</a:t>
              </a:r>
              <a:r>
                <a:rPr lang="ru-RU" altLang="ja-JP" b="0" i="0" dirty="0">
                  <a:latin typeface="Times New Roman" pitchFamily="18" charset="0"/>
                  <a:ea typeface="MS Mincho" pitchFamily="49" charset="-128"/>
                </a:rPr>
                <a:t>)</a:t>
              </a:r>
              <a:endParaRPr lang="ru-RU" dirty="0"/>
            </a:p>
          </p:txBody>
        </p:sp>
        <p:sp>
          <p:nvSpPr>
            <p:cNvPr id="29714" name="Text Box 18"/>
            <p:cNvSpPr txBox="1">
              <a:spLocks noChangeArrowheads="1"/>
            </p:cNvSpPr>
            <p:nvPr/>
          </p:nvSpPr>
          <p:spPr bwMode="auto">
            <a:xfrm>
              <a:off x="14351" y="7898"/>
              <a:ext cx="1800" cy="1800"/>
            </a:xfrm>
            <a:prstGeom prst="rect">
              <a:avLst/>
            </a:prstGeom>
            <a:solidFill>
              <a:srgbClr val="CCFFFF">
                <a:alpha val="59999"/>
              </a:srgbClr>
            </a:solidFill>
            <a:ln w="9525">
              <a:solidFill>
                <a:srgbClr val="000000"/>
              </a:solidFill>
              <a:miter lim="800000"/>
              <a:headEnd/>
              <a:tailEnd/>
            </a:ln>
          </p:spPr>
          <p:txBody>
            <a:bodyPr/>
            <a:lstStyle/>
            <a:p>
              <a:r>
                <a:rPr lang="ru-RU" altLang="ja-JP" b="0" i="0">
                  <a:latin typeface="Times New Roman" pitchFamily="18" charset="0"/>
                  <a:ea typeface="MS Mincho" pitchFamily="49" charset="-128"/>
                </a:rPr>
                <a:t>Кількість оцінених якісних показників </a:t>
              </a:r>
              <a:r>
                <a:rPr lang="ru-RU" altLang="ja-JP" i="0">
                  <a:latin typeface="Times New Roman" pitchFamily="18" charset="0"/>
                  <a:ea typeface="MS Mincho" pitchFamily="49" charset="-128"/>
                </a:rPr>
                <a:t>(Коя)</a:t>
              </a:r>
              <a:endParaRPr lang="ru-RU"/>
            </a:p>
          </p:txBody>
        </p:sp>
        <p:sp>
          <p:nvSpPr>
            <p:cNvPr id="29715" name="Line 19"/>
            <p:cNvSpPr>
              <a:spLocks noChangeShapeType="1"/>
            </p:cNvSpPr>
            <p:nvPr/>
          </p:nvSpPr>
          <p:spPr bwMode="auto">
            <a:xfrm>
              <a:off x="12371" y="7538"/>
              <a:ext cx="0" cy="360"/>
            </a:xfrm>
            <a:prstGeom prst="line">
              <a:avLst/>
            </a:prstGeom>
            <a:noFill/>
            <a:ln w="9525">
              <a:solidFill>
                <a:srgbClr val="000000"/>
              </a:solidFill>
              <a:round/>
              <a:headEnd/>
              <a:tailEnd type="triangle" w="med" len="med"/>
            </a:ln>
          </p:spPr>
          <p:txBody>
            <a:bodyPr/>
            <a:lstStyle/>
            <a:p>
              <a:endParaRPr lang="ru-RU"/>
            </a:p>
          </p:txBody>
        </p:sp>
        <p:sp>
          <p:nvSpPr>
            <p:cNvPr id="29716" name="Line 20"/>
            <p:cNvSpPr>
              <a:spLocks noChangeShapeType="1"/>
            </p:cNvSpPr>
            <p:nvPr/>
          </p:nvSpPr>
          <p:spPr bwMode="auto">
            <a:xfrm>
              <a:off x="15251" y="7538"/>
              <a:ext cx="0" cy="360"/>
            </a:xfrm>
            <a:prstGeom prst="line">
              <a:avLst/>
            </a:prstGeom>
            <a:noFill/>
            <a:ln w="9525">
              <a:solidFill>
                <a:srgbClr val="000000"/>
              </a:solidFill>
              <a:round/>
              <a:headEnd/>
              <a:tailEnd type="triangle" w="med" len="med"/>
            </a:ln>
          </p:spPr>
          <p:txBody>
            <a:bodyPr/>
            <a:lstStyle/>
            <a:p>
              <a:endParaRPr lang="ru-RU"/>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21</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graphicFrame>
        <p:nvGraphicFramePr>
          <p:cNvPr id="65981" name="Group 445"/>
          <p:cNvGraphicFramePr>
            <a:graphicFrameLocks noGrp="1"/>
          </p:cNvGraphicFramePr>
          <p:nvPr/>
        </p:nvGraphicFramePr>
        <p:xfrm>
          <a:off x="179388" y="692150"/>
          <a:ext cx="8785225" cy="4647506"/>
        </p:xfrm>
        <a:graphic>
          <a:graphicData uri="http://schemas.openxmlformats.org/drawingml/2006/table">
            <a:tbl>
              <a:tblPr/>
              <a:tblGrid>
                <a:gridCol w="504825"/>
                <a:gridCol w="3600450"/>
                <a:gridCol w="1655762"/>
                <a:gridCol w="647700"/>
                <a:gridCol w="504825"/>
                <a:gridCol w="574675"/>
                <a:gridCol w="504825"/>
                <a:gridCol w="792163"/>
              </a:tblGrid>
              <a:tr h="369888">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dirty="0" smtClean="0">
                          <a:ln>
                            <a:noFill/>
                          </a:ln>
                          <a:solidFill>
                            <a:schemeClr val="tx1"/>
                          </a:solidFill>
                          <a:effectLst/>
                          <a:latin typeface="Arial" pitchFamily="34" charset="0"/>
                          <a:cs typeface="Arial" pitchFamily="34" charset="0"/>
                        </a:rPr>
                        <a:t>№1423ц</a:t>
                      </a:r>
                      <a:endParaRPr kumimoji="1" lang="ru-RU" sz="11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dirty="0" err="1" smtClean="0">
                          <a:ln>
                            <a:noFill/>
                          </a:ln>
                          <a:solidFill>
                            <a:schemeClr val="tx1"/>
                          </a:solidFill>
                          <a:effectLst/>
                          <a:latin typeface="Arial" pitchFamily="34" charset="0"/>
                          <a:cs typeface="Arial" pitchFamily="34" charset="0"/>
                        </a:rPr>
                        <a:t>Назва</a:t>
                      </a:r>
                      <a:r>
                        <a:rPr kumimoji="1" lang="ru-RU" sz="1100" b="1" i="0" u="none" strike="noStrike" cap="none" normalizeH="0" baseline="0" dirty="0" smtClean="0">
                          <a:ln>
                            <a:noFill/>
                          </a:ln>
                          <a:solidFill>
                            <a:schemeClr val="tx1"/>
                          </a:solidFill>
                          <a:effectLst/>
                          <a:latin typeface="Arial" pitchFamily="34" charset="0"/>
                          <a:cs typeface="Arial" pitchFamily="34" charset="0"/>
                        </a:rPr>
                        <a:t> державного органу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smtClean="0">
                          <a:ln>
                            <a:noFill/>
                          </a:ln>
                          <a:solidFill>
                            <a:schemeClr val="tx1"/>
                          </a:solidFill>
                          <a:effectLst/>
                          <a:latin typeface="Arial" pitchFamily="34" charset="0"/>
                          <a:cs typeface="Arial" pitchFamily="34" charset="0"/>
                        </a:rPr>
                        <a:t>Кількість проектів НПА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smtClean="0">
                          <a:ln>
                            <a:noFill/>
                          </a:ln>
                          <a:solidFill>
                            <a:schemeClr val="tx1"/>
                          </a:solidFill>
                          <a:effectLst/>
                          <a:latin typeface="Arial" pitchFamily="34" charset="0"/>
                          <a:cs typeface="Arial" pitchFamily="34" charset="0"/>
                        </a:rPr>
                        <a:t>Кяк*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smtClean="0">
                          <a:ln>
                            <a:noFill/>
                          </a:ln>
                          <a:solidFill>
                            <a:schemeClr val="tx1"/>
                          </a:solidFill>
                          <a:effectLst/>
                          <a:latin typeface="Arial" pitchFamily="34" charset="0"/>
                          <a:cs typeface="Arial" pitchFamily="34" charset="0"/>
                        </a:rPr>
                        <a:t>Кк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smtClean="0">
                          <a:ln>
                            <a:noFill/>
                          </a:ln>
                          <a:solidFill>
                            <a:schemeClr val="tx1"/>
                          </a:solidFill>
                          <a:effectLst/>
                          <a:latin typeface="Arial" pitchFamily="34" charset="0"/>
                          <a:cs typeface="Arial" pitchFamily="34" charset="0"/>
                        </a:rPr>
                        <a:t>Ко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smtClean="0">
                          <a:ln>
                            <a:noFill/>
                          </a:ln>
                          <a:solidFill>
                            <a:schemeClr val="tx1"/>
                          </a:solidFill>
                          <a:effectLst/>
                          <a:latin typeface="Arial" pitchFamily="34" charset="0"/>
                          <a:cs typeface="Arial" pitchFamily="34" charset="0"/>
                        </a:rPr>
                        <a:t>К</a:t>
                      </a:r>
                      <a:r>
                        <a:rPr kumimoji="1" lang="en-US" sz="1100" b="1" i="0" u="none" strike="noStrike" cap="none" normalizeH="0" baseline="0" smtClean="0">
                          <a:ln>
                            <a:noFill/>
                          </a:ln>
                          <a:solidFill>
                            <a:schemeClr val="tx1"/>
                          </a:solidFill>
                          <a:effectLst/>
                          <a:latin typeface="Arial" pitchFamily="34" charset="0"/>
                          <a:cs typeface="Arial" pitchFamily="34" charset="0"/>
                        </a:rPr>
                        <a:t>I</a:t>
                      </a:r>
                      <a:endParaRPr kumimoji="1" lang="ru-RU" sz="11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smtClean="0">
                          <a:ln>
                            <a:noFill/>
                          </a:ln>
                          <a:solidFill>
                            <a:schemeClr val="tx1"/>
                          </a:solidFill>
                          <a:effectLst/>
                          <a:latin typeface="Arial" pitchFamily="34" charset="0"/>
                          <a:cs typeface="Arial" pitchFamily="34" charset="0"/>
                        </a:rPr>
                        <a:t>Рейтинг</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334963">
                <a:tc gridSpan="8">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dirty="0" smtClean="0">
                          <a:ln>
                            <a:noFill/>
                          </a:ln>
                          <a:solidFill>
                            <a:schemeClr val="tx1"/>
                          </a:solidFill>
                          <a:effectLst/>
                          <a:latin typeface="Arial" pitchFamily="34" charset="0"/>
                          <a:cs typeface="Arial" pitchFamily="34" charset="0"/>
                        </a:rPr>
                        <a:t>Міністерства</a:t>
                      </a:r>
                      <a:endParaRPr kumimoji="1" lang="ru-RU" sz="11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D98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0" i="0" u="none" strike="noStrike" cap="none" normalizeH="0" baseline="0" dirty="0" smtClean="0">
                          <a:ln>
                            <a:noFill/>
                          </a:ln>
                          <a:solidFill>
                            <a:schemeClr val="tx1"/>
                          </a:solidFill>
                          <a:effectLst/>
                          <a:latin typeface="Arial" pitchFamily="34" charset="0"/>
                          <a:cs typeface="Arial"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ru-RU" sz="1100" b="1" dirty="0">
                          <a:solidFill>
                            <a:schemeClr val="tx1"/>
                          </a:solidFill>
                          <a:latin typeface="Arial" pitchFamily="34" charset="0"/>
                          <a:ea typeface="Calibri"/>
                          <a:cs typeface="Arial" pitchFamily="34" charset="0"/>
                        </a:rPr>
                        <a:t>Міністерство </a:t>
                      </a:r>
                      <a:r>
                        <a:rPr lang="ru-RU" sz="1100" b="1" dirty="0" err="1">
                          <a:solidFill>
                            <a:schemeClr val="tx1"/>
                          </a:solidFill>
                          <a:latin typeface="Arial" pitchFamily="34" charset="0"/>
                          <a:ea typeface="Calibri"/>
                          <a:cs typeface="Arial" pitchFamily="34" charset="0"/>
                        </a:rPr>
                        <a:t>економічного</a:t>
                      </a:r>
                      <a:r>
                        <a:rPr lang="ru-RU" sz="1100" b="1" dirty="0">
                          <a:solidFill>
                            <a:schemeClr val="tx1"/>
                          </a:solidFill>
                          <a:latin typeface="Arial" pitchFamily="34" charset="0"/>
                          <a:ea typeface="Calibri"/>
                          <a:cs typeface="Arial" pitchFamily="34" charset="0"/>
                        </a:rPr>
                        <a:t> </a:t>
                      </a:r>
                      <a:r>
                        <a:rPr lang="ru-RU" sz="1100" b="1" dirty="0" err="1">
                          <a:solidFill>
                            <a:schemeClr val="tx1"/>
                          </a:solidFill>
                          <a:latin typeface="Arial" pitchFamily="34" charset="0"/>
                          <a:ea typeface="Calibri"/>
                          <a:cs typeface="Arial" pitchFamily="34" charset="0"/>
                        </a:rPr>
                        <a:t>розвитку</a:t>
                      </a:r>
                      <a:r>
                        <a:rPr lang="ru-RU" sz="1100" b="1" dirty="0">
                          <a:solidFill>
                            <a:schemeClr val="tx1"/>
                          </a:solidFill>
                          <a:latin typeface="Arial" pitchFamily="34" charset="0"/>
                          <a:ea typeface="Calibri"/>
                          <a:cs typeface="Arial" pitchFamily="34" charset="0"/>
                        </a:rPr>
                        <a:t> </a:t>
                      </a:r>
                      <a:r>
                        <a:rPr lang="ru-RU" sz="1100" b="1" dirty="0" err="1">
                          <a:solidFill>
                            <a:schemeClr val="tx1"/>
                          </a:solidFill>
                          <a:latin typeface="Arial" pitchFamily="34" charset="0"/>
                          <a:ea typeface="Calibri"/>
                          <a:cs typeface="Arial" pitchFamily="34" charset="0"/>
                        </a:rPr>
                        <a:t>і</a:t>
                      </a:r>
                      <a:r>
                        <a:rPr lang="ru-RU" sz="1100" b="1" dirty="0">
                          <a:solidFill>
                            <a:schemeClr val="tx1"/>
                          </a:solidFill>
                          <a:latin typeface="Arial" pitchFamily="34" charset="0"/>
                          <a:ea typeface="Calibri"/>
                          <a:cs typeface="Arial" pitchFamily="34" charset="0"/>
                        </a:rPr>
                        <a:t> </a:t>
                      </a:r>
                      <a:r>
                        <a:rPr lang="ru-RU" sz="1100" b="1" dirty="0" err="1">
                          <a:solidFill>
                            <a:schemeClr val="tx1"/>
                          </a:solidFill>
                          <a:latin typeface="Arial" pitchFamily="34" charset="0"/>
                          <a:ea typeface="Calibri"/>
                          <a:cs typeface="Arial" pitchFamily="34" charset="0"/>
                        </a:rPr>
                        <a:t>торгівлі</a:t>
                      </a:r>
                      <a:r>
                        <a:rPr lang="ru-RU" sz="1100" b="1" dirty="0">
                          <a:solidFill>
                            <a:schemeClr val="tx1"/>
                          </a:solidFill>
                          <a:latin typeface="Arial" pitchFamily="34" charset="0"/>
                          <a:ea typeface="Calibri"/>
                          <a:cs typeface="Arial" pitchFamily="34" charset="0"/>
                        </a:rPr>
                        <a:t> </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0,84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0,69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0,37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0,76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4</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2</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b="1" dirty="0" smtClean="0">
                          <a:solidFill>
                            <a:schemeClr val="tx1"/>
                          </a:solidFill>
                          <a:latin typeface="Arial" pitchFamily="34" charset="0"/>
                          <a:ea typeface="Calibri"/>
                          <a:cs typeface="Arial" pitchFamily="34" charset="0"/>
                        </a:rPr>
                        <a:t>Міністерство енергетики та вугільної промисловості</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0,79</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0,48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0,36</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0,64</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11</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3</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ru-RU" sz="1100" b="1" dirty="0">
                          <a:solidFill>
                            <a:schemeClr val="tx1"/>
                          </a:solidFill>
                          <a:latin typeface="Arial" pitchFamily="34" charset="0"/>
                          <a:ea typeface="Calibri"/>
                          <a:cs typeface="Arial" pitchFamily="34" charset="0"/>
                        </a:rPr>
                        <a:t>Міністерство </a:t>
                      </a:r>
                      <a:r>
                        <a:rPr lang="ru-RU" sz="1100" b="1" dirty="0" err="1">
                          <a:solidFill>
                            <a:schemeClr val="tx1"/>
                          </a:solidFill>
                          <a:latin typeface="Arial" pitchFamily="34" charset="0"/>
                          <a:ea typeface="Calibri"/>
                          <a:cs typeface="Arial" pitchFamily="34" charset="0"/>
                        </a:rPr>
                        <a:t>екології</a:t>
                      </a:r>
                      <a:r>
                        <a:rPr lang="ru-RU" sz="1100" b="1" dirty="0">
                          <a:solidFill>
                            <a:schemeClr val="tx1"/>
                          </a:solidFill>
                          <a:latin typeface="Arial" pitchFamily="34" charset="0"/>
                          <a:ea typeface="Calibri"/>
                          <a:cs typeface="Arial" pitchFamily="34" charset="0"/>
                        </a:rPr>
                        <a:t> та </a:t>
                      </a:r>
                      <a:r>
                        <a:rPr lang="ru-RU" sz="1100" b="1" dirty="0" err="1">
                          <a:solidFill>
                            <a:schemeClr val="tx1"/>
                          </a:solidFill>
                          <a:latin typeface="Arial" pitchFamily="34" charset="0"/>
                          <a:ea typeface="Calibri"/>
                          <a:cs typeface="Arial" pitchFamily="34" charset="0"/>
                        </a:rPr>
                        <a:t>природних</a:t>
                      </a:r>
                      <a:r>
                        <a:rPr lang="ru-RU" sz="1100" b="1" dirty="0">
                          <a:solidFill>
                            <a:schemeClr val="tx1"/>
                          </a:solidFill>
                          <a:latin typeface="Arial" pitchFamily="34" charset="0"/>
                          <a:ea typeface="Calibri"/>
                          <a:cs typeface="Arial" pitchFamily="34" charset="0"/>
                        </a:rPr>
                        <a:t> </a:t>
                      </a:r>
                      <a:r>
                        <a:rPr lang="ru-RU" sz="1100" b="1" dirty="0" err="1">
                          <a:solidFill>
                            <a:schemeClr val="tx1"/>
                          </a:solidFill>
                          <a:latin typeface="Arial" pitchFamily="34" charset="0"/>
                          <a:ea typeface="Calibri"/>
                          <a:cs typeface="Arial" pitchFamily="34" charset="0"/>
                        </a:rPr>
                        <a:t>ресурсів</a:t>
                      </a:r>
                      <a:r>
                        <a:rPr lang="ru-RU" sz="1100" b="1" dirty="0">
                          <a:solidFill>
                            <a:schemeClr val="tx1"/>
                          </a:solidFill>
                          <a:latin typeface="Arial" pitchFamily="34" charset="0"/>
                          <a:ea typeface="Calibri"/>
                          <a:cs typeface="Arial" pitchFamily="34" charset="0"/>
                        </a:rPr>
                        <a:t> </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5 (4 </a:t>
                      </a:r>
                      <a:r>
                        <a:rPr lang="uk-UA" sz="1100" dirty="0" err="1" smtClean="0">
                          <a:solidFill>
                            <a:schemeClr val="tx1"/>
                          </a:solidFill>
                          <a:latin typeface="Arial" pitchFamily="34" charset="0"/>
                          <a:ea typeface="Calibri"/>
                          <a:cs typeface="Arial" pitchFamily="34" charset="0"/>
                        </a:rPr>
                        <a:t>АРВ</a:t>
                      </a:r>
                      <a:r>
                        <a:rPr lang="uk-UA" sz="1100" dirty="0" smtClean="0">
                          <a:solidFill>
                            <a:schemeClr val="tx1"/>
                          </a:solidFill>
                          <a:latin typeface="Arial" pitchFamily="34" charset="0"/>
                          <a:ea typeface="Calibri"/>
                          <a:cs typeface="Arial" pitchFamily="34" charset="0"/>
                        </a:rPr>
                        <a:t> </a:t>
                      </a:r>
                      <a:r>
                        <a:rPr lang="uk-UA" sz="1100" dirty="0" err="1" smtClean="0">
                          <a:solidFill>
                            <a:schemeClr val="tx1"/>
                          </a:solidFill>
                          <a:latin typeface="Arial" pitchFamily="34" charset="0"/>
                          <a:ea typeface="Calibri"/>
                          <a:cs typeface="Arial" pitchFamily="34" charset="0"/>
                        </a:rPr>
                        <a:t>відстуні</a:t>
                      </a:r>
                      <a:r>
                        <a:rPr lang="uk-UA" sz="1100" dirty="0" smtClean="0">
                          <a:solidFill>
                            <a:schemeClr val="tx1"/>
                          </a:solidFill>
                          <a:latin typeface="Arial" pitchFamily="34" charset="0"/>
                          <a:ea typeface="Calibri"/>
                          <a:cs typeface="Arial" pitchFamily="34" charset="0"/>
                        </a:rPr>
                        <a:t>)</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0,15</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0,22</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0,08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0,18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17</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4</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b="1" dirty="0">
                          <a:solidFill>
                            <a:schemeClr val="tx1"/>
                          </a:solidFill>
                          <a:latin typeface="Arial" pitchFamily="34" charset="0"/>
                          <a:ea typeface="Calibri"/>
                          <a:cs typeface="Arial" pitchFamily="34" charset="0"/>
                        </a:rPr>
                        <a:t>Міністерство регіонального розвитку та будівництва</a:t>
                      </a:r>
                      <a:endParaRPr lang="ru-RU" sz="1100" dirty="0">
                        <a:solidFill>
                          <a:schemeClr val="tx1"/>
                        </a:solidFill>
                        <a:latin typeface="Arial" pitchFamily="34" charset="0"/>
                        <a:ea typeface="Calibri"/>
                        <a:cs typeface="Arial" pitchFamily="34" charset="0"/>
                      </a:endParaRPr>
                    </a:p>
                  </a:txBody>
                  <a:tcPr marL="68580" marR="68580" marT="69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ru-RU" sz="1100" dirty="0" smtClean="0">
                          <a:solidFill>
                            <a:schemeClr val="tx1"/>
                          </a:solidFill>
                          <a:latin typeface="Arial" pitchFamily="34" charset="0"/>
                          <a:ea typeface="Calibri"/>
                          <a:cs typeface="Arial" pitchFamily="34" charset="0"/>
                        </a:rPr>
                        <a:t>5</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ru-RU" sz="1100" dirty="0" smtClean="0">
                          <a:solidFill>
                            <a:schemeClr val="tx1"/>
                          </a:solidFill>
                          <a:latin typeface="Arial" pitchFamily="34" charset="0"/>
                          <a:ea typeface="Calibri"/>
                          <a:cs typeface="Arial" pitchFamily="34" charset="0"/>
                        </a:rPr>
                        <a:t>0,77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ru-RU" sz="1100" dirty="0" smtClean="0">
                          <a:solidFill>
                            <a:schemeClr val="tx1"/>
                          </a:solidFill>
                          <a:latin typeface="Arial" pitchFamily="34" charset="0"/>
                          <a:ea typeface="Calibri"/>
                          <a:cs typeface="Arial" pitchFamily="34" charset="0"/>
                        </a:rPr>
                        <a:t>0,56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ru-RU" sz="1100" dirty="0" smtClean="0">
                          <a:solidFill>
                            <a:schemeClr val="tx1"/>
                          </a:solidFill>
                          <a:latin typeface="Arial" pitchFamily="34" charset="0"/>
                          <a:ea typeface="Calibri"/>
                          <a:cs typeface="Arial" pitchFamily="34" charset="0"/>
                        </a:rPr>
                        <a:t>0,39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ru-RU" sz="1100" dirty="0" smtClean="0">
                          <a:solidFill>
                            <a:schemeClr val="tx1"/>
                          </a:solidFill>
                          <a:latin typeface="Arial" pitchFamily="34" charset="0"/>
                          <a:ea typeface="Calibri"/>
                          <a:cs typeface="Arial" pitchFamily="34" charset="0"/>
                        </a:rPr>
                        <a:t>0,66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10</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5</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b="1" dirty="0" smtClean="0">
                          <a:solidFill>
                            <a:schemeClr val="tx1"/>
                          </a:solidFill>
                          <a:latin typeface="Arial" pitchFamily="34" charset="0"/>
                          <a:ea typeface="Calibri"/>
                          <a:cs typeface="Arial" pitchFamily="34" charset="0"/>
                        </a:rPr>
                        <a:t>Міністерство фінансів</a:t>
                      </a:r>
                      <a:r>
                        <a:rPr lang="uk-UA" sz="1100" b="1" baseline="0" dirty="0" smtClean="0">
                          <a:solidFill>
                            <a:schemeClr val="tx1"/>
                          </a:solidFill>
                          <a:latin typeface="Arial" pitchFamily="34" charset="0"/>
                          <a:ea typeface="Calibri"/>
                          <a:cs typeface="Arial" pitchFamily="34" charset="0"/>
                        </a:rPr>
                        <a:t> України</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0,72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0,44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0,38</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0,58</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14</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6</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b="1" dirty="0">
                          <a:solidFill>
                            <a:schemeClr val="tx1"/>
                          </a:solidFill>
                          <a:latin typeface="Arial" pitchFamily="34" charset="0"/>
                          <a:ea typeface="Calibri"/>
                          <a:cs typeface="Arial" pitchFamily="34" charset="0"/>
                        </a:rPr>
                        <a:t>Міністерство інфраструктури України </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5</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0,79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0,44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0,69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8</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7</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b="1" dirty="0">
                          <a:solidFill>
                            <a:schemeClr val="tx1"/>
                          </a:solidFill>
                          <a:latin typeface="Arial" pitchFamily="34" charset="0"/>
                          <a:ea typeface="Calibri"/>
                          <a:cs typeface="Arial" pitchFamily="34" charset="0"/>
                        </a:rPr>
                        <a:t>Міністерство аграрної політики</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0,84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0,56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0,5</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7</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8</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b="1" dirty="0" smtClean="0">
                          <a:solidFill>
                            <a:schemeClr val="tx1"/>
                          </a:solidFill>
                          <a:latin typeface="Arial" pitchFamily="34" charset="0"/>
                          <a:ea typeface="Calibri"/>
                          <a:cs typeface="Arial" pitchFamily="34" charset="0"/>
                        </a:rPr>
                        <a:t>Міністерство охорони</a:t>
                      </a:r>
                      <a:r>
                        <a:rPr lang="uk-UA" sz="1100" b="1" baseline="0" dirty="0" smtClean="0">
                          <a:solidFill>
                            <a:schemeClr val="tx1"/>
                          </a:solidFill>
                          <a:latin typeface="Arial" pitchFamily="34" charset="0"/>
                          <a:ea typeface="Calibri"/>
                          <a:cs typeface="Arial" pitchFamily="34" charset="0"/>
                        </a:rPr>
                        <a:t> здоров'я України</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baseline="0" dirty="0" smtClean="0">
                          <a:solidFill>
                            <a:schemeClr val="tx1"/>
                          </a:solidFill>
                          <a:latin typeface="Arial" pitchFamily="34" charset="0"/>
                          <a:ea typeface="Calibri"/>
                          <a:cs typeface="Arial" pitchFamily="34" charset="0"/>
                        </a:rPr>
                        <a:t>5</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0,8</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0,53</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0,37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0,66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10</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9</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b="1" dirty="0" smtClean="0">
                          <a:solidFill>
                            <a:schemeClr val="tx1"/>
                          </a:solidFill>
                          <a:latin typeface="Arial" pitchFamily="34" charset="0"/>
                          <a:ea typeface="Calibri"/>
                          <a:cs typeface="Arial" pitchFamily="34" charset="0"/>
                        </a:rPr>
                        <a:t>Міністерство</a:t>
                      </a:r>
                      <a:r>
                        <a:rPr lang="uk-UA" sz="1100" b="1" baseline="0" dirty="0" smtClean="0">
                          <a:solidFill>
                            <a:schemeClr val="tx1"/>
                          </a:solidFill>
                          <a:latin typeface="Arial" pitchFamily="34" charset="0"/>
                          <a:ea typeface="Calibri"/>
                          <a:cs typeface="Arial" pitchFamily="34" charset="0"/>
                        </a:rPr>
                        <a:t> соціальної політики</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0,89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0,49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0,17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0,69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8</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10</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b="1" dirty="0" smtClean="0">
                          <a:solidFill>
                            <a:schemeClr val="tx1"/>
                          </a:solidFill>
                          <a:latin typeface="Arial" pitchFamily="34" charset="0"/>
                          <a:ea typeface="Calibri"/>
                          <a:cs typeface="Arial" pitchFamily="34" charset="0"/>
                        </a:rPr>
                        <a:t>Міністерство оборони </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0,37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0,07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0,01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0,22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16</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11</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b="1" dirty="0" smtClean="0">
                          <a:solidFill>
                            <a:schemeClr val="tx1"/>
                          </a:solidFill>
                          <a:latin typeface="Arial" pitchFamily="34" charset="0"/>
                          <a:ea typeface="Calibri"/>
                          <a:cs typeface="Arial" pitchFamily="34" charset="0"/>
                        </a:rPr>
                        <a:t>Міністерство</a:t>
                      </a:r>
                      <a:r>
                        <a:rPr lang="uk-UA" sz="1100" b="1" baseline="0" dirty="0" smtClean="0">
                          <a:solidFill>
                            <a:schemeClr val="tx1"/>
                          </a:solidFill>
                          <a:latin typeface="Arial" pitchFamily="34" charset="0"/>
                          <a:ea typeface="Calibri"/>
                          <a:cs typeface="Arial" pitchFamily="34" charset="0"/>
                        </a:rPr>
                        <a:t> освіти і науки</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0,79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0,69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0,13</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1000"/>
                        </a:spcAft>
                      </a:pPr>
                      <a:r>
                        <a:rPr lang="uk-UA" sz="1100" dirty="0" smtClean="0">
                          <a:solidFill>
                            <a:schemeClr val="tx1"/>
                          </a:solidFill>
                          <a:latin typeface="Arial" pitchFamily="34" charset="0"/>
                          <a:ea typeface="Calibri"/>
                          <a:cs typeface="Arial" pitchFamily="34" charset="0"/>
                        </a:rPr>
                        <a:t>0,74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5</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bl>
          </a:graphicData>
        </a:graphic>
      </p:graphicFrame>
      <p:sp>
        <p:nvSpPr>
          <p:cNvPr id="30842" name="Прямоугольник 1"/>
          <p:cNvSpPr>
            <a:spLocks noChangeArrowheads="1"/>
          </p:cNvSpPr>
          <p:nvPr/>
        </p:nvSpPr>
        <p:spPr bwMode="auto">
          <a:xfrm>
            <a:off x="179388" y="5734050"/>
            <a:ext cx="8785225" cy="339725"/>
          </a:xfrm>
          <a:prstGeom prst="rect">
            <a:avLst/>
          </a:prstGeom>
          <a:noFill/>
          <a:ln w="9525">
            <a:noFill/>
            <a:miter lim="800000"/>
            <a:headEnd/>
            <a:tailEnd/>
          </a:ln>
        </p:spPr>
        <p:txBody>
          <a:bodyPr bIns="91440" anchor="ctr"/>
          <a:lstStyle/>
          <a:p>
            <a:pPr indent="444500" algn="just">
              <a:spcBef>
                <a:spcPct val="0"/>
              </a:spcBef>
            </a:pPr>
            <a:r>
              <a:rPr lang="uk-UA" sz="1400" b="0" i="0" dirty="0"/>
              <a:t>*В таблицях значення Кяк, Кк і Ко наведено у вигляді середніх арифметичних по кожному </a:t>
            </a:r>
            <a:r>
              <a:rPr lang="uk-UA" sz="1400" b="0" i="0" dirty="0" smtClean="0"/>
              <a:t>центральному органу </a:t>
            </a:r>
            <a:r>
              <a:rPr lang="uk-UA" sz="1400" b="0" i="0" dirty="0" err="1" smtClean="0"/>
              <a:t>виконавчоъ</a:t>
            </a:r>
            <a:r>
              <a:rPr lang="uk-UA" sz="1400" b="0" i="0" dirty="0" smtClean="0"/>
              <a:t> влади (далі – ЦОВВ)</a:t>
            </a:r>
            <a:endParaRPr lang="uk-UA" sz="1400" b="0" i="0" dirty="0"/>
          </a:p>
        </p:txBody>
      </p:sp>
      <p:sp>
        <p:nvSpPr>
          <p:cNvPr id="30843" name="Прямоугольник 1"/>
          <p:cNvSpPr>
            <a:spLocks noChangeArrowheads="1"/>
          </p:cNvSpPr>
          <p:nvPr/>
        </p:nvSpPr>
        <p:spPr bwMode="auto">
          <a:xfrm>
            <a:off x="179388" y="115888"/>
            <a:ext cx="8640762" cy="339725"/>
          </a:xfrm>
          <a:prstGeom prst="rect">
            <a:avLst/>
          </a:prstGeom>
          <a:noFill/>
          <a:ln w="9525">
            <a:noFill/>
            <a:miter lim="800000"/>
            <a:headEnd/>
            <a:tailEnd/>
          </a:ln>
        </p:spPr>
        <p:txBody>
          <a:bodyPr bIns="91440" anchor="ctr"/>
          <a:lstStyle/>
          <a:p>
            <a:pPr>
              <a:spcBef>
                <a:spcPct val="0"/>
              </a:spcBef>
            </a:pPr>
            <a:r>
              <a:rPr lang="uk-UA" sz="1400" i="0" dirty="0"/>
              <a:t>Результати проведення оцінки </a:t>
            </a:r>
            <a:r>
              <a:rPr lang="uk-UA" sz="1400" i="0" dirty="0" err="1"/>
              <a:t>АРВ</a:t>
            </a:r>
            <a:r>
              <a:rPr lang="uk-UA" sz="1400" i="0" dirty="0"/>
              <a:t> проектів нормативно-правових актів за </a:t>
            </a:r>
            <a:r>
              <a:rPr lang="uk-UA" sz="1400" i="0" dirty="0" smtClean="0"/>
              <a:t>червень 2017 </a:t>
            </a:r>
            <a:r>
              <a:rPr lang="uk-UA" sz="1400" i="0" dirty="0"/>
              <a:t>р.</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22</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graphicFrame>
        <p:nvGraphicFramePr>
          <p:cNvPr id="66886" name="Group 326"/>
          <p:cNvGraphicFramePr>
            <a:graphicFrameLocks noGrp="1"/>
          </p:cNvGraphicFramePr>
          <p:nvPr/>
        </p:nvGraphicFramePr>
        <p:xfrm>
          <a:off x="179388" y="549275"/>
          <a:ext cx="8785100" cy="3508756"/>
        </p:xfrm>
        <a:graphic>
          <a:graphicData uri="http://schemas.openxmlformats.org/drawingml/2006/table">
            <a:tbl>
              <a:tblPr/>
              <a:tblGrid>
                <a:gridCol w="504825"/>
                <a:gridCol w="3600450"/>
                <a:gridCol w="1655762"/>
                <a:gridCol w="647700"/>
                <a:gridCol w="504825"/>
                <a:gridCol w="574675"/>
                <a:gridCol w="504825"/>
                <a:gridCol w="792038"/>
              </a:tblGrid>
              <a:tr h="334963">
                <a:tc>
                  <a:txBody>
                    <a:bodyPr/>
                    <a:lstStyle/>
                    <a:p>
                      <a:pPr algn="ctr"/>
                      <a:r>
                        <a:rPr lang="uk-UA" sz="1200" dirty="0" smtClean="0">
                          <a:latin typeface="Arial" pitchFamily="34" charset="0"/>
                          <a:cs typeface="Arial" pitchFamily="34" charset="0"/>
                        </a:rPr>
                        <a:t>№</a:t>
                      </a:r>
                      <a:endParaRPr lang="ru-RU" sz="1200" dirty="0">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dirty="0" smtClean="0">
                          <a:ln>
                            <a:noFill/>
                          </a:ln>
                          <a:solidFill>
                            <a:schemeClr val="tx1"/>
                          </a:solidFill>
                          <a:effectLst/>
                          <a:latin typeface="Arial" pitchFamily="34" charset="0"/>
                          <a:cs typeface="Arial" pitchFamily="34" charset="0"/>
                        </a:rPr>
                        <a:t>Назва державного органу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dirty="0" smtClean="0">
                          <a:ln>
                            <a:noFill/>
                          </a:ln>
                          <a:solidFill>
                            <a:schemeClr val="tx1"/>
                          </a:solidFill>
                          <a:effectLst/>
                          <a:latin typeface="Arial" pitchFamily="34" charset="0"/>
                          <a:cs typeface="Arial" pitchFamily="34" charset="0"/>
                        </a:rPr>
                        <a:t>Кількість проектів НПА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Кяк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Рейтинг</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304800">
                <a:tc gridSpan="8">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dirty="0" smtClean="0">
                          <a:ln>
                            <a:noFill/>
                          </a:ln>
                          <a:solidFill>
                            <a:schemeClr val="tx1"/>
                          </a:solidFill>
                          <a:effectLst/>
                          <a:latin typeface="Arial" pitchFamily="34" charset="0"/>
                          <a:cs typeface="Arial" pitchFamily="34" charset="0"/>
                        </a:rPr>
                        <a:t>Служби та інспекції</a:t>
                      </a:r>
                      <a:endParaRPr kumimoji="1" lang="ru-RU" sz="11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D98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0321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12</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eaLnBrk="0" fontAlgn="base" hangingPunct="0">
                        <a:lnSpc>
                          <a:spcPct val="115000"/>
                        </a:lnSpc>
                        <a:spcBef>
                          <a:spcPts val="575"/>
                        </a:spcBef>
                        <a:spcAft>
                          <a:spcPts val="0"/>
                        </a:spcAft>
                      </a:pPr>
                      <a:r>
                        <a:rPr lang="ru-RU" sz="1100" b="1" kern="1200" dirty="0">
                          <a:solidFill>
                            <a:schemeClr val="tx1"/>
                          </a:solidFill>
                          <a:latin typeface="Arial" pitchFamily="34" charset="0"/>
                          <a:ea typeface="Times New Roman"/>
                          <a:cs typeface="Arial" pitchFamily="34" charset="0"/>
                        </a:rPr>
                        <a:t>Державна служба </a:t>
                      </a:r>
                      <a:r>
                        <a:rPr lang="ru-RU" sz="1100" b="1" kern="1200" dirty="0" err="1">
                          <a:solidFill>
                            <a:schemeClr val="tx1"/>
                          </a:solidFill>
                          <a:latin typeface="Arial" pitchFamily="34" charset="0"/>
                          <a:ea typeface="Times New Roman"/>
                          <a:cs typeface="Arial" pitchFamily="34" charset="0"/>
                        </a:rPr>
                        <a:t>спеціального</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зв'язку</a:t>
                      </a:r>
                      <a:r>
                        <a:rPr lang="ru-RU" sz="1100" b="1" kern="1200" dirty="0">
                          <a:solidFill>
                            <a:schemeClr val="tx1"/>
                          </a:solidFill>
                          <a:latin typeface="Arial" pitchFamily="34" charset="0"/>
                          <a:ea typeface="Times New Roman"/>
                          <a:cs typeface="Arial" pitchFamily="34" charset="0"/>
                        </a:rPr>
                        <a:t> та </a:t>
                      </a:r>
                      <a:r>
                        <a:rPr lang="ru-RU" sz="1100" b="1" kern="1200" dirty="0" err="1">
                          <a:solidFill>
                            <a:schemeClr val="tx1"/>
                          </a:solidFill>
                          <a:latin typeface="Arial" pitchFamily="34" charset="0"/>
                          <a:ea typeface="Times New Roman"/>
                          <a:cs typeface="Arial" pitchFamily="34" charset="0"/>
                        </a:rPr>
                        <a:t>захисту</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інформації</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України</a:t>
                      </a:r>
                      <a:r>
                        <a:rPr lang="ru-RU" sz="1100" b="1" kern="1200" dirty="0">
                          <a:solidFill>
                            <a:schemeClr val="tx1"/>
                          </a:solidFill>
                          <a:latin typeface="Arial" pitchFamily="34" charset="0"/>
                          <a:ea typeface="Times New Roman"/>
                          <a:cs typeface="Arial" pitchFamily="34" charset="0"/>
                        </a:rPr>
                        <a:t> </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0,84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0,36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0,92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13</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marL="0" marR="0" indent="0" algn="ctr" defTabSz="914400" rtl="0" eaLnBrk="0" fontAlgn="base" latinLnBrk="0" hangingPunct="0">
                        <a:lnSpc>
                          <a:spcPct val="115000"/>
                        </a:lnSpc>
                        <a:spcBef>
                          <a:spcPts val="575"/>
                        </a:spcBef>
                        <a:spcAft>
                          <a:spcPts val="0"/>
                        </a:spcAft>
                        <a:buClrTx/>
                        <a:buSzTx/>
                        <a:buFontTx/>
                        <a:buNone/>
                        <a:tabLst/>
                        <a:defRPr/>
                      </a:pPr>
                      <a:r>
                        <a:rPr lang="ru-RU" sz="1100" b="1" dirty="0" smtClean="0">
                          <a:solidFill>
                            <a:schemeClr val="tx1"/>
                          </a:solidFill>
                          <a:latin typeface="Arial" pitchFamily="34" charset="0"/>
                          <a:ea typeface="Calibri"/>
                          <a:cs typeface="Arial" pitchFamily="34" charset="0"/>
                        </a:rPr>
                        <a:t>Державна служба </a:t>
                      </a:r>
                      <a:r>
                        <a:rPr lang="ru-RU" sz="1100" b="1" dirty="0" err="1" smtClean="0">
                          <a:solidFill>
                            <a:schemeClr val="tx1"/>
                          </a:solidFill>
                          <a:latin typeface="Arial" pitchFamily="34" charset="0"/>
                          <a:ea typeface="Calibri"/>
                          <a:cs typeface="Arial" pitchFamily="34" charset="0"/>
                        </a:rPr>
                        <a:t>України</a:t>
                      </a:r>
                      <a:r>
                        <a:rPr lang="ru-RU" sz="1100" b="1" dirty="0" smtClean="0">
                          <a:solidFill>
                            <a:schemeClr val="tx1"/>
                          </a:solidFill>
                          <a:latin typeface="Arial" pitchFamily="34" charset="0"/>
                          <a:ea typeface="Calibri"/>
                          <a:cs typeface="Arial" pitchFamily="34" charset="0"/>
                        </a:rPr>
                        <a:t> </a:t>
                      </a:r>
                      <a:r>
                        <a:rPr lang="ru-RU" sz="1100" b="1" dirty="0" err="1" smtClean="0">
                          <a:solidFill>
                            <a:schemeClr val="tx1"/>
                          </a:solidFill>
                          <a:latin typeface="Arial" pitchFamily="34" charset="0"/>
                          <a:ea typeface="Calibri"/>
                          <a:cs typeface="Arial" pitchFamily="34" charset="0"/>
                        </a:rPr>
                        <a:t>з</a:t>
                      </a:r>
                      <a:r>
                        <a:rPr lang="ru-RU" sz="1100" b="1" dirty="0" smtClean="0">
                          <a:solidFill>
                            <a:schemeClr val="tx1"/>
                          </a:solidFill>
                          <a:latin typeface="Arial" pitchFamily="34" charset="0"/>
                          <a:ea typeface="Calibri"/>
                          <a:cs typeface="Arial" pitchFamily="34" charset="0"/>
                        </a:rPr>
                        <a:t> </a:t>
                      </a:r>
                      <a:r>
                        <a:rPr lang="ru-RU" sz="1100" b="1" dirty="0" err="1" smtClean="0">
                          <a:solidFill>
                            <a:schemeClr val="tx1"/>
                          </a:solidFill>
                          <a:latin typeface="Arial" pitchFamily="34" charset="0"/>
                          <a:ea typeface="Calibri"/>
                          <a:cs typeface="Arial" pitchFamily="34" charset="0"/>
                        </a:rPr>
                        <a:t>надзвичайних</a:t>
                      </a:r>
                      <a:r>
                        <a:rPr lang="ru-RU" sz="1100" b="1" dirty="0" smtClean="0">
                          <a:solidFill>
                            <a:schemeClr val="tx1"/>
                          </a:solidFill>
                          <a:latin typeface="Arial" pitchFamily="34" charset="0"/>
                          <a:ea typeface="Calibri"/>
                          <a:cs typeface="Arial" pitchFamily="34" charset="0"/>
                        </a:rPr>
                        <a:t> </a:t>
                      </a:r>
                      <a:r>
                        <a:rPr lang="ru-RU" sz="1100" b="1" dirty="0" err="1" smtClean="0">
                          <a:solidFill>
                            <a:schemeClr val="tx1"/>
                          </a:solidFill>
                          <a:latin typeface="Arial" pitchFamily="34" charset="0"/>
                          <a:ea typeface="Calibri"/>
                          <a:cs typeface="Arial" pitchFamily="34" charset="0"/>
                        </a:rPr>
                        <a:t>ситуацій</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0,84</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1</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0,21</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0,92</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14</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marL="0" marR="0" indent="0" algn="ctr" defTabSz="914400" rtl="0" eaLnBrk="0" fontAlgn="base" latinLnBrk="0" hangingPunct="0">
                        <a:lnSpc>
                          <a:spcPct val="115000"/>
                        </a:lnSpc>
                        <a:spcBef>
                          <a:spcPts val="575"/>
                        </a:spcBef>
                        <a:spcAft>
                          <a:spcPts val="0"/>
                        </a:spcAft>
                        <a:buClrTx/>
                        <a:buSzTx/>
                        <a:buFontTx/>
                        <a:buNone/>
                        <a:tabLst/>
                        <a:defRPr/>
                      </a:pPr>
                      <a:r>
                        <a:rPr lang="uk-UA" sz="1100" b="1" dirty="0" smtClean="0">
                          <a:solidFill>
                            <a:schemeClr val="tx1"/>
                          </a:solidFill>
                          <a:latin typeface="Arial" pitchFamily="34" charset="0"/>
                          <a:ea typeface="Calibri"/>
                          <a:cs typeface="Arial" pitchFamily="34" charset="0"/>
                        </a:rPr>
                        <a:t>Державна</a:t>
                      </a:r>
                      <a:r>
                        <a:rPr lang="uk-UA" sz="1100" b="1" baseline="0" dirty="0" smtClean="0">
                          <a:solidFill>
                            <a:schemeClr val="tx1"/>
                          </a:solidFill>
                          <a:latin typeface="Arial" pitchFamily="34" charset="0"/>
                          <a:ea typeface="Calibri"/>
                          <a:cs typeface="Arial" pitchFamily="34" charset="0"/>
                        </a:rPr>
                        <a:t> авіаційна служба</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1</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0,57</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0,84</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2</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0" i="0" u="none" strike="noStrike" cap="none" normalizeH="0" baseline="0" dirty="0" smtClean="0">
                          <a:ln>
                            <a:noFill/>
                          </a:ln>
                          <a:solidFill>
                            <a:schemeClr val="tx1"/>
                          </a:solidFill>
                          <a:effectLst/>
                          <a:latin typeface="Arial" pitchFamily="34" charset="0"/>
                          <a:cs typeface="Arial" pitchFamily="34" charset="0"/>
                        </a:rPr>
                        <a:t>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marL="0" marR="0" indent="0" algn="ctr" defTabSz="914400" rtl="0" eaLnBrk="0" fontAlgn="base" latinLnBrk="0" hangingPunct="0">
                        <a:lnSpc>
                          <a:spcPct val="115000"/>
                        </a:lnSpc>
                        <a:spcBef>
                          <a:spcPts val="575"/>
                        </a:spcBef>
                        <a:spcAft>
                          <a:spcPts val="0"/>
                        </a:spcAft>
                        <a:buClrTx/>
                        <a:buSzTx/>
                        <a:buFontTx/>
                        <a:buNone/>
                        <a:tabLst/>
                        <a:defRPr/>
                      </a:pPr>
                      <a:r>
                        <a:rPr lang="ru-RU" sz="1100" b="1" dirty="0" smtClean="0">
                          <a:solidFill>
                            <a:schemeClr val="tx1"/>
                          </a:solidFill>
                          <a:latin typeface="Arial" pitchFamily="34" charset="0"/>
                          <a:ea typeface="Calibri"/>
                          <a:cs typeface="Arial" pitchFamily="34" charset="0"/>
                        </a:rPr>
                        <a:t>Державна </a:t>
                      </a:r>
                      <a:r>
                        <a:rPr lang="ru-RU" sz="1100" b="1" dirty="0" err="1" smtClean="0">
                          <a:solidFill>
                            <a:schemeClr val="tx1"/>
                          </a:solidFill>
                          <a:latin typeface="Arial" pitchFamily="34" charset="0"/>
                          <a:ea typeface="Calibri"/>
                          <a:cs typeface="Arial" pitchFamily="34" charset="0"/>
                        </a:rPr>
                        <a:t>фіскальна</a:t>
                      </a:r>
                      <a:r>
                        <a:rPr lang="ru-RU" sz="1100" b="1" dirty="0" smtClean="0">
                          <a:solidFill>
                            <a:schemeClr val="tx1"/>
                          </a:solidFill>
                          <a:latin typeface="Arial" pitchFamily="34" charset="0"/>
                          <a:ea typeface="Calibri"/>
                          <a:cs typeface="Arial" pitchFamily="34" charset="0"/>
                        </a:rPr>
                        <a:t> служба </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0,73</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0,5</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0,36</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0,61</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13</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0" i="0" u="none" strike="noStrike" cap="none" normalizeH="0" baseline="0" dirty="0" smtClean="0">
                          <a:ln>
                            <a:noFill/>
                          </a:ln>
                          <a:solidFill>
                            <a:schemeClr val="tx1"/>
                          </a:solidFill>
                          <a:effectLst/>
                          <a:latin typeface="Arial" pitchFamily="34" charset="0"/>
                          <a:cs typeface="Arial" pitchFamily="34" charset="0"/>
                        </a:rPr>
                        <a:t>16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marL="0" marR="0" indent="0" algn="ctr" defTabSz="914400" rtl="0" eaLnBrk="0" fontAlgn="base" latinLnBrk="0" hangingPunct="0">
                        <a:lnSpc>
                          <a:spcPct val="115000"/>
                        </a:lnSpc>
                        <a:spcBef>
                          <a:spcPts val="575"/>
                        </a:spcBef>
                        <a:spcAft>
                          <a:spcPts val="0"/>
                        </a:spcAft>
                        <a:buClrTx/>
                        <a:buSzTx/>
                        <a:buFontTx/>
                        <a:buNone/>
                        <a:tabLst/>
                        <a:defRPr/>
                      </a:pPr>
                      <a:r>
                        <a:rPr lang="uk-UA" sz="1100" b="1" dirty="0" smtClean="0">
                          <a:solidFill>
                            <a:schemeClr val="tx1"/>
                          </a:solidFill>
                          <a:latin typeface="Arial" pitchFamily="34" charset="0"/>
                          <a:ea typeface="Calibri"/>
                          <a:cs typeface="Arial" pitchFamily="34" charset="0"/>
                        </a:rPr>
                        <a:t>Державна служба з питань праці</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2</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0,81</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0,2</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0,79</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3</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17</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marL="0" marR="0" indent="0" algn="ctr" defTabSz="914400" rtl="0" eaLnBrk="0" fontAlgn="base" latinLnBrk="0" hangingPunct="0">
                        <a:lnSpc>
                          <a:spcPct val="115000"/>
                        </a:lnSpc>
                        <a:spcBef>
                          <a:spcPts val="575"/>
                        </a:spcBef>
                        <a:spcAft>
                          <a:spcPts val="0"/>
                        </a:spcAft>
                        <a:buClrTx/>
                        <a:buSzTx/>
                        <a:buFontTx/>
                        <a:buNone/>
                        <a:tabLst/>
                        <a:defRPr/>
                      </a:pPr>
                      <a:r>
                        <a:rPr lang="uk-UA" sz="1100" b="1" dirty="0" smtClean="0">
                          <a:solidFill>
                            <a:schemeClr val="tx1"/>
                          </a:solidFill>
                          <a:latin typeface="Arial" pitchFamily="34" charset="0"/>
                          <a:ea typeface="Calibri"/>
                          <a:cs typeface="Arial" pitchFamily="34" charset="0"/>
                        </a:rPr>
                        <a:t>Державна аудиторська служба</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0,65</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0,71</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0,3</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9</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6550">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0" i="0" u="none" strike="noStrike" cap="none" normalizeH="0" baseline="0" dirty="0" smtClean="0">
                          <a:ln>
                            <a:noFill/>
                          </a:ln>
                          <a:solidFill>
                            <a:schemeClr val="tx1"/>
                          </a:solidFill>
                          <a:effectLst/>
                          <a:latin typeface="Arial" pitchFamily="34" charset="0"/>
                          <a:cs typeface="Arial" pitchFamily="34" charset="0"/>
                        </a:rPr>
                        <a:t>18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marL="0" marR="0" indent="0" algn="ctr" defTabSz="914400" rtl="0" eaLnBrk="0" fontAlgn="base" latinLnBrk="0" hangingPunct="0">
                        <a:lnSpc>
                          <a:spcPct val="115000"/>
                        </a:lnSpc>
                        <a:spcBef>
                          <a:spcPts val="575"/>
                        </a:spcBef>
                        <a:spcAft>
                          <a:spcPts val="0"/>
                        </a:spcAft>
                        <a:buClrTx/>
                        <a:buSzTx/>
                        <a:buFontTx/>
                        <a:buNone/>
                        <a:tabLst/>
                        <a:defRPr/>
                      </a:pPr>
                      <a:r>
                        <a:rPr lang="uk-UA" sz="1100" b="1" dirty="0" smtClean="0">
                          <a:solidFill>
                            <a:schemeClr val="tx1"/>
                          </a:solidFill>
                          <a:latin typeface="Arial" pitchFamily="34" charset="0"/>
                          <a:ea typeface="Calibri"/>
                          <a:cs typeface="Arial" pitchFamily="34" charset="0"/>
                        </a:rPr>
                        <a:t>Державна служба з питань безпечності харчових</a:t>
                      </a:r>
                      <a:r>
                        <a:rPr lang="uk-UA" sz="1100" b="1" baseline="0" dirty="0" smtClean="0">
                          <a:solidFill>
                            <a:schemeClr val="tx1"/>
                          </a:solidFill>
                          <a:latin typeface="Arial" pitchFamily="34" charset="0"/>
                          <a:ea typeface="Calibri"/>
                          <a:cs typeface="Arial" pitchFamily="34" charset="0"/>
                        </a:rPr>
                        <a:t> продуктів та захисту споживачів</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0,8</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0,46</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0,29</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0,63</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12</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bl>
          </a:graphicData>
        </a:graphic>
      </p:graphicFrame>
      <p:sp>
        <p:nvSpPr>
          <p:cNvPr id="31848" name="Прямоугольник 1"/>
          <p:cNvSpPr>
            <a:spLocks noChangeArrowheads="1"/>
          </p:cNvSpPr>
          <p:nvPr/>
        </p:nvSpPr>
        <p:spPr bwMode="auto">
          <a:xfrm>
            <a:off x="179388" y="115888"/>
            <a:ext cx="8640762" cy="339725"/>
          </a:xfrm>
          <a:prstGeom prst="rect">
            <a:avLst/>
          </a:prstGeom>
          <a:noFill/>
          <a:ln w="9525">
            <a:noFill/>
            <a:miter lim="800000"/>
            <a:headEnd/>
            <a:tailEnd/>
          </a:ln>
        </p:spPr>
        <p:txBody>
          <a:bodyPr bIns="91440" anchor="ctr"/>
          <a:lstStyle/>
          <a:p>
            <a:pPr>
              <a:spcBef>
                <a:spcPct val="0"/>
              </a:spcBef>
            </a:pPr>
            <a:r>
              <a:rPr lang="uk-UA" sz="1400" i="0" dirty="0"/>
              <a:t>Результати проведення оцінки </a:t>
            </a:r>
            <a:r>
              <a:rPr lang="uk-UA" sz="1400" i="0" dirty="0" err="1"/>
              <a:t>АРВ</a:t>
            </a:r>
            <a:r>
              <a:rPr lang="uk-UA" sz="1400" i="0" dirty="0"/>
              <a:t> проектів нормативно-правових актів за </a:t>
            </a:r>
            <a:r>
              <a:rPr lang="uk-UA" sz="1400" i="0" dirty="0" smtClean="0"/>
              <a:t>червень 2017 </a:t>
            </a:r>
            <a:r>
              <a:rPr lang="uk-UA" sz="1400" i="0" dirty="0"/>
              <a:t>р.</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23</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graphicFrame>
        <p:nvGraphicFramePr>
          <p:cNvPr id="66886" name="Group 326"/>
          <p:cNvGraphicFramePr>
            <a:graphicFrameLocks noGrp="1"/>
          </p:cNvGraphicFramePr>
          <p:nvPr/>
        </p:nvGraphicFramePr>
        <p:xfrm>
          <a:off x="179388" y="549275"/>
          <a:ext cx="8785100" cy="3362504"/>
        </p:xfrm>
        <a:graphic>
          <a:graphicData uri="http://schemas.openxmlformats.org/drawingml/2006/table">
            <a:tbl>
              <a:tblPr/>
              <a:tblGrid>
                <a:gridCol w="504825"/>
                <a:gridCol w="3600450"/>
                <a:gridCol w="1655762"/>
                <a:gridCol w="647700"/>
                <a:gridCol w="504825"/>
                <a:gridCol w="574675"/>
                <a:gridCol w="504825"/>
                <a:gridCol w="792038"/>
              </a:tblGrid>
              <a:tr h="334963">
                <a:tc>
                  <a:txBody>
                    <a:bodyPr/>
                    <a:lstStyle/>
                    <a:p>
                      <a:pPr algn="ctr"/>
                      <a:r>
                        <a:rPr lang="uk-UA" sz="1200" dirty="0" smtClean="0">
                          <a:latin typeface="Arial" pitchFamily="34" charset="0"/>
                          <a:cs typeface="Arial" pitchFamily="34" charset="0"/>
                        </a:rPr>
                        <a:t>№</a:t>
                      </a:r>
                      <a:endParaRPr lang="ru-RU" sz="1200" dirty="0">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dirty="0" smtClean="0">
                          <a:ln>
                            <a:noFill/>
                          </a:ln>
                          <a:solidFill>
                            <a:schemeClr val="tx1"/>
                          </a:solidFill>
                          <a:effectLst/>
                          <a:latin typeface="Arial" pitchFamily="34" charset="0"/>
                          <a:cs typeface="Arial" pitchFamily="34" charset="0"/>
                        </a:rPr>
                        <a:t>Назва державного органу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Кількість проектів НПА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Кяк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КI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1" i="0" u="none" strike="noStrike" cap="none" normalizeH="0" baseline="0" smtClean="0">
                          <a:ln>
                            <a:noFill/>
                          </a:ln>
                          <a:solidFill>
                            <a:schemeClr val="tx1"/>
                          </a:solidFill>
                          <a:effectLst/>
                          <a:latin typeface="Arial" pitchFamily="34" charset="0"/>
                          <a:cs typeface="Arial" pitchFamily="34" charset="0"/>
                        </a:rPr>
                        <a:t>Рейтинг</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307073">
                <a:tc gridSpan="8">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ru-RU" sz="1100" b="1" i="0" u="none" strike="noStrike" cap="none" normalizeH="0" baseline="0" dirty="0" err="1" smtClean="0">
                          <a:ln>
                            <a:noFill/>
                          </a:ln>
                          <a:solidFill>
                            <a:schemeClr val="tx1"/>
                          </a:solidFill>
                          <a:effectLst/>
                          <a:latin typeface="Arial" pitchFamily="34" charset="0"/>
                          <a:cs typeface="Arial" pitchFamily="34" charset="0"/>
                        </a:rPr>
                        <a:t>Фонди</a:t>
                      </a:r>
                      <a:r>
                        <a:rPr kumimoji="1" lang="ru-RU" sz="1100" b="1" i="0" u="none" strike="noStrike" cap="none" normalizeH="0" baseline="0" dirty="0" smtClean="0">
                          <a:ln>
                            <a:noFill/>
                          </a:ln>
                          <a:solidFill>
                            <a:schemeClr val="tx1"/>
                          </a:solidFill>
                          <a:effectLst/>
                          <a:latin typeface="Arial" pitchFamily="34" charset="0"/>
                          <a:cs typeface="Arial" pitchFamily="34" charset="0"/>
                        </a:rPr>
                        <a:t>, </a:t>
                      </a:r>
                      <a:r>
                        <a:rPr kumimoji="1" lang="ru-RU" sz="1100" b="1" i="0" u="none" strike="noStrike" cap="none" normalizeH="0" baseline="0" dirty="0" err="1" smtClean="0">
                          <a:ln>
                            <a:noFill/>
                          </a:ln>
                          <a:solidFill>
                            <a:schemeClr val="tx1"/>
                          </a:solidFill>
                          <a:effectLst/>
                          <a:latin typeface="Arial" pitchFamily="34" charset="0"/>
                          <a:cs typeface="Arial" pitchFamily="34" charset="0"/>
                        </a:rPr>
                        <a:t>комітети</a:t>
                      </a:r>
                      <a:r>
                        <a:rPr kumimoji="1" lang="ru-RU" sz="1100" b="1" i="0" u="none" strike="noStrike" cap="none" normalizeH="0" baseline="0" dirty="0" smtClean="0">
                          <a:ln>
                            <a:noFill/>
                          </a:ln>
                          <a:solidFill>
                            <a:schemeClr val="tx1"/>
                          </a:solidFill>
                          <a:effectLst/>
                          <a:latin typeface="Arial" pitchFamily="34" charset="0"/>
                          <a:cs typeface="Arial" pitchFamily="34" charset="0"/>
                        </a:rPr>
                        <a:t>, </a:t>
                      </a:r>
                      <a:r>
                        <a:rPr kumimoji="1" lang="ru-RU" sz="1100" b="1" i="0" u="none" strike="noStrike" cap="none" normalizeH="0" baseline="0" dirty="0" err="1" smtClean="0">
                          <a:ln>
                            <a:noFill/>
                          </a:ln>
                          <a:solidFill>
                            <a:schemeClr val="tx1"/>
                          </a:solidFill>
                          <a:effectLst/>
                          <a:latin typeface="Arial" pitchFamily="34" charset="0"/>
                          <a:cs typeface="Arial" pitchFamily="34" charset="0"/>
                        </a:rPr>
                        <a:t>комісії</a:t>
                      </a:r>
                      <a:endParaRPr kumimoji="1" lang="ru-RU" sz="11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D98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19</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eaLnBrk="0" fontAlgn="base" hangingPunct="0">
                        <a:lnSpc>
                          <a:spcPct val="115000"/>
                        </a:lnSpc>
                        <a:spcBef>
                          <a:spcPts val="575"/>
                        </a:spcBef>
                        <a:spcAft>
                          <a:spcPts val="0"/>
                        </a:spcAft>
                      </a:pPr>
                      <a:r>
                        <a:rPr lang="uk-UA" sz="1100" b="1" dirty="0" smtClean="0">
                          <a:solidFill>
                            <a:schemeClr val="tx1"/>
                          </a:solidFill>
                          <a:latin typeface="Arial" pitchFamily="34" charset="0"/>
                          <a:ea typeface="Calibri"/>
                          <a:cs typeface="Arial" pitchFamily="34" charset="0"/>
                        </a:rPr>
                        <a:t>Антимонопольний</a:t>
                      </a:r>
                      <a:r>
                        <a:rPr lang="uk-UA" sz="1100" b="1" baseline="0" dirty="0" smtClean="0">
                          <a:solidFill>
                            <a:schemeClr val="tx1"/>
                          </a:solidFill>
                          <a:latin typeface="Arial" pitchFamily="34" charset="0"/>
                          <a:ea typeface="Calibri"/>
                          <a:cs typeface="Arial" pitchFamily="34" charset="0"/>
                        </a:rPr>
                        <a:t> комітет</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0,84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0,74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0,26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ru-RU" sz="1100" dirty="0" smtClean="0">
                          <a:solidFill>
                            <a:schemeClr val="tx1"/>
                          </a:solidFill>
                          <a:latin typeface="Arial" pitchFamily="34" charset="0"/>
                          <a:ea typeface="Calibri"/>
                          <a:cs typeface="Arial" pitchFamily="34" charset="0"/>
                        </a:rPr>
                        <a:t>0,79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3</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20</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eaLnBrk="0" fontAlgn="base" hangingPunct="0">
                        <a:lnSpc>
                          <a:spcPct val="115000"/>
                        </a:lnSpc>
                        <a:spcBef>
                          <a:spcPts val="575"/>
                        </a:spcBef>
                        <a:spcAft>
                          <a:spcPts val="0"/>
                        </a:spcAft>
                      </a:pPr>
                      <a:r>
                        <a:rPr lang="ru-RU" sz="1100" b="1" kern="1200" dirty="0">
                          <a:solidFill>
                            <a:schemeClr val="tx1"/>
                          </a:solidFill>
                          <a:latin typeface="Arial" pitchFamily="34" charset="0"/>
                          <a:ea typeface="Times New Roman"/>
                          <a:cs typeface="Arial" pitchFamily="34" charset="0"/>
                        </a:rPr>
                        <a:t>Національна </a:t>
                      </a:r>
                      <a:r>
                        <a:rPr lang="ru-RU" sz="1100" b="1" kern="1200" dirty="0" err="1">
                          <a:solidFill>
                            <a:schemeClr val="tx1"/>
                          </a:solidFill>
                          <a:latin typeface="Arial" pitchFamily="34" charset="0"/>
                          <a:ea typeface="Times New Roman"/>
                          <a:cs typeface="Arial" pitchFamily="34" charset="0"/>
                        </a:rPr>
                        <a:t>комісія</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що</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здійснює</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державне</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регулювання</a:t>
                      </a:r>
                      <a:r>
                        <a:rPr lang="ru-RU" sz="1100" b="1" kern="1200" dirty="0">
                          <a:solidFill>
                            <a:schemeClr val="tx1"/>
                          </a:solidFill>
                          <a:latin typeface="Arial" pitchFamily="34" charset="0"/>
                          <a:ea typeface="Times New Roman"/>
                          <a:cs typeface="Arial" pitchFamily="34" charset="0"/>
                        </a:rPr>
                        <a:t>  у </a:t>
                      </a:r>
                      <a:r>
                        <a:rPr lang="ru-RU" sz="1100" b="1" kern="1200" dirty="0" err="1">
                          <a:solidFill>
                            <a:schemeClr val="tx1"/>
                          </a:solidFill>
                          <a:latin typeface="Arial" pitchFamily="34" charset="0"/>
                          <a:ea typeface="Times New Roman"/>
                          <a:cs typeface="Arial" pitchFamily="34" charset="0"/>
                        </a:rPr>
                        <a:t>сфері</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ринків</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фінансових</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послуг</a:t>
                      </a:r>
                      <a:r>
                        <a:rPr lang="ru-RU" sz="1100" b="1" kern="1200" dirty="0">
                          <a:solidFill>
                            <a:schemeClr val="tx1"/>
                          </a:solidFill>
                          <a:latin typeface="Arial" pitchFamily="34" charset="0"/>
                          <a:ea typeface="Times New Roman"/>
                          <a:cs typeface="Arial" pitchFamily="34" charset="0"/>
                        </a:rPr>
                        <a:t> </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0,91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0,77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0,84</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2</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21</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eaLnBrk="0" fontAlgn="base" hangingPunct="0">
                        <a:lnSpc>
                          <a:spcPct val="115000"/>
                        </a:lnSpc>
                        <a:spcBef>
                          <a:spcPts val="575"/>
                        </a:spcBef>
                        <a:spcAft>
                          <a:spcPts val="0"/>
                        </a:spcAft>
                      </a:pPr>
                      <a:r>
                        <a:rPr lang="ru-RU" sz="1100" b="1" kern="1200" dirty="0">
                          <a:solidFill>
                            <a:schemeClr val="tx1"/>
                          </a:solidFill>
                          <a:latin typeface="Arial" pitchFamily="34" charset="0"/>
                          <a:ea typeface="Times New Roman"/>
                          <a:cs typeface="Arial" pitchFamily="34" charset="0"/>
                        </a:rPr>
                        <a:t>Національна </a:t>
                      </a:r>
                      <a:r>
                        <a:rPr lang="ru-RU" sz="1100" b="1" kern="1200" dirty="0" err="1">
                          <a:solidFill>
                            <a:schemeClr val="tx1"/>
                          </a:solidFill>
                          <a:latin typeface="Arial" pitchFamily="34" charset="0"/>
                          <a:ea typeface="Times New Roman"/>
                          <a:cs typeface="Arial" pitchFamily="34" charset="0"/>
                        </a:rPr>
                        <a:t>комісія</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що</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здійснює</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державне</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регулювання</a:t>
                      </a:r>
                      <a:r>
                        <a:rPr lang="ru-RU" sz="1100" b="1" kern="1200" dirty="0">
                          <a:solidFill>
                            <a:schemeClr val="tx1"/>
                          </a:solidFill>
                          <a:latin typeface="Arial" pitchFamily="34" charset="0"/>
                          <a:ea typeface="Times New Roman"/>
                          <a:cs typeface="Arial" pitchFamily="34" charset="0"/>
                        </a:rPr>
                        <a:t> у сферах </a:t>
                      </a:r>
                      <a:r>
                        <a:rPr lang="ru-RU" sz="1100" b="1" kern="1200" dirty="0" err="1">
                          <a:solidFill>
                            <a:schemeClr val="tx1"/>
                          </a:solidFill>
                          <a:latin typeface="Arial" pitchFamily="34" charset="0"/>
                          <a:ea typeface="Times New Roman"/>
                          <a:cs typeface="Arial" pitchFamily="34" charset="0"/>
                        </a:rPr>
                        <a:t>енергетики</a:t>
                      </a:r>
                      <a:r>
                        <a:rPr lang="ru-RU" sz="1100" b="1" kern="1200" dirty="0">
                          <a:solidFill>
                            <a:schemeClr val="tx1"/>
                          </a:solidFill>
                          <a:latin typeface="Arial" pitchFamily="34" charset="0"/>
                          <a:ea typeface="Times New Roman"/>
                          <a:cs typeface="Arial" pitchFamily="34" charset="0"/>
                        </a:rPr>
                        <a:t> та </a:t>
                      </a:r>
                      <a:r>
                        <a:rPr lang="ru-RU" sz="1100" b="1" kern="1200" dirty="0" err="1">
                          <a:solidFill>
                            <a:schemeClr val="tx1"/>
                          </a:solidFill>
                          <a:latin typeface="Arial" pitchFamily="34" charset="0"/>
                          <a:ea typeface="Times New Roman"/>
                          <a:cs typeface="Arial" pitchFamily="34" charset="0"/>
                        </a:rPr>
                        <a:t>комунальних</a:t>
                      </a:r>
                      <a:r>
                        <a:rPr lang="ru-RU" sz="1100" b="1" kern="1200" dirty="0">
                          <a:solidFill>
                            <a:schemeClr val="tx1"/>
                          </a:solidFill>
                          <a:latin typeface="Arial" pitchFamily="34" charset="0"/>
                          <a:ea typeface="Times New Roman"/>
                          <a:cs typeface="Arial" pitchFamily="34" charset="0"/>
                        </a:rPr>
                        <a:t> </a:t>
                      </a:r>
                      <a:r>
                        <a:rPr lang="ru-RU" sz="1100" b="1" kern="1200" dirty="0" err="1">
                          <a:solidFill>
                            <a:schemeClr val="tx1"/>
                          </a:solidFill>
                          <a:latin typeface="Arial" pitchFamily="34" charset="0"/>
                          <a:ea typeface="Times New Roman"/>
                          <a:cs typeface="Arial" pitchFamily="34" charset="0"/>
                        </a:rPr>
                        <a:t>послуг</a:t>
                      </a:r>
                      <a:r>
                        <a:rPr lang="ru-RU" sz="1100" b="1" kern="1200" dirty="0">
                          <a:solidFill>
                            <a:schemeClr val="tx1"/>
                          </a:solidFill>
                          <a:latin typeface="Arial" pitchFamily="34" charset="0"/>
                          <a:ea typeface="Times New Roman"/>
                          <a:cs typeface="Arial" pitchFamily="34" charset="0"/>
                        </a:rPr>
                        <a:t> </a:t>
                      </a:r>
                      <a:endParaRPr lang="ru-RU" sz="1100"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17</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0,89</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0,4</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0,79</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3</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22</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eaLnBrk="0" fontAlgn="base" hangingPunct="0">
                        <a:lnSpc>
                          <a:spcPct val="115000"/>
                        </a:lnSpc>
                        <a:spcBef>
                          <a:spcPts val="575"/>
                        </a:spcBef>
                        <a:spcAft>
                          <a:spcPts val="0"/>
                        </a:spcAft>
                      </a:pPr>
                      <a:r>
                        <a:rPr lang="ru-RU" sz="1100" b="1" dirty="0" smtClean="0">
                          <a:solidFill>
                            <a:schemeClr val="tx1"/>
                          </a:solidFill>
                          <a:latin typeface="Arial" pitchFamily="34" charset="0"/>
                          <a:ea typeface="Calibri"/>
                          <a:cs typeface="Arial" pitchFamily="34" charset="0"/>
                        </a:rPr>
                        <a:t>Національна </a:t>
                      </a:r>
                      <a:r>
                        <a:rPr lang="ru-RU" sz="1100" b="1" dirty="0" err="1" smtClean="0">
                          <a:solidFill>
                            <a:schemeClr val="tx1"/>
                          </a:solidFill>
                          <a:latin typeface="Arial" pitchFamily="34" charset="0"/>
                          <a:ea typeface="Calibri"/>
                          <a:cs typeface="Arial" pitchFamily="34" charset="0"/>
                        </a:rPr>
                        <a:t>комісія</a:t>
                      </a:r>
                      <a:r>
                        <a:rPr lang="ru-RU" sz="1100" b="1" dirty="0" smtClean="0">
                          <a:solidFill>
                            <a:schemeClr val="tx1"/>
                          </a:solidFill>
                          <a:latin typeface="Arial" pitchFamily="34" charset="0"/>
                          <a:ea typeface="Calibri"/>
                          <a:cs typeface="Arial" pitchFamily="34" charset="0"/>
                        </a:rPr>
                        <a:t> </a:t>
                      </a:r>
                      <a:r>
                        <a:rPr lang="ru-RU" sz="1100" b="1" dirty="0" err="1" smtClean="0">
                          <a:solidFill>
                            <a:schemeClr val="tx1"/>
                          </a:solidFill>
                          <a:latin typeface="Arial" pitchFamily="34" charset="0"/>
                          <a:ea typeface="Calibri"/>
                          <a:cs typeface="Arial" pitchFamily="34" charset="0"/>
                        </a:rPr>
                        <a:t>з</a:t>
                      </a:r>
                      <a:r>
                        <a:rPr lang="ru-RU" sz="1100" b="1" dirty="0" smtClean="0">
                          <a:solidFill>
                            <a:schemeClr val="tx1"/>
                          </a:solidFill>
                          <a:latin typeface="Arial" pitchFamily="34" charset="0"/>
                          <a:ea typeface="Calibri"/>
                          <a:cs typeface="Arial" pitchFamily="34" charset="0"/>
                        </a:rPr>
                        <a:t> </a:t>
                      </a:r>
                      <a:r>
                        <a:rPr lang="ru-RU" sz="1100" b="1" dirty="0" err="1" smtClean="0">
                          <a:solidFill>
                            <a:schemeClr val="tx1"/>
                          </a:solidFill>
                          <a:latin typeface="Arial" pitchFamily="34" charset="0"/>
                          <a:ea typeface="Calibri"/>
                          <a:cs typeface="Arial" pitchFamily="34" charset="0"/>
                        </a:rPr>
                        <a:t>цінних</a:t>
                      </a:r>
                      <a:r>
                        <a:rPr lang="ru-RU" sz="1100" b="1" dirty="0" smtClean="0">
                          <a:solidFill>
                            <a:schemeClr val="tx1"/>
                          </a:solidFill>
                          <a:latin typeface="Arial" pitchFamily="34" charset="0"/>
                          <a:ea typeface="Calibri"/>
                          <a:cs typeface="Arial" pitchFamily="34" charset="0"/>
                        </a:rPr>
                        <a:t> </a:t>
                      </a:r>
                      <a:r>
                        <a:rPr lang="ru-RU" sz="1100" b="1" dirty="0" err="1" smtClean="0">
                          <a:solidFill>
                            <a:schemeClr val="tx1"/>
                          </a:solidFill>
                          <a:latin typeface="Arial" pitchFamily="34" charset="0"/>
                          <a:ea typeface="Calibri"/>
                          <a:cs typeface="Arial" pitchFamily="34" charset="0"/>
                        </a:rPr>
                        <a:t>паперів</a:t>
                      </a:r>
                      <a:r>
                        <a:rPr lang="ru-RU" sz="1100" b="1" dirty="0" smtClean="0">
                          <a:solidFill>
                            <a:schemeClr val="tx1"/>
                          </a:solidFill>
                          <a:latin typeface="Arial" pitchFamily="34" charset="0"/>
                          <a:ea typeface="Calibri"/>
                          <a:cs typeface="Arial" pitchFamily="34" charset="0"/>
                        </a:rPr>
                        <a:t> та фондового ринку</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0,84</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0,63</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0,27</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fontAlgn="base">
                        <a:lnSpc>
                          <a:spcPct val="115000"/>
                        </a:lnSpc>
                        <a:spcAft>
                          <a:spcPts val="0"/>
                        </a:spcAft>
                      </a:pPr>
                      <a:r>
                        <a:rPr lang="uk-UA" sz="1100" dirty="0" smtClean="0">
                          <a:solidFill>
                            <a:schemeClr val="tx1"/>
                          </a:solidFill>
                          <a:latin typeface="Arial" pitchFamily="34" charset="0"/>
                          <a:ea typeface="Times New Roman"/>
                          <a:cs typeface="Arial" pitchFamily="34" charset="0"/>
                        </a:rPr>
                        <a:t>0,73</a:t>
                      </a:r>
                      <a:endParaRPr lang="ru-RU" sz="1100" dirty="0">
                        <a:solidFill>
                          <a:schemeClr val="tx1"/>
                        </a:solidFill>
                        <a:latin typeface="Arial" pitchFamily="34" charset="0"/>
                        <a:ea typeface="Times New Roman"/>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6</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23</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eaLnBrk="0" fontAlgn="base" hangingPunct="0">
                        <a:lnSpc>
                          <a:spcPct val="115000"/>
                        </a:lnSpc>
                        <a:spcBef>
                          <a:spcPts val="575"/>
                        </a:spcBef>
                        <a:spcAft>
                          <a:spcPts val="0"/>
                        </a:spcAft>
                      </a:pPr>
                      <a:r>
                        <a:rPr lang="uk-UA" sz="1100" b="1" dirty="0" smtClean="0">
                          <a:solidFill>
                            <a:schemeClr val="tx1"/>
                          </a:solidFill>
                          <a:latin typeface="Arial" pitchFamily="34" charset="0"/>
                          <a:ea typeface="Calibri"/>
                          <a:cs typeface="Arial" pitchFamily="34" charset="0"/>
                        </a:rPr>
                        <a:t>Національна поліція України</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0,68</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0,39</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0,3</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0,53</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15</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195"/>
                      </a:schemeClr>
                    </a:solidFill>
                  </a:tcPr>
                </a:tc>
              </a:tr>
              <a:tr h="33496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1" lang="uk-UA" sz="1100" b="0" i="0" u="none" strike="noStrike" cap="none" normalizeH="0" baseline="0" dirty="0" smtClean="0">
                          <a:ln>
                            <a:noFill/>
                          </a:ln>
                          <a:solidFill>
                            <a:schemeClr val="tx1"/>
                          </a:solidFill>
                          <a:effectLst/>
                          <a:latin typeface="Arial" pitchFamily="34" charset="0"/>
                          <a:cs typeface="Arial" pitchFamily="34" charset="0"/>
                        </a:rPr>
                        <a:t>24</a:t>
                      </a:r>
                      <a:endParaRPr kumimoji="1" lang="ru-RU" sz="11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eaLnBrk="0" fontAlgn="base" hangingPunct="0">
                        <a:lnSpc>
                          <a:spcPct val="115000"/>
                        </a:lnSpc>
                        <a:spcBef>
                          <a:spcPts val="575"/>
                        </a:spcBef>
                        <a:spcAft>
                          <a:spcPts val="0"/>
                        </a:spcAft>
                      </a:pPr>
                      <a:r>
                        <a:rPr lang="uk-UA" sz="1100" b="1" dirty="0" smtClean="0">
                          <a:solidFill>
                            <a:schemeClr val="tx1"/>
                          </a:solidFill>
                          <a:latin typeface="Arial" pitchFamily="34" charset="0"/>
                          <a:ea typeface="Calibri"/>
                          <a:cs typeface="Arial" pitchFamily="34" charset="0"/>
                        </a:rPr>
                        <a:t>Фонд державного майна України</a:t>
                      </a:r>
                      <a:endParaRPr lang="ru-RU" sz="1100" b="1" dirty="0">
                        <a:solidFill>
                          <a:schemeClr val="tx1"/>
                        </a:solidFill>
                        <a:latin typeface="Arial" pitchFamily="34" charset="0"/>
                        <a:ea typeface="Calibri"/>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0,71</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0,65</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0,26</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lnSpc>
                          <a:spcPct val="115000"/>
                        </a:lnSpc>
                        <a:spcAft>
                          <a:spcPts val="0"/>
                        </a:spcAft>
                      </a:pPr>
                      <a:r>
                        <a:rPr lang="uk-UA" sz="1100" dirty="0" smtClean="0">
                          <a:solidFill>
                            <a:schemeClr val="tx1"/>
                          </a:solidFill>
                          <a:latin typeface="Arial" pitchFamily="34" charset="0"/>
                          <a:ea typeface="Calibri"/>
                          <a:cs typeface="Arial" pitchFamily="34" charset="0"/>
                        </a:rPr>
                        <a:t>0,68</a:t>
                      </a:r>
                      <a:endParaRPr lang="ru-RU" sz="1100" dirty="0">
                        <a:solidFill>
                          <a:schemeClr val="tx1"/>
                        </a:solidFill>
                        <a:latin typeface="Arial" pitchFamily="34" charset="0"/>
                        <a:ea typeface="Calibri"/>
                        <a:cs typeface="Arial" pitchFamily="34" charset="0"/>
                      </a:endParaRPr>
                    </a:p>
                  </a:txBody>
                  <a:tcPr marL="68580" marR="6858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c>
                  <a:txBody>
                    <a:bodyPr/>
                    <a:lstStyle/>
                    <a:p>
                      <a:pPr algn="ctr">
                        <a:spcAft>
                          <a:spcPts val="0"/>
                        </a:spcAft>
                      </a:pPr>
                      <a:r>
                        <a:rPr lang="uk-UA" sz="1100" dirty="0" smtClean="0">
                          <a:solidFill>
                            <a:schemeClr val="tx1"/>
                          </a:solidFill>
                          <a:latin typeface="Arial" pitchFamily="34" charset="0"/>
                          <a:ea typeface="MS Mincho"/>
                          <a:cs typeface="Arial" pitchFamily="34" charset="0"/>
                        </a:rPr>
                        <a:t>9</a:t>
                      </a:r>
                      <a:endParaRPr lang="ru-RU" sz="1100" dirty="0">
                        <a:solidFill>
                          <a:schemeClr val="tx1"/>
                        </a:solidFill>
                        <a:latin typeface="Arial" pitchFamily="34" charset="0"/>
                        <a:ea typeface="MS Mincho"/>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195"/>
                      </a:srgbClr>
                    </a:solidFill>
                  </a:tcPr>
                </a:tc>
              </a:tr>
            </a:tbl>
          </a:graphicData>
        </a:graphic>
      </p:graphicFrame>
      <p:sp>
        <p:nvSpPr>
          <p:cNvPr id="31848" name="Прямоугольник 1"/>
          <p:cNvSpPr>
            <a:spLocks noChangeArrowheads="1"/>
          </p:cNvSpPr>
          <p:nvPr/>
        </p:nvSpPr>
        <p:spPr bwMode="auto">
          <a:xfrm>
            <a:off x="179388" y="115888"/>
            <a:ext cx="8640762" cy="339725"/>
          </a:xfrm>
          <a:prstGeom prst="rect">
            <a:avLst/>
          </a:prstGeom>
          <a:noFill/>
          <a:ln w="9525">
            <a:noFill/>
            <a:miter lim="800000"/>
            <a:headEnd/>
            <a:tailEnd/>
          </a:ln>
        </p:spPr>
        <p:txBody>
          <a:bodyPr bIns="91440" anchor="ctr"/>
          <a:lstStyle/>
          <a:p>
            <a:pPr>
              <a:spcBef>
                <a:spcPct val="0"/>
              </a:spcBef>
            </a:pPr>
            <a:r>
              <a:rPr lang="uk-UA" sz="1400" i="0" dirty="0"/>
              <a:t>Результати проведення оцінки </a:t>
            </a:r>
            <a:r>
              <a:rPr lang="uk-UA" sz="1400" i="0" dirty="0" err="1"/>
              <a:t>АРВ</a:t>
            </a:r>
            <a:r>
              <a:rPr lang="uk-UA" sz="1400" i="0" dirty="0"/>
              <a:t> проектів нормативно-правових актів за </a:t>
            </a:r>
            <a:r>
              <a:rPr lang="uk-UA" sz="1400" i="0" dirty="0" smtClean="0"/>
              <a:t>червень 2017 </a:t>
            </a:r>
            <a:r>
              <a:rPr lang="uk-UA" sz="1400" i="0" dirty="0"/>
              <a:t>р.</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Users\pc\Downloads\кяк - копия (2) (1).jpg"/>
          <p:cNvPicPr>
            <a:picLocks noChangeAspect="1" noChangeArrowheads="1"/>
          </p:cNvPicPr>
          <p:nvPr/>
        </p:nvPicPr>
        <p:blipFill>
          <a:blip r:embed="rId2" cstate="print"/>
          <a:srcRect/>
          <a:stretch>
            <a:fillRect/>
          </a:stretch>
        </p:blipFill>
        <p:spPr bwMode="auto">
          <a:xfrm>
            <a:off x="1907704" y="1412776"/>
            <a:ext cx="5645704" cy="4216311"/>
          </a:xfrm>
          <a:prstGeom prst="rect">
            <a:avLst/>
          </a:prstGeom>
          <a:noFill/>
        </p:spPr>
      </p:pic>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24</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32771" name="Rectangle 14"/>
          <p:cNvSpPr>
            <a:spLocks/>
          </p:cNvSpPr>
          <p:nvPr/>
        </p:nvSpPr>
        <p:spPr bwMode="auto">
          <a:xfrm>
            <a:off x="179388" y="5876925"/>
            <a:ext cx="8785225" cy="417513"/>
          </a:xfrm>
          <a:prstGeom prst="rect">
            <a:avLst/>
          </a:prstGeom>
          <a:noFill/>
          <a:ln w="9525">
            <a:noFill/>
            <a:miter lim="800000"/>
            <a:headEnd/>
            <a:tailEnd/>
          </a:ln>
        </p:spPr>
        <p:txBody>
          <a:bodyPr bIns="91440" anchor="b"/>
          <a:lstStyle/>
          <a:p>
            <a:pPr indent="444500" eaLnBrk="0" hangingPunct="0">
              <a:spcBef>
                <a:spcPct val="0"/>
              </a:spcBef>
            </a:pPr>
            <a:r>
              <a:rPr kumimoji="1" lang="uk-UA" sz="1400" b="0" i="0" dirty="0">
                <a:latin typeface="Calibri" pitchFamily="34" charset="0"/>
              </a:rPr>
              <a:t>Номера державних органів на рис. відповідають порядковому номеру органу в табл. на слайдах </a:t>
            </a:r>
            <a:r>
              <a:rPr kumimoji="1" lang="ru-RU" sz="1400" b="0" i="0" dirty="0" smtClean="0">
                <a:latin typeface="Calibri" pitchFamily="34" charset="0"/>
              </a:rPr>
              <a:t>21,22,23</a:t>
            </a:r>
            <a:endParaRPr kumimoji="1" lang="ru-RU" sz="1600" i="0" dirty="0">
              <a:latin typeface="Calibri" pitchFamily="34" charset="0"/>
            </a:endParaRPr>
          </a:p>
        </p:txBody>
      </p:sp>
      <p:sp>
        <p:nvSpPr>
          <p:cNvPr id="32772" name="Rectangle 20"/>
          <p:cNvSpPr>
            <a:spLocks/>
          </p:cNvSpPr>
          <p:nvPr/>
        </p:nvSpPr>
        <p:spPr bwMode="auto">
          <a:xfrm>
            <a:off x="107504" y="765175"/>
            <a:ext cx="8857109" cy="417513"/>
          </a:xfrm>
          <a:prstGeom prst="rect">
            <a:avLst/>
          </a:prstGeom>
          <a:noFill/>
          <a:ln w="9525">
            <a:noFill/>
            <a:miter lim="800000"/>
            <a:headEnd/>
            <a:tailEnd/>
          </a:ln>
        </p:spPr>
        <p:txBody>
          <a:bodyPr bIns="91440" anchor="b"/>
          <a:lstStyle/>
          <a:p>
            <a:pPr indent="444500" algn="just" eaLnBrk="0" hangingPunct="0">
              <a:spcBef>
                <a:spcPct val="0"/>
              </a:spcBef>
            </a:pPr>
            <a:r>
              <a:rPr kumimoji="1" lang="uk-UA" b="0" i="0" dirty="0">
                <a:latin typeface="Times New Roman" pitchFamily="18" charset="0"/>
                <a:cs typeface="Times New Roman" pitchFamily="18" charset="0"/>
              </a:rPr>
              <a:t>Для інтерпретації отриманих даних було побудовано матрицю розподілу державних органів за коефіцієнтами повноти кількісної та якісної оцінок та кількості розроблених проектів регуляторних актів</a:t>
            </a:r>
            <a:r>
              <a:rPr kumimoji="1" lang="en-US" b="0" i="0" dirty="0">
                <a:latin typeface="Times New Roman" pitchFamily="18" charset="0"/>
                <a:cs typeface="Times New Roman" pitchFamily="18" charset="0"/>
              </a:rPr>
              <a:t>.</a:t>
            </a:r>
            <a:r>
              <a:rPr kumimoji="1" lang="ru-RU" b="0" i="0" dirty="0">
                <a:latin typeface="Times New Roman" pitchFamily="18" charset="0"/>
                <a:cs typeface="Times New Roman" pitchFamily="18" charset="0"/>
              </a:rPr>
              <a:t> </a:t>
            </a:r>
            <a:r>
              <a:rPr kumimoji="1" lang="uk-UA" b="0" i="0" dirty="0">
                <a:latin typeface="Times New Roman" pitchFamily="18" charset="0"/>
                <a:cs typeface="Times New Roman" pitchFamily="18" charset="0"/>
              </a:rPr>
              <a:t>Наведена матриця складається з 4 квадрантів. З точку зору аналізу, найкращим вважається 2 квадрант, оскільки до нього увійшли державні органи, які провели максимально повний якісний і кількісний аналіз проектів НПА. Найгіршим є 4 квадрант, в якому коефіцієнти повноти якісної та кількісної оцінки є найнижчими. 1 та 3 квадранти містять середні значення </a:t>
            </a:r>
            <a:r>
              <a:rPr kumimoji="1" lang="uk-UA" b="0" i="0" dirty="0" err="1">
                <a:latin typeface="Times New Roman" pitchFamily="18" charset="0"/>
                <a:cs typeface="Times New Roman" pitchFamily="18" charset="0"/>
              </a:rPr>
              <a:t>Кяк</a:t>
            </a:r>
            <a:r>
              <a:rPr kumimoji="1" lang="uk-UA" b="0" i="0" dirty="0">
                <a:latin typeface="Times New Roman" pitchFamily="18" charset="0"/>
                <a:cs typeface="Times New Roman" pitchFamily="18" charset="0"/>
              </a:rPr>
              <a:t> і Кк.</a:t>
            </a:r>
            <a:r>
              <a:rPr kumimoji="1" lang="ru-RU" b="0" i="0" dirty="0">
                <a:latin typeface="Times New Roman" pitchFamily="18" charset="0"/>
                <a:cs typeface="Times New Roman" pitchFamily="18" charset="0"/>
              </a:rPr>
              <a:t> </a:t>
            </a:r>
          </a:p>
        </p:txBody>
      </p:sp>
      <p:sp>
        <p:nvSpPr>
          <p:cNvPr id="8" name="Text Box 16"/>
          <p:cNvSpPr txBox="1">
            <a:spLocks noChangeArrowheads="1"/>
          </p:cNvSpPr>
          <p:nvPr/>
        </p:nvSpPr>
        <p:spPr bwMode="auto">
          <a:xfrm rot="10800000">
            <a:off x="1835696" y="3789040"/>
            <a:ext cx="366713" cy="1152525"/>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a:spAutoFit/>
          </a:bodyPr>
          <a:lstStyle/>
          <a:p>
            <a:r>
              <a:rPr lang="uk-UA" dirty="0"/>
              <a:t>низький</a:t>
            </a:r>
            <a:endParaRPr lang="ru-RU" dirty="0"/>
          </a:p>
        </p:txBody>
      </p:sp>
      <p:sp>
        <p:nvSpPr>
          <p:cNvPr id="11" name="Text Box 17"/>
          <p:cNvSpPr txBox="1">
            <a:spLocks noChangeArrowheads="1"/>
          </p:cNvSpPr>
          <p:nvPr/>
        </p:nvSpPr>
        <p:spPr bwMode="auto">
          <a:xfrm rot="10800000">
            <a:off x="1835696" y="1700808"/>
            <a:ext cx="366713" cy="1152525"/>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a:spAutoFit/>
          </a:bodyPr>
          <a:lstStyle/>
          <a:p>
            <a:r>
              <a:rPr lang="uk-UA" dirty="0"/>
              <a:t>високий</a:t>
            </a:r>
            <a:endParaRPr lang="ru-RU" dirty="0"/>
          </a:p>
        </p:txBody>
      </p:sp>
      <p:sp>
        <p:nvSpPr>
          <p:cNvPr id="12" name="Text Box 8"/>
          <p:cNvSpPr txBox="1">
            <a:spLocks noChangeArrowheads="1"/>
          </p:cNvSpPr>
          <p:nvPr/>
        </p:nvSpPr>
        <p:spPr bwMode="auto">
          <a:xfrm>
            <a:off x="2915816" y="5373216"/>
            <a:ext cx="1152525" cy="274637"/>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uk-UA" dirty="0"/>
              <a:t>низький</a:t>
            </a:r>
            <a:endParaRPr lang="ru-RU" dirty="0"/>
          </a:p>
        </p:txBody>
      </p:sp>
      <p:sp>
        <p:nvSpPr>
          <p:cNvPr id="13" name="Text Box 7"/>
          <p:cNvSpPr txBox="1">
            <a:spLocks noChangeArrowheads="1"/>
          </p:cNvSpPr>
          <p:nvPr/>
        </p:nvSpPr>
        <p:spPr bwMode="auto">
          <a:xfrm>
            <a:off x="5580112" y="5373216"/>
            <a:ext cx="1152525" cy="274637"/>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uk-UA" dirty="0"/>
              <a:t>високий</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uk-UA" b="0" i="0" dirty="0" smtClean="0">
                <a:solidFill>
                  <a:srgbClr val="FFFFFF"/>
                </a:solidFill>
                <a:effectLst>
                  <a:outerShdw blurRad="38100" dist="38100" dir="2700000" algn="tl">
                    <a:srgbClr val="000000"/>
                  </a:outerShdw>
                </a:effectLst>
                <a:ea typeface="Arial" charset="0"/>
                <a:cs typeface="Arial" charset="0"/>
              </a:rPr>
              <a:t>25</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6" name="Rectangle 3"/>
          <p:cNvSpPr txBox="1">
            <a:spLocks/>
          </p:cNvSpPr>
          <p:nvPr/>
        </p:nvSpPr>
        <p:spPr bwMode="auto">
          <a:xfrm>
            <a:off x="107504" y="0"/>
            <a:ext cx="8785225" cy="175432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6350" indent="438150" algn="just" eaLnBrk="0" hangingPunct="0">
              <a:spcBef>
                <a:spcPts val="0"/>
              </a:spcBef>
              <a:buClr>
                <a:schemeClr val="accent1"/>
              </a:buClr>
              <a:buSzPct val="85000"/>
              <a:defRPr/>
            </a:pPr>
            <a:r>
              <a:rPr kumimoji="1" lang="uk-UA" altLang="ru-RU" b="0" i="0" dirty="0" smtClean="0">
                <a:ea typeface="Arial" charset="0"/>
              </a:rPr>
              <a:t>Згідно до матриці, майже всі ЦОВВ потрапили до 2 та 3 квадрантів, які є найкращим з точки зору аналізу, оскільки мають найбільші значення Кк та </a:t>
            </a:r>
            <a:r>
              <a:rPr kumimoji="1" lang="uk-UA" altLang="ru-RU" b="0" i="0" dirty="0" err="1" smtClean="0">
                <a:ea typeface="Arial" charset="0"/>
              </a:rPr>
              <a:t>Кяк</a:t>
            </a:r>
            <a:r>
              <a:rPr kumimoji="1" lang="uk-UA" altLang="ru-RU" b="0" i="0" dirty="0" smtClean="0">
                <a:ea typeface="Arial" charset="0"/>
              </a:rPr>
              <a:t>. Найгіршим у матриці є 4 квадрант, до якого увійшли </a:t>
            </a:r>
            <a:r>
              <a:rPr kumimoji="1" lang="ru-RU" altLang="ru-RU" b="0" i="0" dirty="0" smtClean="0">
                <a:ea typeface="Arial" charset="0"/>
              </a:rPr>
              <a:t>Міністерство </a:t>
            </a:r>
            <a:r>
              <a:rPr kumimoji="1" lang="ru-RU" altLang="ru-RU" b="0" i="0" dirty="0" err="1" smtClean="0">
                <a:ea typeface="Arial" charset="0"/>
              </a:rPr>
              <a:t>екології</a:t>
            </a:r>
            <a:r>
              <a:rPr kumimoji="1" lang="ru-RU" altLang="ru-RU" b="0" i="0" dirty="0" smtClean="0">
                <a:ea typeface="Arial" charset="0"/>
              </a:rPr>
              <a:t> та </a:t>
            </a:r>
            <a:r>
              <a:rPr kumimoji="1" lang="ru-RU" altLang="ru-RU" b="0" i="0" dirty="0" err="1" smtClean="0">
                <a:ea typeface="Arial" charset="0"/>
              </a:rPr>
              <a:t>природних</a:t>
            </a:r>
            <a:r>
              <a:rPr kumimoji="1" lang="ru-RU" altLang="ru-RU" b="0" i="0" dirty="0" smtClean="0">
                <a:ea typeface="Arial" charset="0"/>
              </a:rPr>
              <a:t> </a:t>
            </a:r>
            <a:r>
              <a:rPr kumimoji="1" lang="ru-RU" altLang="ru-RU" b="0" i="0" dirty="0" err="1" smtClean="0">
                <a:ea typeface="Arial" charset="0"/>
              </a:rPr>
              <a:t>ресурсів</a:t>
            </a:r>
            <a:r>
              <a:rPr kumimoji="1" lang="ru-RU" altLang="ru-RU" b="0" i="0" dirty="0" smtClean="0">
                <a:ea typeface="Arial" charset="0"/>
              </a:rPr>
              <a:t> </a:t>
            </a:r>
            <a:r>
              <a:rPr kumimoji="1" lang="ru-RU" altLang="ru-RU" b="0" i="0" dirty="0" err="1" smtClean="0">
                <a:ea typeface="Arial" charset="0"/>
              </a:rPr>
              <a:t>та</a:t>
            </a:r>
            <a:r>
              <a:rPr kumimoji="1" lang="ru-RU" altLang="ru-RU" b="0" i="0" dirty="0" smtClean="0">
                <a:ea typeface="Arial" charset="0"/>
              </a:rPr>
              <a:t> Міністерство оборони</a:t>
            </a:r>
            <a:r>
              <a:rPr kumimoji="1" lang="uk-UA" altLang="ru-RU" b="0" i="0" dirty="0" smtClean="0">
                <a:ea typeface="Arial" charset="0"/>
              </a:rPr>
              <a:t>. В першому випадку це обґрунтовано відсутністю </a:t>
            </a:r>
            <a:r>
              <a:rPr kumimoji="1" lang="uk-UA" altLang="ru-RU" b="0" i="0" dirty="0" err="1" smtClean="0">
                <a:ea typeface="Arial" charset="0"/>
              </a:rPr>
              <a:t>АРВ</a:t>
            </a:r>
            <a:r>
              <a:rPr kumimoji="1" lang="uk-UA" altLang="ru-RU" b="0" i="0" dirty="0" smtClean="0">
                <a:ea typeface="Arial" charset="0"/>
              </a:rPr>
              <a:t> до 4 проектів з 5 розроблених. В другому – відсутністю більшості кількісних показників.</a:t>
            </a:r>
          </a:p>
          <a:p>
            <a:pPr marL="6350" marR="0" lvl="0" indent="438150" algn="just" defTabSz="914400" rtl="0" eaLnBrk="0" fontAlgn="base" latinLnBrk="0" hangingPunct="0">
              <a:lnSpc>
                <a:spcPct val="100000"/>
              </a:lnSpc>
              <a:spcBef>
                <a:spcPts val="0"/>
              </a:spcBef>
              <a:spcAft>
                <a:spcPct val="0"/>
              </a:spcAft>
              <a:buClr>
                <a:schemeClr val="accent1"/>
              </a:buClr>
              <a:buSzPct val="85000"/>
              <a:buFont typeface="Wingdings 2" pitchFamily="18" charset="2"/>
              <a:buNone/>
              <a:tabLst/>
              <a:defRPr/>
            </a:pP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У червні розроблено </a:t>
            </a:r>
            <a:r>
              <a:rPr kumimoji="1" lang="uk-UA" altLang="ru-RU" b="0" i="0" noProof="0" dirty="0" smtClean="0">
                <a:ea typeface="Arial" charset="0"/>
              </a:rPr>
              <a:t>76</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 проекти нормативно-правових актів, що на </a:t>
            </a:r>
            <a:r>
              <a:rPr kumimoji="1" lang="uk-UA" altLang="ru-RU" b="0" i="0" noProof="0" dirty="0" smtClean="0">
                <a:ea typeface="Arial" charset="0"/>
              </a:rPr>
              <a:t>26,3</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 менше, ніж у </a:t>
            </a:r>
            <a:r>
              <a:rPr kumimoji="1" lang="uk-UA" altLang="ru-RU" b="0" i="0" noProof="0" dirty="0" smtClean="0">
                <a:ea typeface="Arial" charset="0"/>
              </a:rPr>
              <a:t>травні</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 Всі </a:t>
            </a:r>
            <a:r>
              <a:rPr kumimoji="1" lang="uk-UA" altLang="ru-RU" sz="1200" b="0" i="0" u="none" strike="noStrike" kern="1200" cap="none" spc="0" normalizeH="0" baseline="0" noProof="0" dirty="0" err="1" smtClean="0">
                <a:ln>
                  <a:noFill/>
                </a:ln>
                <a:solidFill>
                  <a:schemeClr val="tx1"/>
                </a:solidFill>
                <a:effectLst/>
                <a:uLnTx/>
                <a:uFillTx/>
                <a:latin typeface="Arial" pitchFamily="34" charset="0"/>
                <a:ea typeface="Arial" charset="0"/>
                <a:cs typeface="Arial" pitchFamily="34" charset="0"/>
              </a:rPr>
              <a:t>АРВ</a:t>
            </a:r>
            <a:r>
              <a:rPr kumimoji="1" lang="uk-UA" altLang="ru-RU" sz="1200" b="0" i="0" u="none" strike="noStrike" kern="1200" cap="none" spc="0" normalizeH="0" noProof="0" dirty="0" smtClean="0">
                <a:ln>
                  <a:noFill/>
                </a:ln>
                <a:solidFill>
                  <a:schemeClr val="tx1"/>
                </a:solidFill>
                <a:effectLst/>
                <a:uLnTx/>
                <a:uFillTx/>
                <a:latin typeface="Arial" pitchFamily="34" charset="0"/>
                <a:ea typeface="Arial" charset="0"/>
                <a:cs typeface="Arial" pitchFamily="34" charset="0"/>
              </a:rPr>
              <a:t> </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розроблені за новою методикою, проте до</a:t>
            </a:r>
            <a:r>
              <a:rPr kumimoji="1" lang="uk-UA" altLang="ru-RU" sz="1200" b="0" i="0" u="none" strike="noStrike" kern="1200" cap="none" spc="0" normalizeH="0" noProof="0" dirty="0" smtClean="0">
                <a:ln>
                  <a:noFill/>
                </a:ln>
                <a:solidFill>
                  <a:schemeClr val="tx1"/>
                </a:solidFill>
                <a:effectLst/>
                <a:uLnTx/>
                <a:uFillTx/>
                <a:latin typeface="Arial" pitchFamily="34" charset="0"/>
                <a:ea typeface="Arial" charset="0"/>
                <a:cs typeface="Arial" pitchFamily="34" charset="0"/>
              </a:rPr>
              <a:t> 4 проектів</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 </a:t>
            </a:r>
            <a:r>
              <a:rPr kumimoji="1" lang="uk-UA" altLang="ru-RU" sz="1200" b="0" i="0" u="none" strike="noStrike" kern="1200" cap="none" spc="0" normalizeH="0" baseline="0" noProof="0" dirty="0" err="1" smtClean="0">
                <a:ln>
                  <a:noFill/>
                </a:ln>
                <a:solidFill>
                  <a:schemeClr val="tx1"/>
                </a:solidFill>
                <a:effectLst/>
                <a:uLnTx/>
                <a:uFillTx/>
                <a:latin typeface="Arial" pitchFamily="34" charset="0"/>
                <a:ea typeface="Arial" charset="0"/>
                <a:cs typeface="Arial" pitchFamily="34" charset="0"/>
              </a:rPr>
              <a:t>АРВ</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 відсутній або з’явився на офіційних сайтах пізніше, ніж сам проект, що є порушенням норм ст. 9 Закону України № 1160 в частині обов'язковості оприлюднення проекту нормативно-правового акта разом з </a:t>
            </a:r>
            <a:r>
              <a:rPr kumimoji="1" lang="uk-UA" altLang="ru-RU" sz="1200" b="0" i="0" u="none" strike="noStrike" kern="1200" cap="none" spc="0" normalizeH="0" baseline="0" noProof="0" dirty="0" err="1" smtClean="0">
                <a:ln>
                  <a:noFill/>
                </a:ln>
                <a:solidFill>
                  <a:schemeClr val="tx1"/>
                </a:solidFill>
                <a:effectLst/>
                <a:uLnTx/>
                <a:uFillTx/>
                <a:latin typeface="Arial" pitchFamily="34" charset="0"/>
                <a:ea typeface="Arial" charset="0"/>
                <a:cs typeface="Arial" pitchFamily="34" charset="0"/>
              </a:rPr>
              <a:t>АРВ</a:t>
            </a: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 до нього. Крім того, спостерігається ситуація оприлюднення</a:t>
            </a:r>
            <a:r>
              <a:rPr kumimoji="1" lang="uk-UA" altLang="ru-RU" sz="1200" b="0" i="0" u="none" strike="noStrike" kern="1200" cap="none" spc="0" normalizeH="0" noProof="0" dirty="0" smtClean="0">
                <a:ln>
                  <a:noFill/>
                </a:ln>
                <a:solidFill>
                  <a:schemeClr val="tx1"/>
                </a:solidFill>
                <a:effectLst/>
                <a:uLnTx/>
                <a:uFillTx/>
                <a:latin typeface="Arial" pitchFamily="34" charset="0"/>
                <a:ea typeface="Arial" charset="0"/>
                <a:cs typeface="Arial" pitchFamily="34" charset="0"/>
              </a:rPr>
              <a:t> </a:t>
            </a:r>
            <a:r>
              <a:rPr kumimoji="1" lang="uk-UA" altLang="ru-RU" sz="1200" b="0" i="0" u="none" strike="noStrike" kern="1200" cap="none" spc="0" normalizeH="0" noProof="0" dirty="0" err="1" smtClean="0">
                <a:ln>
                  <a:noFill/>
                </a:ln>
                <a:solidFill>
                  <a:schemeClr val="tx1"/>
                </a:solidFill>
                <a:effectLst/>
                <a:uLnTx/>
                <a:uFillTx/>
                <a:latin typeface="Arial" pitchFamily="34" charset="0"/>
                <a:ea typeface="Arial" charset="0"/>
                <a:cs typeface="Arial" pitchFamily="34" charset="0"/>
              </a:rPr>
              <a:t>АРВ</a:t>
            </a:r>
            <a:r>
              <a:rPr kumimoji="1" lang="uk-UA" altLang="ru-RU" sz="1200" b="0" i="0" u="none" strike="noStrike" kern="1200" cap="none" spc="0" normalizeH="0" noProof="0" dirty="0" smtClean="0">
                <a:ln>
                  <a:noFill/>
                </a:ln>
                <a:solidFill>
                  <a:schemeClr val="tx1"/>
                </a:solidFill>
                <a:effectLst/>
                <a:uLnTx/>
                <a:uFillTx/>
                <a:latin typeface="Arial" pitchFamily="34" charset="0"/>
                <a:ea typeface="Arial" charset="0"/>
                <a:cs typeface="Arial" pitchFamily="34" charset="0"/>
              </a:rPr>
              <a:t> на сайті Державної регуляторної служби та відсутності його на офіційному сайті органу розробника.</a:t>
            </a:r>
            <a:endParaRPr kumimoji="1" lang="ru-RU"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endParaRPr>
          </a:p>
        </p:txBody>
      </p:sp>
      <p:sp>
        <p:nvSpPr>
          <p:cNvPr id="8" name="Rectangle 8"/>
          <p:cNvSpPr txBox="1">
            <a:spLocks/>
          </p:cNvSpPr>
          <p:nvPr/>
        </p:nvSpPr>
        <p:spPr>
          <a:xfrm>
            <a:off x="323528" y="1772816"/>
            <a:ext cx="8569325" cy="3460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uk-UA"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Співвідношення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коефіцієнту</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описового</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заміщення</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кількісних</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показників</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та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коефіцієнту</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повноти</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кількісної</a:t>
            </a:r>
            <a:r>
              <a:rPr kumimoji="1" lang="ru-RU" sz="14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r>
              <a:rPr kumimoji="1" lang="ru-RU" sz="1400" b="1" i="0" u="none" strike="noStrike" kern="1200" cap="none" spc="0" normalizeH="0" baseline="0" noProof="0" dirty="0" err="1" smtClean="0">
                <a:ln>
                  <a:noFill/>
                </a:ln>
                <a:solidFill>
                  <a:schemeClr val="tx1"/>
                </a:solidFill>
                <a:effectLst/>
                <a:uLnTx/>
                <a:uFillTx/>
                <a:latin typeface="+mj-lt"/>
                <a:ea typeface="Arial" charset="0"/>
                <a:cs typeface="Arial" pitchFamily="34" charset="0"/>
              </a:rPr>
              <a:t>оцінки</a:t>
            </a:r>
            <a:r>
              <a:rPr kumimoji="1" lang="ru-RU" sz="1600" b="1" i="0" u="none" strike="noStrike" kern="1200" cap="none" spc="0" normalizeH="0" baseline="0" noProof="0" dirty="0" smtClean="0">
                <a:ln>
                  <a:noFill/>
                </a:ln>
                <a:solidFill>
                  <a:schemeClr val="tx1"/>
                </a:solidFill>
                <a:effectLst/>
                <a:uLnTx/>
                <a:uFillTx/>
                <a:latin typeface="+mj-lt"/>
                <a:ea typeface="Arial" charset="0"/>
                <a:cs typeface="Arial" pitchFamily="34" charset="0"/>
              </a:rPr>
              <a:t> </a:t>
            </a:r>
            <a:endParaRPr kumimoji="1" lang="ru-RU" sz="1200" b="0" i="0" u="none" strike="noStrike" kern="1200" cap="none" spc="0" normalizeH="0" baseline="0" noProof="0" dirty="0" smtClean="0">
              <a:ln>
                <a:noFill/>
              </a:ln>
              <a:solidFill>
                <a:schemeClr val="tx2"/>
              </a:solidFill>
              <a:effectLst/>
              <a:uLnTx/>
              <a:uFillTx/>
              <a:latin typeface="+mj-lt"/>
              <a:ea typeface="Arial" charset="0"/>
              <a:cs typeface="Arial" pitchFamily="34" charset="0"/>
            </a:endParaRPr>
          </a:p>
        </p:txBody>
      </p:sp>
      <p:graphicFrame>
        <p:nvGraphicFramePr>
          <p:cNvPr id="9" name="Диаграмма 8"/>
          <p:cNvGraphicFramePr/>
          <p:nvPr/>
        </p:nvGraphicFramePr>
        <p:xfrm>
          <a:off x="899592" y="2276872"/>
          <a:ext cx="8969829" cy="40331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2"/>
              </a:rPr>
              <a:t> </a:t>
            </a:r>
            <a:r>
              <a:rPr lang="ru-RU" b="0" i="0" dirty="0">
                <a:solidFill>
                  <a:srgbClr val="D3B9B3"/>
                </a:solidFill>
                <a:effectLst>
                  <a:outerShdw blurRad="38100" dist="38100" dir="2700000" algn="tl">
                    <a:srgbClr val="000000"/>
                  </a:outerShdw>
                </a:effectLst>
                <a:cs typeface="Arial" pitchFamily="34" charset="0"/>
                <a:hlinkClick r:id="rId2"/>
              </a:rPr>
              <a:t>НДЦ </a:t>
            </a:r>
            <a:r>
              <a:rPr lang="uk-UA" b="0" i="0" dirty="0">
                <a:solidFill>
                  <a:srgbClr val="D3B9B3"/>
                </a:solidFill>
                <a:effectLst>
                  <a:outerShdw blurRad="38100" dist="38100" dir="2700000" algn="tl">
                    <a:srgbClr val="000000"/>
                  </a:outerShdw>
                </a:effectLst>
                <a:cs typeface="Arial" pitchFamily="34" charset="0"/>
                <a:hlinkClick r:id="rId2"/>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en-US" b="0" i="0" dirty="0" smtClean="0">
                <a:solidFill>
                  <a:srgbClr val="FFFFFF"/>
                </a:solidFill>
                <a:effectLst>
                  <a:outerShdw blurRad="38100" dist="38100" dir="2700000" algn="tl">
                    <a:srgbClr val="000000"/>
                  </a:outerShdw>
                </a:effectLst>
                <a:ea typeface="Arial" charset="0"/>
                <a:cs typeface="Arial" charset="0"/>
              </a:rPr>
              <a:t>2</a:t>
            </a:r>
            <a:r>
              <a:rPr lang="uk-UA" b="0" i="0" dirty="0" smtClean="0">
                <a:solidFill>
                  <a:srgbClr val="FFFFFF"/>
                </a:solidFill>
                <a:effectLst>
                  <a:outerShdw blurRad="38100" dist="38100" dir="2700000" algn="tl">
                    <a:srgbClr val="000000"/>
                  </a:outerShdw>
                </a:effectLst>
                <a:ea typeface="Arial" charset="0"/>
                <a:cs typeface="Arial" charset="0"/>
              </a:rPr>
              <a:t>6</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6" name="Text Box 14"/>
          <p:cNvSpPr txBox="1">
            <a:spLocks noChangeArrowheads="1"/>
          </p:cNvSpPr>
          <p:nvPr/>
        </p:nvSpPr>
        <p:spPr bwMode="auto">
          <a:xfrm>
            <a:off x="107504" y="116632"/>
            <a:ext cx="8856984" cy="1200329"/>
          </a:xfrm>
          <a:prstGeom prst="rect">
            <a:avLst/>
          </a:prstGeom>
          <a:noFill/>
          <a:ln w="9525">
            <a:noFill/>
            <a:miter lim="800000"/>
            <a:headEnd/>
            <a:tailEnd/>
          </a:ln>
        </p:spPr>
        <p:txBody>
          <a:bodyPr wrap="square">
            <a:spAutoFit/>
          </a:bodyPr>
          <a:lstStyle/>
          <a:p>
            <a:pPr indent="444500" algn="just">
              <a:spcBef>
                <a:spcPts val="0"/>
              </a:spcBef>
            </a:pPr>
            <a:r>
              <a:rPr lang="uk-UA" altLang="ru-RU" b="0" i="0" dirty="0"/>
              <a:t>Найкращі показники </a:t>
            </a:r>
            <a:r>
              <a:rPr lang="uk-UA" altLang="ru-RU" b="0" i="0" dirty="0" smtClean="0"/>
              <a:t>коефіцієнту повноти кількісної оцінки в Міністерства економічного розвитку і торгівлі, Міністерства освіти і науки, Міністерства інфраструктури, Міністерства аграрної політики, Міністерства регіонального розвитку і будівництва, Міністерство охорони здоров</a:t>
            </a:r>
            <a:r>
              <a:rPr lang="en-US" altLang="ru-RU" b="0" i="0" dirty="0" smtClean="0"/>
              <a:t>’</a:t>
            </a:r>
            <a:r>
              <a:rPr lang="uk-UA" altLang="ru-RU" b="0" i="0" dirty="0" smtClean="0"/>
              <a:t>я, які потрапили до групи з високим рівнем. Крім того, високі показники продемонстрували Міністерство соціальної політики (де більшість кількісних показників також мають числові характеристики). Найгірші результати мають Міністерства оборони та Міністерства екології та природних ресурсів, що пов'язано з відсутністю розрахунків більшості кількісних показників.</a:t>
            </a:r>
            <a:endParaRPr lang="ru-RU" altLang="ru-RU" b="0" i="0" dirty="0"/>
          </a:p>
        </p:txBody>
      </p:sp>
      <p:sp>
        <p:nvSpPr>
          <p:cNvPr id="11" name="Text Box 10"/>
          <p:cNvSpPr txBox="1">
            <a:spLocks noChangeArrowheads="1"/>
          </p:cNvSpPr>
          <p:nvPr/>
        </p:nvSpPr>
        <p:spPr bwMode="auto">
          <a:xfrm>
            <a:off x="107504" y="1196752"/>
            <a:ext cx="8856984" cy="1692771"/>
          </a:xfrm>
          <a:prstGeom prst="rect">
            <a:avLst/>
          </a:prstGeom>
          <a:noFill/>
          <a:ln w="9525">
            <a:noFill/>
            <a:miter lim="800000"/>
            <a:headEnd/>
            <a:tailEnd/>
          </a:ln>
        </p:spPr>
        <p:txBody>
          <a:bodyPr wrap="square">
            <a:spAutoFit/>
          </a:bodyPr>
          <a:lstStyle/>
          <a:p>
            <a:pPr indent="444500" algn="just">
              <a:spcBef>
                <a:spcPts val="0"/>
              </a:spcBef>
            </a:pPr>
            <a:r>
              <a:rPr lang="uk-UA" altLang="ru-RU" sz="1300" b="0" i="0" dirty="0"/>
              <a:t>Згідно до даних таблиці (слайд </a:t>
            </a:r>
            <a:r>
              <a:rPr lang="uk-UA" altLang="ru-RU" sz="1300" b="0" i="0" dirty="0" smtClean="0"/>
              <a:t>21,22,23), </a:t>
            </a:r>
            <a:r>
              <a:rPr lang="uk-UA" altLang="ru-RU" sz="1300" b="0" i="0" dirty="0"/>
              <a:t>показники коефіцієнтів повноти </a:t>
            </a:r>
            <a:r>
              <a:rPr lang="uk-UA" altLang="ru-RU" sz="1300" b="0" i="0" dirty="0" smtClean="0"/>
              <a:t>описового заміщення кількісної </a:t>
            </a:r>
            <a:r>
              <a:rPr lang="uk-UA" altLang="ru-RU" sz="1300" b="0" i="0" dirty="0"/>
              <a:t>оцінки </a:t>
            </a:r>
            <a:r>
              <a:rPr lang="uk-UA" altLang="ru-RU" sz="1300" b="0" i="0" dirty="0" smtClean="0"/>
              <a:t>в </a:t>
            </a:r>
            <a:r>
              <a:rPr lang="uk-UA" altLang="ru-RU" sz="1300" b="0" i="0" dirty="0"/>
              <a:t>групі державних служб та інспекцій є </a:t>
            </a:r>
            <a:r>
              <a:rPr lang="uk-UA" altLang="ru-RU" sz="1300" b="0" i="0" dirty="0" smtClean="0"/>
              <a:t>нижче середнього, що пов'язано з наявністю числового</a:t>
            </a:r>
            <a:r>
              <a:rPr lang="en-US" altLang="ru-RU" sz="1300" b="0" i="0" dirty="0" smtClean="0"/>
              <a:t>/</a:t>
            </a:r>
            <a:r>
              <a:rPr lang="uk-UA" altLang="ru-RU" sz="1300" b="0" i="0" dirty="0" smtClean="0"/>
              <a:t>текстового опису частини кількісних показників. Виключення склали </a:t>
            </a:r>
            <a:r>
              <a:rPr lang="ru-RU" altLang="ru-RU" sz="1300" b="0" i="0" dirty="0" err="1" smtClean="0"/>
              <a:t>Державна</a:t>
            </a:r>
            <a:r>
              <a:rPr lang="ru-RU" altLang="ru-RU" sz="1300" b="0" i="0" dirty="0" smtClean="0"/>
              <a:t> </a:t>
            </a:r>
            <a:r>
              <a:rPr lang="ru-RU" altLang="ru-RU" sz="1300" b="0" i="0" dirty="0" err="1" smtClean="0"/>
              <a:t>авіаційна</a:t>
            </a:r>
            <a:r>
              <a:rPr lang="ru-RU" altLang="ru-RU" sz="1300" b="0" i="0" dirty="0" smtClean="0"/>
              <a:t> служба</a:t>
            </a:r>
            <a:r>
              <a:rPr lang="uk-UA" altLang="ru-RU" sz="1300" b="0" i="0" dirty="0" smtClean="0"/>
              <a:t>, в якій </a:t>
            </a:r>
            <a:r>
              <a:rPr lang="uk-UA" altLang="ru-RU" sz="1300" b="0" i="0" dirty="0" err="1" smtClean="0"/>
              <a:t>Ко</a:t>
            </a:r>
            <a:r>
              <a:rPr lang="uk-UA" altLang="ru-RU" sz="1300" b="0" i="0" dirty="0" smtClean="0"/>
              <a:t> дорівнює 0,57, що свідчить про відсутність більшості кількісних показників.  В групі фондів, комітетів та комісій, всі значення Кк є вище середнього, окрім Національної поліції України.</a:t>
            </a:r>
            <a:endParaRPr lang="ru-RU" altLang="ru-RU" sz="1300" b="0" i="0" dirty="0"/>
          </a:p>
          <a:p>
            <a:pPr indent="444500" algn="just" eaLnBrk="1" hangingPunct="1">
              <a:spcBef>
                <a:spcPct val="50000"/>
              </a:spcBef>
            </a:pPr>
            <a:endParaRPr lang="uk-UA" altLang="ru-RU" sz="1400" b="0" i="0" dirty="0"/>
          </a:p>
          <a:p>
            <a:pPr indent="444500" algn="just" eaLnBrk="1" hangingPunct="1">
              <a:spcBef>
                <a:spcPct val="50000"/>
              </a:spcBef>
            </a:pPr>
            <a:endParaRPr lang="ru-RU" altLang="ru-RU" b="0" i="0" dirty="0"/>
          </a:p>
        </p:txBody>
      </p:sp>
      <p:graphicFrame>
        <p:nvGraphicFramePr>
          <p:cNvPr id="8" name="Диаграмма 7"/>
          <p:cNvGraphicFramePr/>
          <p:nvPr/>
        </p:nvGraphicFramePr>
        <p:xfrm>
          <a:off x="1907704" y="2204864"/>
          <a:ext cx="5279572"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3"/>
          <p:cNvSpPr txBox="1">
            <a:spLocks/>
          </p:cNvSpPr>
          <p:nvPr/>
        </p:nvSpPr>
        <p:spPr bwMode="auto">
          <a:xfrm>
            <a:off x="179512" y="4797152"/>
            <a:ext cx="8856984" cy="19389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6350" marR="0" lvl="0" indent="438150" algn="just" defTabSz="914400" rtl="0" eaLnBrk="0" fontAlgn="base" latinLnBrk="0" hangingPunct="0">
              <a:lnSpc>
                <a:spcPct val="100000"/>
              </a:lnSpc>
              <a:spcBef>
                <a:spcPts val="0"/>
              </a:spcBef>
              <a:spcAft>
                <a:spcPct val="0"/>
              </a:spcAft>
              <a:buClr>
                <a:schemeClr val="accent1"/>
              </a:buClr>
              <a:buSzPct val="85000"/>
              <a:buFont typeface="Wingdings 2" pitchFamily="18" charset="2"/>
              <a:buNone/>
              <a:tabLst/>
              <a:defRPr/>
            </a:pPr>
            <a:r>
              <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rPr>
              <a:t>За результатами аналіз</a:t>
            </a:r>
            <a:r>
              <a:rPr kumimoji="1" lang="uk-UA" altLang="ru-RU" sz="1200" b="0" i="0" u="none" strike="noStrike" kern="1200" cap="none" spc="0" normalizeH="0" noProof="0" dirty="0" smtClean="0">
                <a:ln>
                  <a:noFill/>
                </a:ln>
                <a:solidFill>
                  <a:schemeClr val="tx1"/>
                </a:solidFill>
                <a:effectLst/>
                <a:uLnTx/>
                <a:uFillTx/>
                <a:latin typeface="Arial" pitchFamily="34" charset="0"/>
                <a:ea typeface="Arial" charset="0"/>
                <a:cs typeface="Arial" pitchFamily="34" charset="0"/>
              </a:rPr>
              <a:t> інтегрального показника за останні 6 кварталів можна зробити наступні висновки:</a:t>
            </a:r>
          </a:p>
          <a:p>
            <a:pPr marL="6350" marR="0" lvl="0" indent="-6350" algn="just" defTabSz="914400" rtl="0" eaLnBrk="0" fontAlgn="base" latinLnBrk="0" hangingPunct="0">
              <a:lnSpc>
                <a:spcPct val="100000"/>
              </a:lnSpc>
              <a:spcBef>
                <a:spcPts val="0"/>
              </a:spcBef>
              <a:spcAft>
                <a:spcPct val="0"/>
              </a:spcAft>
              <a:buClr>
                <a:schemeClr val="accent1"/>
              </a:buClr>
              <a:buSzPct val="85000"/>
              <a:buFont typeface="Wingdings 2" pitchFamily="18" charset="2"/>
              <a:buNone/>
              <a:tabLst/>
              <a:defRPr/>
            </a:pPr>
            <a:r>
              <a:rPr kumimoji="1" lang="uk-UA" altLang="ru-RU" b="0" i="0" dirty="0" smtClean="0">
                <a:ea typeface="Arial" charset="0"/>
              </a:rPr>
              <a:t>- в цілому, дані інтегрального показника є значно нижчими за 1, що свідчить про відсутність частини якісних та кількісних складових, а отже про незадовільну якість аналізу</a:t>
            </a:r>
            <a:r>
              <a:rPr kumimoji="1" lang="en-US" altLang="ru-RU" b="0" i="0" dirty="0" smtClean="0">
                <a:ea typeface="Arial" charset="0"/>
              </a:rPr>
              <a:t>;</a:t>
            </a:r>
            <a:endParaRPr kumimoji="1" lang="uk-UA" altLang="ru-RU" b="0" i="0" dirty="0" smtClean="0">
              <a:ea typeface="Arial" charset="0"/>
            </a:endParaRPr>
          </a:p>
          <a:p>
            <a:pPr marL="6350" marR="0" lvl="0" indent="-6350" algn="just" defTabSz="914400" rtl="0" eaLnBrk="0" fontAlgn="base" latinLnBrk="0" hangingPunct="0">
              <a:lnSpc>
                <a:spcPct val="100000"/>
              </a:lnSpc>
              <a:spcBef>
                <a:spcPts val="0"/>
              </a:spcBef>
              <a:spcAft>
                <a:spcPct val="0"/>
              </a:spcAft>
              <a:buClr>
                <a:schemeClr val="accent1"/>
              </a:buClr>
              <a:buSzPct val="85000"/>
              <a:tabLst/>
              <a:defRPr/>
            </a:pPr>
            <a:r>
              <a:rPr kumimoji="1" lang="en-US" altLang="ru-RU" b="0" i="0" dirty="0" smtClean="0">
                <a:ea typeface="Arial" charset="0"/>
              </a:rPr>
              <a:t>- </a:t>
            </a:r>
            <a:r>
              <a:rPr kumimoji="1" lang="uk-UA" altLang="ru-RU" b="0" i="0" dirty="0" smtClean="0">
                <a:ea typeface="Arial" charset="0"/>
              </a:rPr>
              <a:t>зменшення показника в 2 кв. 2016 р. може бути наслідком непідготовленості регуляторних органів до запровадження оновленої методики, складністю розрахунків та відсутністю частини якісних та кількісних складових аналізу</a:t>
            </a:r>
            <a:r>
              <a:rPr kumimoji="1" lang="en-US" altLang="ru-RU" b="0" i="0" dirty="0" smtClean="0">
                <a:ea typeface="Arial" charset="0"/>
              </a:rPr>
              <a:t>;</a:t>
            </a:r>
          </a:p>
          <a:p>
            <a:pPr marL="6350" marR="0" lvl="0" indent="-6350" algn="just" defTabSz="914400" rtl="0" eaLnBrk="0" fontAlgn="base" latinLnBrk="0" hangingPunct="0">
              <a:lnSpc>
                <a:spcPct val="100000"/>
              </a:lnSpc>
              <a:spcBef>
                <a:spcPts val="0"/>
              </a:spcBef>
              <a:spcAft>
                <a:spcPct val="0"/>
              </a:spcAft>
              <a:buClr>
                <a:schemeClr val="accent1"/>
              </a:buClr>
              <a:buSzPct val="85000"/>
              <a:tabLst/>
              <a:defRPr/>
            </a:pPr>
            <a:r>
              <a:rPr kumimoji="1" lang="en-US" altLang="ru-RU" b="0" i="0" dirty="0" smtClean="0">
                <a:ea typeface="Arial" charset="0"/>
              </a:rPr>
              <a:t>- </a:t>
            </a:r>
            <a:r>
              <a:rPr kumimoji="1" lang="uk-UA" altLang="ru-RU" b="0" i="0" dirty="0" smtClean="0">
                <a:ea typeface="Arial" charset="0"/>
              </a:rPr>
              <a:t>незважаючи на незначне покращення ситуації наприкінці 2016 р. в перших двох кварталах 2017 спостерігається тенденція до погіршення аналізу, що може бути наслідком відсутності достатнього контролю органів розробників та наявністю порушень в процедурі та повноті розробки </a:t>
            </a:r>
            <a:r>
              <a:rPr kumimoji="1" lang="uk-UA" altLang="ru-RU" b="0" i="0" dirty="0" err="1" smtClean="0">
                <a:ea typeface="Arial" charset="0"/>
              </a:rPr>
              <a:t>АРВ</a:t>
            </a:r>
            <a:r>
              <a:rPr kumimoji="1" lang="uk-UA" altLang="ru-RU" b="0" i="0" dirty="0" smtClean="0">
                <a:ea typeface="Arial" charset="0"/>
              </a:rPr>
              <a:t>.</a:t>
            </a:r>
          </a:p>
          <a:p>
            <a:pPr marL="6350" marR="0" lvl="0" indent="82550" algn="just" defTabSz="914400" rtl="0" eaLnBrk="0" fontAlgn="base" latinLnBrk="0" hangingPunct="0">
              <a:lnSpc>
                <a:spcPct val="100000"/>
              </a:lnSpc>
              <a:spcBef>
                <a:spcPts val="0"/>
              </a:spcBef>
              <a:spcAft>
                <a:spcPct val="0"/>
              </a:spcAft>
              <a:buClr>
                <a:schemeClr val="accent1"/>
              </a:buClr>
              <a:buSzPct val="85000"/>
              <a:buFontTx/>
              <a:buChar char="-"/>
              <a:tabLst/>
              <a:defRPr/>
            </a:pPr>
            <a:endParaRPr kumimoji="1" lang="en-US" altLang="ru-RU" b="0" i="0" dirty="0" smtClean="0">
              <a:ea typeface="Arial" charset="0"/>
            </a:endParaRPr>
          </a:p>
          <a:p>
            <a:pPr marL="6350" marR="0" lvl="0" indent="438150" algn="just" defTabSz="914400" rtl="0" eaLnBrk="0" fontAlgn="base" latinLnBrk="0" hangingPunct="0">
              <a:lnSpc>
                <a:spcPct val="100000"/>
              </a:lnSpc>
              <a:spcBef>
                <a:spcPts val="0"/>
              </a:spcBef>
              <a:spcAft>
                <a:spcPct val="0"/>
              </a:spcAft>
              <a:buClr>
                <a:schemeClr val="accent1"/>
              </a:buClr>
              <a:buSzPct val="85000"/>
              <a:buFontTx/>
              <a:buChar char="-"/>
              <a:tabLst/>
              <a:defRPr/>
            </a:pPr>
            <a:endPar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Users\pc\Downloads\кяк - копия (1).jpg"/>
          <p:cNvPicPr>
            <a:picLocks noChangeAspect="1" noChangeArrowheads="1"/>
          </p:cNvPicPr>
          <p:nvPr/>
        </p:nvPicPr>
        <p:blipFill>
          <a:blip r:embed="rId2" cstate="print"/>
          <a:srcRect/>
          <a:stretch>
            <a:fillRect/>
          </a:stretch>
        </p:blipFill>
        <p:spPr bwMode="auto">
          <a:xfrm>
            <a:off x="2123728" y="1988840"/>
            <a:ext cx="4320480" cy="3187634"/>
          </a:xfrm>
          <a:prstGeom prst="rect">
            <a:avLst/>
          </a:prstGeom>
          <a:noFill/>
        </p:spPr>
      </p:pic>
      <p:sp>
        <p:nvSpPr>
          <p:cNvPr id="7" name="Скругленный прямоугольник 6"/>
          <p:cNvSpPr/>
          <p:nvPr/>
        </p:nvSpPr>
        <p:spPr>
          <a:xfrm>
            <a:off x="107950" y="6308725"/>
            <a:ext cx="2519363" cy="400050"/>
          </a:xfrm>
          <a:prstGeom prst="roundRect">
            <a:avLst>
              <a:gd name="adj" fmla="val 50000"/>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pPr>
            <a:r>
              <a:rPr lang="ru-RU" b="0" i="0" dirty="0" smtClean="0">
                <a:solidFill>
                  <a:srgbClr val="D3B9B3"/>
                </a:solidFill>
                <a:effectLst>
                  <a:outerShdw blurRad="38100" dist="38100" dir="2700000" algn="tl">
                    <a:srgbClr val="000000"/>
                  </a:outerShdw>
                </a:effectLst>
                <a:cs typeface="Arial" pitchFamily="34" charset="0"/>
                <a:hlinkClick r:id="rId3"/>
              </a:rPr>
              <a:t>НДЦ </a:t>
            </a:r>
            <a:r>
              <a:rPr lang="uk-UA" b="0" i="0" dirty="0">
                <a:solidFill>
                  <a:srgbClr val="D3B9B3"/>
                </a:solidFill>
                <a:effectLst>
                  <a:outerShdw blurRad="38100" dist="38100" dir="2700000" algn="tl">
                    <a:srgbClr val="000000"/>
                  </a:outerShdw>
                </a:effectLst>
                <a:cs typeface="Arial" pitchFamily="34" charset="0"/>
                <a:hlinkClick r:id="rId3"/>
              </a:rPr>
              <a:t>ІПР НАН України</a:t>
            </a:r>
            <a:endParaRPr lang="ru-RU" b="0" i="0" dirty="0">
              <a:solidFill>
                <a:srgbClr val="D3B9B3"/>
              </a:solidFill>
              <a:effectLst>
                <a:outerShdw blurRad="38100" dist="38100" dir="2700000" algn="tl">
                  <a:srgbClr val="000000"/>
                </a:outerShdw>
              </a:effectLst>
              <a:cs typeface="Arial" pitchFamily="34" charset="0"/>
            </a:endParaRPr>
          </a:p>
        </p:txBody>
      </p:sp>
      <p:sp>
        <p:nvSpPr>
          <p:cNvPr id="5" name="Овал 4"/>
          <p:cNvSpPr/>
          <p:nvPr/>
        </p:nvSpPr>
        <p:spPr>
          <a:xfrm>
            <a:off x="8604250" y="6319838"/>
            <a:ext cx="431800" cy="414337"/>
          </a:xfrm>
          <a:prstGeom prst="ellipse">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spcBef>
                <a:spcPct val="0"/>
              </a:spcBef>
              <a:defRPr/>
            </a:pPr>
            <a:r>
              <a:rPr lang="en-US" b="0" i="0" dirty="0" smtClean="0">
                <a:solidFill>
                  <a:srgbClr val="FFFFFF"/>
                </a:solidFill>
                <a:effectLst>
                  <a:outerShdw blurRad="38100" dist="38100" dir="2700000" algn="tl">
                    <a:srgbClr val="000000"/>
                  </a:outerShdw>
                </a:effectLst>
                <a:ea typeface="Arial" charset="0"/>
                <a:cs typeface="Arial" charset="0"/>
              </a:rPr>
              <a:t>2</a:t>
            </a:r>
            <a:r>
              <a:rPr lang="uk-UA" b="0" i="0" dirty="0" smtClean="0">
                <a:solidFill>
                  <a:srgbClr val="FFFFFF"/>
                </a:solidFill>
                <a:effectLst>
                  <a:outerShdw blurRad="38100" dist="38100" dir="2700000" algn="tl">
                    <a:srgbClr val="000000"/>
                  </a:outerShdw>
                </a:effectLst>
                <a:ea typeface="Arial" charset="0"/>
                <a:cs typeface="Arial" charset="0"/>
              </a:rPr>
              <a:t>7</a:t>
            </a:r>
            <a:endParaRPr lang="ru-RU" b="0" i="0" dirty="0">
              <a:solidFill>
                <a:srgbClr val="FFFFFF"/>
              </a:solidFill>
              <a:effectLst>
                <a:outerShdw blurRad="38100" dist="38100" dir="2700000" algn="tl">
                  <a:srgbClr val="000000"/>
                </a:outerShdw>
              </a:effectLst>
              <a:ea typeface="Arial" charset="0"/>
              <a:cs typeface="Arial" charset="0"/>
            </a:endParaRPr>
          </a:p>
        </p:txBody>
      </p:sp>
      <p:sp>
        <p:nvSpPr>
          <p:cNvPr id="37891" name="Rectangle 9"/>
          <p:cNvSpPr>
            <a:spLocks noGrp="1"/>
          </p:cNvSpPr>
          <p:nvPr>
            <p:ph type="title"/>
          </p:nvPr>
        </p:nvSpPr>
        <p:spPr>
          <a:xfrm>
            <a:off x="179388" y="333375"/>
            <a:ext cx="8785225" cy="417513"/>
          </a:xfrm>
          <a:noFill/>
        </p:spPr>
        <p:txBody>
          <a:bodyPr/>
          <a:lstStyle/>
          <a:p>
            <a:pPr algn="ctr"/>
            <a:r>
              <a:rPr lang="uk-UA" sz="1600" b="1" dirty="0" smtClean="0">
                <a:solidFill>
                  <a:schemeClr val="tx1"/>
                </a:solidFill>
              </a:rPr>
              <a:t>Розподіл державних органів за значеннями інтегрального показника та коефіцієнту описового заміщення кількісних показників</a:t>
            </a:r>
            <a:endParaRPr lang="ru-RU" sz="1600" b="1" dirty="0" smtClean="0">
              <a:solidFill>
                <a:schemeClr val="tx1"/>
              </a:solidFill>
            </a:endParaRPr>
          </a:p>
        </p:txBody>
      </p:sp>
      <p:sp>
        <p:nvSpPr>
          <p:cNvPr id="73746" name="Text Box 18"/>
          <p:cNvSpPr txBox="1">
            <a:spLocks noChangeArrowheads="1"/>
          </p:cNvSpPr>
          <p:nvPr/>
        </p:nvSpPr>
        <p:spPr bwMode="auto">
          <a:xfrm>
            <a:off x="1109663" y="2997200"/>
            <a:ext cx="366712" cy="936625"/>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a:spAutoFit/>
          </a:bodyPr>
          <a:lstStyle/>
          <a:p>
            <a:pPr>
              <a:defRPr/>
            </a:pPr>
            <a:endParaRPr lang="ru-RU">
              <a:latin typeface="Arial" charset="0"/>
              <a:ea typeface="Arial" charset="0"/>
              <a:cs typeface="Arial" charset="0"/>
            </a:endParaRPr>
          </a:p>
        </p:txBody>
      </p:sp>
      <p:sp>
        <p:nvSpPr>
          <p:cNvPr id="73749" name="Text Box 21"/>
          <p:cNvSpPr txBox="1">
            <a:spLocks noChangeArrowheads="1"/>
          </p:cNvSpPr>
          <p:nvPr/>
        </p:nvSpPr>
        <p:spPr bwMode="auto">
          <a:xfrm rot="10800000">
            <a:off x="1979712" y="2132856"/>
            <a:ext cx="366712" cy="1152525"/>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a:spAutoFit/>
          </a:bodyPr>
          <a:lstStyle/>
          <a:p>
            <a:r>
              <a:rPr lang="uk-UA" dirty="0"/>
              <a:t>високий</a:t>
            </a:r>
            <a:endParaRPr lang="ru-RU" dirty="0"/>
          </a:p>
        </p:txBody>
      </p:sp>
      <p:sp>
        <p:nvSpPr>
          <p:cNvPr id="73747" name="Text Box 19"/>
          <p:cNvSpPr txBox="1">
            <a:spLocks noChangeArrowheads="1"/>
          </p:cNvSpPr>
          <p:nvPr/>
        </p:nvSpPr>
        <p:spPr bwMode="auto">
          <a:xfrm rot="10800000">
            <a:off x="1979712" y="3573016"/>
            <a:ext cx="366712" cy="1152525"/>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a:spAutoFit/>
          </a:bodyPr>
          <a:lstStyle/>
          <a:p>
            <a:r>
              <a:rPr lang="uk-UA" dirty="0"/>
              <a:t>низький</a:t>
            </a:r>
            <a:endParaRPr lang="ru-RU" dirty="0"/>
          </a:p>
        </p:txBody>
      </p:sp>
      <p:sp>
        <p:nvSpPr>
          <p:cNvPr id="73744" name="Text Box 16"/>
          <p:cNvSpPr txBox="1">
            <a:spLocks noChangeArrowheads="1"/>
          </p:cNvSpPr>
          <p:nvPr/>
        </p:nvSpPr>
        <p:spPr bwMode="auto">
          <a:xfrm>
            <a:off x="2699792" y="4941168"/>
            <a:ext cx="1223962" cy="274637"/>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uk-UA" dirty="0"/>
              <a:t>низький</a:t>
            </a:r>
            <a:endParaRPr lang="ru-RU" dirty="0"/>
          </a:p>
        </p:txBody>
      </p:sp>
      <p:sp>
        <p:nvSpPr>
          <p:cNvPr id="73745" name="Text Box 17"/>
          <p:cNvSpPr txBox="1">
            <a:spLocks noChangeArrowheads="1"/>
          </p:cNvSpPr>
          <p:nvPr/>
        </p:nvSpPr>
        <p:spPr bwMode="auto">
          <a:xfrm>
            <a:off x="4932040" y="4941168"/>
            <a:ext cx="936104" cy="276999"/>
          </a:xfrm>
          <a:prstGeom prst="rect">
            <a:avLst/>
          </a:prstGeom>
          <a:noFill/>
          <a:ln>
            <a:noFill/>
          </a:ln>
          <a:effectLst/>
          <a:extLst>
            <a:ext uri="{909E8E84-426E-40dd-AFC4-6F175D3DCCD1}">
              <a14:hiddenFill xmlns:a14="http://schemas.microsoft.com/office/drawing/2010/main" xmlns="">
                <a:solidFill>
                  <a:srgbClr val="33CCCC"/>
                </a:solidFill>
              </a14:hiddenFill>
            </a:ext>
            <a:ext uri="{91240B29-F687-4f45-9708-019B960494DF}">
              <a14:hiddenLine xmlns:a14="http://schemas.microsoft.com/office/drawing/2010/main" xmlns="" w="31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uk-UA" dirty="0"/>
              <a:t>високий</a:t>
            </a:r>
            <a:endParaRPr lang="ru-RU" dirty="0"/>
          </a:p>
        </p:txBody>
      </p:sp>
      <p:sp>
        <p:nvSpPr>
          <p:cNvPr id="11" name="Rectangle 3"/>
          <p:cNvSpPr txBox="1">
            <a:spLocks/>
          </p:cNvSpPr>
          <p:nvPr/>
        </p:nvSpPr>
        <p:spPr bwMode="auto">
          <a:xfrm>
            <a:off x="107504" y="5085184"/>
            <a:ext cx="8856984" cy="120032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6350" marR="0" lvl="0" indent="43815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endParaRPr>
          </a:p>
          <a:p>
            <a:pPr indent="444500" algn="just">
              <a:spcBef>
                <a:spcPts val="0"/>
              </a:spcBef>
            </a:pPr>
            <a:r>
              <a:rPr lang="uk-UA" altLang="ru-RU" b="0" i="0" dirty="0" smtClean="0"/>
              <a:t>Згідно з результатами побудованої матриці можна зазначити, що більшість регуляторних органів продемонстрували високі показники, </a:t>
            </a:r>
            <a:r>
              <a:rPr lang="uk-UA" altLang="ru-RU" b="0" i="0" dirty="0" err="1" smtClean="0"/>
              <a:t>Кінт</a:t>
            </a:r>
            <a:r>
              <a:rPr lang="uk-UA" altLang="ru-RU" b="0" i="0" dirty="0" smtClean="0"/>
              <a:t>, що свідчить про якість розроблених АРВ (тобто високі значення </a:t>
            </a:r>
            <a:r>
              <a:rPr lang="uk-UA" altLang="ru-RU" b="0" i="0" dirty="0" err="1" smtClean="0"/>
              <a:t>Кяк</a:t>
            </a:r>
            <a:r>
              <a:rPr lang="uk-UA" altLang="ru-RU" b="0" i="0" dirty="0" smtClean="0"/>
              <a:t> та </a:t>
            </a:r>
            <a:r>
              <a:rPr lang="uk-UA" altLang="ru-RU" b="0" i="0" dirty="0" err="1" smtClean="0"/>
              <a:t>Кк</a:t>
            </a:r>
            <a:r>
              <a:rPr lang="uk-UA" altLang="ru-RU" b="0" i="0" dirty="0" smtClean="0"/>
              <a:t>). Виключеннями стали </a:t>
            </a:r>
            <a:r>
              <a:rPr kumimoji="1" lang="uk-UA" altLang="ru-RU" b="0" i="0" dirty="0" smtClean="0">
                <a:ea typeface="Arial" charset="0"/>
              </a:rPr>
              <a:t>Міністерство екології та природних ресурсів та Міністерство оборони, де значення інтегрального показника менше 0,3, через відсутність АРВ до проектів.</a:t>
            </a:r>
            <a:r>
              <a:rPr lang="uk-UA" altLang="ru-RU" b="0" i="0" dirty="0" smtClean="0"/>
              <a:t> Показники Ко в більшості проектів, є не високими (0-0,39), що свідчить про наявність числової оцінки в більшості кількісних показників. Виключення складає лише Державна авіаційна служба, де Ко=0,57.</a:t>
            </a:r>
            <a:endParaRPr lang="ru-RU" altLang="ru-RU" b="0" i="0" dirty="0" smtClean="0"/>
          </a:p>
        </p:txBody>
      </p:sp>
      <p:sp>
        <p:nvSpPr>
          <p:cNvPr id="13" name="Rectangle 3"/>
          <p:cNvSpPr txBox="1">
            <a:spLocks/>
          </p:cNvSpPr>
          <p:nvPr/>
        </p:nvSpPr>
        <p:spPr bwMode="auto">
          <a:xfrm>
            <a:off x="107504" y="764704"/>
            <a:ext cx="8856984" cy="120032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6350" marR="0" lvl="0" indent="438150" algn="just"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defRPr/>
            </a:pPr>
            <a:endParaRPr kumimoji="1" lang="uk-UA" altLang="ru-RU" sz="1200" b="0" i="0" u="none" strike="noStrike" kern="1200" cap="none" spc="0" normalizeH="0" baseline="0" noProof="0" dirty="0" smtClean="0">
              <a:ln>
                <a:noFill/>
              </a:ln>
              <a:solidFill>
                <a:schemeClr val="tx1"/>
              </a:solidFill>
              <a:effectLst/>
              <a:uLnTx/>
              <a:uFillTx/>
              <a:latin typeface="Arial" pitchFamily="34" charset="0"/>
              <a:ea typeface="Arial" charset="0"/>
              <a:cs typeface="Arial" pitchFamily="34" charset="0"/>
            </a:endParaRPr>
          </a:p>
          <a:p>
            <a:pPr indent="444500" algn="just" eaLnBrk="1" hangingPunct="1">
              <a:spcBef>
                <a:spcPts val="0"/>
              </a:spcBef>
            </a:pPr>
            <a:r>
              <a:rPr kumimoji="1" lang="uk-UA" altLang="ru-RU" b="0" i="0" dirty="0" smtClean="0"/>
              <a:t>Для того, щоб зробити висновки про якість проведення кількісної оцінки, та визначити частку коефіцієнту описового заміщення кількісних показників в інтегральному, побудовано матрицю розподілу ЦОВВ за </a:t>
            </a:r>
            <a:r>
              <a:rPr kumimoji="1" lang="uk-UA" altLang="ru-RU" b="0" i="0" dirty="0" err="1" smtClean="0"/>
              <a:t>Ко</a:t>
            </a:r>
            <a:r>
              <a:rPr kumimoji="1" lang="uk-UA" altLang="ru-RU" b="0" i="0" dirty="0" smtClean="0"/>
              <a:t> та </a:t>
            </a:r>
            <a:r>
              <a:rPr kumimoji="1" lang="uk-UA" altLang="ru-RU" b="0" i="0" dirty="0" err="1" smtClean="0"/>
              <a:t>Кінт</a:t>
            </a:r>
            <a:r>
              <a:rPr kumimoji="1" lang="uk-UA" altLang="ru-RU" b="0" i="0" dirty="0" smtClean="0"/>
              <a:t>. Наведена матриця складається з 4 квадрантів. З точку зору аналізу, найкращим вважається 2 квадрант, оскільки до нього увійшли державні органи, які провели максимально повний якісний і кількісний аналіз проектів НПА. Найгіршим є 4 квадрант, в якому коефіцієнти повноти якісної та кількісної оцінки є найнижчими. 1 та 3 квадранти містять середні значення </a:t>
            </a:r>
            <a:r>
              <a:rPr kumimoji="1" lang="uk-UA" altLang="ru-RU" b="0" i="0" dirty="0" err="1" smtClean="0"/>
              <a:t>Кяк</a:t>
            </a:r>
            <a:r>
              <a:rPr kumimoji="1" lang="uk-UA" altLang="ru-RU" b="0" i="0" dirty="0" smtClean="0"/>
              <a:t> і Кк.</a:t>
            </a:r>
            <a:r>
              <a:rPr kumimoji="1" lang="ru-RU" altLang="ru-RU" b="0" i="0" dirty="0" smtClean="0"/>
              <a:t> </a:t>
            </a:r>
            <a:endParaRPr kumimoji="1" lang="ru-RU" altLang="ru-RU" b="0" i="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idx="4294967295"/>
          </p:nvPr>
        </p:nvSpPr>
        <p:spPr>
          <a:xfrm>
            <a:off x="683568" y="260648"/>
            <a:ext cx="7705725" cy="1368425"/>
          </a:xfrm>
        </p:spPr>
        <p:txBody>
          <a:bodyPr anchor="ctr"/>
          <a:lstStyle/>
          <a:p>
            <a:pPr algn="ctr" eaLnBrk="1" hangingPunct="1">
              <a:lnSpc>
                <a:spcPct val="150000"/>
              </a:lnSpc>
            </a:pPr>
            <a:r>
              <a:rPr kumimoji="0" lang="uk-UA" sz="1600" b="1" dirty="0" smtClean="0">
                <a:latin typeface="Cambria" pitchFamily="18" charset="0"/>
              </a:rPr>
              <a:t>Моніторинг підготовлено експертно-аналітичною групою </a:t>
            </a:r>
            <a:br>
              <a:rPr kumimoji="0" lang="uk-UA" sz="1600" b="1" dirty="0" smtClean="0">
                <a:latin typeface="Cambria" pitchFamily="18" charset="0"/>
              </a:rPr>
            </a:br>
            <a:r>
              <a:rPr kumimoji="0" lang="uk-UA" sz="1600" b="1" dirty="0" smtClean="0">
                <a:latin typeface="Cambria" pitchFamily="18" charset="0"/>
              </a:rPr>
              <a:t>Науково-дослідного центру індустріальних проблем розвитку </a:t>
            </a:r>
            <a:br>
              <a:rPr kumimoji="0" lang="uk-UA" sz="1600" b="1" dirty="0" smtClean="0">
                <a:latin typeface="Cambria" pitchFamily="18" charset="0"/>
              </a:rPr>
            </a:br>
            <a:r>
              <a:rPr kumimoji="0" lang="uk-UA" sz="1600" b="1" dirty="0" smtClean="0">
                <a:latin typeface="Cambria" pitchFamily="18" charset="0"/>
              </a:rPr>
              <a:t>Національної Академії Наук України </a:t>
            </a:r>
            <a:br>
              <a:rPr kumimoji="0" lang="uk-UA" sz="1600" b="1" dirty="0" smtClean="0">
                <a:latin typeface="Cambria" pitchFamily="18" charset="0"/>
              </a:rPr>
            </a:br>
            <a:r>
              <a:rPr kumimoji="0" lang="uk-UA" sz="1600" b="1" dirty="0" smtClean="0">
                <a:latin typeface="Cambria" pitchFamily="18" charset="0"/>
              </a:rPr>
              <a:t/>
            </a:r>
            <a:br>
              <a:rPr kumimoji="0" lang="uk-UA" sz="1600" b="1" dirty="0" smtClean="0">
                <a:latin typeface="Cambria" pitchFamily="18" charset="0"/>
              </a:rPr>
            </a:br>
            <a:endParaRPr kumimoji="0" lang="uk-UA" sz="1600" b="1" dirty="0" smtClean="0">
              <a:latin typeface="Cambria" pitchFamily="18" charset="0"/>
            </a:endParaRPr>
          </a:p>
        </p:txBody>
      </p:sp>
      <p:sp>
        <p:nvSpPr>
          <p:cNvPr id="40962" name="Объект 2"/>
          <p:cNvSpPr txBox="1">
            <a:spLocks/>
          </p:cNvSpPr>
          <p:nvPr/>
        </p:nvSpPr>
        <p:spPr bwMode="auto">
          <a:xfrm>
            <a:off x="179512" y="1268760"/>
            <a:ext cx="8642350" cy="3889375"/>
          </a:xfrm>
          <a:prstGeom prst="rect">
            <a:avLst/>
          </a:prstGeom>
          <a:noFill/>
          <a:ln w="9525">
            <a:noFill/>
            <a:miter lim="800000"/>
            <a:headEnd/>
            <a:tailEnd/>
          </a:ln>
        </p:spPr>
        <p:txBody>
          <a:bodyPr/>
          <a:lstStyle/>
          <a:p>
            <a:pPr algn="just">
              <a:lnSpc>
                <a:spcPct val="120000"/>
              </a:lnSpc>
              <a:spcBef>
                <a:spcPct val="0"/>
              </a:spcBef>
              <a:spcAft>
                <a:spcPts val="600"/>
              </a:spcAft>
              <a:buClr>
                <a:schemeClr val="accent1"/>
              </a:buClr>
              <a:buSzPct val="85000"/>
              <a:buFont typeface="Wingdings 2" pitchFamily="18" charset="2"/>
              <a:buNone/>
            </a:pPr>
            <a:r>
              <a:rPr lang="uk-UA" sz="1400" b="0" i="0" dirty="0" smtClean="0">
                <a:latin typeface="Cambria" pitchFamily="18" charset="0"/>
              </a:rPr>
              <a:t>під керівництвом: </a:t>
            </a:r>
          </a:p>
          <a:p>
            <a:pPr algn="just">
              <a:lnSpc>
                <a:spcPct val="120000"/>
              </a:lnSpc>
              <a:spcBef>
                <a:spcPct val="0"/>
              </a:spcBef>
              <a:spcAft>
                <a:spcPts val="600"/>
              </a:spcAft>
              <a:buClr>
                <a:schemeClr val="accent1"/>
              </a:buClr>
              <a:buSzPct val="85000"/>
              <a:buFont typeface="Wingdings 2" pitchFamily="18" charset="2"/>
              <a:buNone/>
            </a:pPr>
            <a:r>
              <a:rPr lang="uk-UA" sz="1400" b="0" i="0" dirty="0" smtClean="0">
                <a:latin typeface="Cambria" pitchFamily="18" charset="0"/>
              </a:rPr>
              <a:t>заступника директора НДЦ ІПР з наукової роботи доктора економічних наук, професора, Заслуженого економіста України </a:t>
            </a:r>
            <a:r>
              <a:rPr lang="uk-UA" sz="1400" i="0" dirty="0" smtClean="0">
                <a:latin typeface="Cambria" pitchFamily="18" charset="0"/>
              </a:rPr>
              <a:t>Ю.Б. Іванова </a:t>
            </a:r>
          </a:p>
          <a:p>
            <a:pPr algn="just">
              <a:lnSpc>
                <a:spcPct val="120000"/>
              </a:lnSpc>
              <a:spcBef>
                <a:spcPct val="0"/>
              </a:spcBef>
              <a:spcAft>
                <a:spcPts val="600"/>
              </a:spcAft>
              <a:buClr>
                <a:schemeClr val="accent1"/>
              </a:buClr>
              <a:buSzPct val="85000"/>
              <a:buFont typeface="Wingdings 2" pitchFamily="18" charset="2"/>
              <a:buNone/>
            </a:pPr>
            <a:endParaRPr lang="uk-UA" sz="1400" i="0" dirty="0" smtClean="0">
              <a:latin typeface="Cambria" pitchFamily="18" charset="0"/>
            </a:endParaRPr>
          </a:p>
          <a:p>
            <a:pPr algn="just">
              <a:lnSpc>
                <a:spcPct val="120000"/>
              </a:lnSpc>
              <a:spcBef>
                <a:spcPct val="0"/>
              </a:spcBef>
              <a:spcAft>
                <a:spcPts val="600"/>
              </a:spcAft>
              <a:buClr>
                <a:schemeClr val="accent1"/>
              </a:buClr>
              <a:buSzPct val="85000"/>
              <a:buFont typeface="Wingdings 2" pitchFamily="18" charset="2"/>
              <a:buNone/>
            </a:pPr>
            <a:r>
              <a:rPr lang="uk-UA" sz="1400" b="0" i="0" dirty="0" smtClean="0">
                <a:latin typeface="Cambria" pitchFamily="18" charset="0"/>
              </a:rPr>
              <a:t>за участю:</a:t>
            </a:r>
          </a:p>
          <a:p>
            <a:pPr algn="just">
              <a:lnSpc>
                <a:spcPct val="120000"/>
              </a:lnSpc>
              <a:spcBef>
                <a:spcPct val="0"/>
              </a:spcBef>
              <a:spcAft>
                <a:spcPts val="600"/>
              </a:spcAft>
              <a:buClr>
                <a:schemeClr val="accent1"/>
              </a:buClr>
              <a:buSzPct val="85000"/>
            </a:pPr>
            <a:r>
              <a:rPr lang="uk-UA" sz="1400" b="0" i="0" dirty="0" smtClean="0">
                <a:latin typeface="Cambria" pitchFamily="18" charset="0"/>
              </a:rPr>
              <a:t>старшого наукового співробітника, </a:t>
            </a:r>
            <a:r>
              <a:rPr lang="uk-UA" sz="1400" b="0" i="0" dirty="0" err="1" smtClean="0">
                <a:latin typeface="Cambria" pitchFamily="18" charset="0"/>
              </a:rPr>
              <a:t>к.е.н</a:t>
            </a:r>
            <a:r>
              <a:rPr lang="uk-UA" sz="1400" b="0" i="0" dirty="0" smtClean="0">
                <a:latin typeface="Cambria" pitchFamily="18" charset="0"/>
              </a:rPr>
              <a:t>., доцента </a:t>
            </a:r>
            <a:r>
              <a:rPr lang="uk-UA" sz="1400" i="0" dirty="0" smtClean="0">
                <a:latin typeface="Cambria" pitchFamily="18" charset="0"/>
              </a:rPr>
              <a:t>О.Ю. Іванової</a:t>
            </a:r>
            <a:r>
              <a:rPr lang="uk-UA" sz="1400" b="0" i="0" dirty="0" smtClean="0">
                <a:latin typeface="Cambria" pitchFamily="18" charset="0"/>
              </a:rPr>
              <a:t> </a:t>
            </a:r>
          </a:p>
          <a:p>
            <a:pPr algn="just">
              <a:lnSpc>
                <a:spcPct val="120000"/>
              </a:lnSpc>
              <a:spcBef>
                <a:spcPct val="0"/>
              </a:spcBef>
              <a:spcAft>
                <a:spcPts val="600"/>
              </a:spcAft>
              <a:buClr>
                <a:schemeClr val="accent1"/>
              </a:buClr>
              <a:buSzPct val="85000"/>
            </a:pPr>
            <a:r>
              <a:rPr lang="uk-UA" sz="1400" b="0" i="0" dirty="0" smtClean="0">
                <a:latin typeface="Cambria" pitchFamily="18" charset="0"/>
              </a:rPr>
              <a:t>старшого наукового співробітника, </a:t>
            </a:r>
            <a:r>
              <a:rPr lang="uk-UA" sz="1400" b="0" i="0" dirty="0" err="1" smtClean="0">
                <a:latin typeface="Cambria" pitchFamily="18" charset="0"/>
              </a:rPr>
              <a:t>д.е.н</a:t>
            </a:r>
            <a:r>
              <a:rPr lang="uk-UA" sz="1400" b="0" i="0" dirty="0" smtClean="0">
                <a:latin typeface="Cambria" pitchFamily="18" charset="0"/>
              </a:rPr>
              <a:t>., доцента </a:t>
            </a:r>
            <a:r>
              <a:rPr lang="uk-UA" sz="1400" i="0" dirty="0" smtClean="0">
                <a:latin typeface="Cambria" pitchFamily="18" charset="0"/>
              </a:rPr>
              <a:t>В.Ф. Тищенко</a:t>
            </a:r>
            <a:endParaRPr lang="uk-UA" sz="1400" b="0" i="0" dirty="0" smtClean="0">
              <a:latin typeface="Cambria" pitchFamily="18" charset="0"/>
            </a:endParaRPr>
          </a:p>
          <a:p>
            <a:pPr algn="just">
              <a:lnSpc>
                <a:spcPct val="120000"/>
              </a:lnSpc>
              <a:spcBef>
                <a:spcPct val="0"/>
              </a:spcBef>
              <a:spcAft>
                <a:spcPts val="600"/>
              </a:spcAft>
              <a:buClr>
                <a:schemeClr val="accent1"/>
              </a:buClr>
              <a:buSzPct val="85000"/>
              <a:buFont typeface="Wingdings 2" pitchFamily="18" charset="2"/>
              <a:buNone/>
            </a:pPr>
            <a:r>
              <a:rPr lang="uk-UA" sz="1400" b="0" i="0" dirty="0" smtClean="0">
                <a:latin typeface="Cambria" pitchFamily="18" charset="0"/>
              </a:rPr>
              <a:t>викладача кафедри оподаткування ХНЕУ ім. С. Кузнеця, </a:t>
            </a:r>
            <a:r>
              <a:rPr lang="uk-UA" sz="1400" b="0" i="0" dirty="0" err="1" smtClean="0">
                <a:latin typeface="Cambria" pitchFamily="18" charset="0"/>
              </a:rPr>
              <a:t>к.е.н</a:t>
            </a:r>
            <a:r>
              <a:rPr lang="uk-UA" sz="1400" b="0" i="0" dirty="0" smtClean="0">
                <a:latin typeface="Cambria" pitchFamily="18" charset="0"/>
              </a:rPr>
              <a:t>. </a:t>
            </a:r>
            <a:r>
              <a:rPr lang="uk-UA" sz="1400" i="0" dirty="0" smtClean="0">
                <a:latin typeface="Cambria" pitchFamily="18" charset="0"/>
              </a:rPr>
              <a:t>Ю.М. Малишко</a:t>
            </a:r>
          </a:p>
          <a:p>
            <a:pPr algn="just">
              <a:lnSpc>
                <a:spcPct val="120000"/>
              </a:lnSpc>
              <a:spcBef>
                <a:spcPct val="0"/>
              </a:spcBef>
              <a:spcAft>
                <a:spcPts val="600"/>
              </a:spcAft>
              <a:buClr>
                <a:schemeClr val="accent1"/>
              </a:buClr>
              <a:buSzPct val="85000"/>
              <a:buFont typeface="Wingdings 2" pitchFamily="18" charset="2"/>
              <a:buNone/>
            </a:pPr>
            <a:r>
              <a:rPr lang="ru-RU" sz="1400" b="0" i="0" dirty="0" smtClean="0">
                <a:latin typeface="Cambria" pitchFamily="18" charset="0"/>
              </a:rPr>
              <a:t>В</a:t>
            </a:r>
            <a:r>
              <a:rPr lang="uk-UA" sz="1400" b="0" i="0" dirty="0" err="1" smtClean="0">
                <a:latin typeface="Cambria" pitchFamily="18" charset="0"/>
              </a:rPr>
              <a:t>икладача</a:t>
            </a:r>
            <a:r>
              <a:rPr lang="uk-UA" sz="1400" b="0" i="0" dirty="0" smtClean="0">
                <a:latin typeface="Cambria" pitchFamily="18" charset="0"/>
              </a:rPr>
              <a:t> кафедри управління фінансовими послугами </a:t>
            </a:r>
            <a:r>
              <a:rPr lang="uk-UA" sz="1400" b="0" i="0" dirty="0">
                <a:latin typeface="Cambria" pitchFamily="18" charset="0"/>
              </a:rPr>
              <a:t>ХНЕУ ім. С. Кузнеця, </a:t>
            </a:r>
            <a:r>
              <a:rPr lang="uk-UA" sz="1400" b="0" i="0" dirty="0" err="1">
                <a:latin typeface="Cambria" pitchFamily="18" charset="0"/>
              </a:rPr>
              <a:t>к.е.н</a:t>
            </a:r>
            <a:r>
              <a:rPr lang="uk-UA" sz="1400" b="0" i="0" dirty="0">
                <a:latin typeface="Cambria" pitchFamily="18" charset="0"/>
              </a:rPr>
              <a:t>. </a:t>
            </a:r>
            <a:r>
              <a:rPr lang="uk-UA" sz="1400" i="0" dirty="0" smtClean="0">
                <a:latin typeface="Cambria" pitchFamily="18" charset="0"/>
              </a:rPr>
              <a:t>В.М</a:t>
            </a:r>
            <a:r>
              <a:rPr lang="uk-UA" sz="1400" i="0" dirty="0">
                <a:latin typeface="Cambria" pitchFamily="18" charset="0"/>
              </a:rPr>
              <a:t>. </a:t>
            </a:r>
            <a:r>
              <a:rPr lang="uk-UA" sz="1400" i="0" dirty="0" smtClean="0">
                <a:latin typeface="Cambria" pitchFamily="18" charset="0"/>
              </a:rPr>
              <a:t>Остапенко</a:t>
            </a:r>
          </a:p>
          <a:p>
            <a:pPr algn="just">
              <a:lnSpc>
                <a:spcPct val="120000"/>
              </a:lnSpc>
              <a:spcBef>
                <a:spcPct val="0"/>
              </a:spcBef>
              <a:spcAft>
                <a:spcPts val="600"/>
              </a:spcAft>
              <a:buClr>
                <a:schemeClr val="accent1"/>
              </a:buClr>
              <a:buSzPct val="85000"/>
              <a:buFont typeface="Wingdings 2" pitchFamily="18" charset="2"/>
              <a:buNone/>
            </a:pPr>
            <a:r>
              <a:rPr lang="uk-UA" sz="1400" b="0" i="0" dirty="0" smtClean="0">
                <a:latin typeface="Cambria" pitchFamily="18" charset="0"/>
              </a:rPr>
              <a:t>аспірантів: </a:t>
            </a:r>
            <a:r>
              <a:rPr lang="uk-UA" sz="1400" i="0" dirty="0" smtClean="0">
                <a:latin typeface="Cambria" pitchFamily="18" charset="0"/>
              </a:rPr>
              <a:t>А. О. Удовенко, Г.С. Севостьянової</a:t>
            </a:r>
            <a:endParaRPr lang="uk-UA" sz="1400" i="0" dirty="0">
              <a:latin typeface="Cambria"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20675</TotalTime>
  <Words>5944</Words>
  <Application>Microsoft Macintosh PowerPoint</Application>
  <PresentationFormat>On-screen Show (4:3)</PresentationFormat>
  <Paragraphs>569</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Calibri</vt:lpstr>
      <vt:lpstr>Cambria</vt:lpstr>
      <vt:lpstr>Franklin Gothic Book</vt:lpstr>
      <vt:lpstr>Georgia</vt:lpstr>
      <vt:lpstr>MS Mincho</vt:lpstr>
      <vt:lpstr>Perpetua</vt:lpstr>
      <vt:lpstr>Times New Roman</vt:lpstr>
      <vt:lpstr>Wingdings 2</vt:lpstr>
      <vt:lpstr>Справедливость</vt:lpstr>
      <vt:lpstr>МОНІТОРИНГ І КОМЕНТАРІ  ДО НОРМАТИВНО-ПРАВОВИХ АКТІВ  У СФЕРІ РЕГУЛЯТОРНОЇ ПОЛІТИКИ</vt:lpstr>
      <vt:lpstr>Зміст</vt:lpstr>
      <vt:lpstr>Методологія дослідження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Розподіл державних органів за значеннями інтегрального показника та коефіцієнту описового заміщення кількісних показників</vt:lpstr>
      <vt:lpstr>Моніторинг підготовлено експертно-аналітичною групою  Науково-дослідного центру індустріальних проблем розвитку  Національної Академії Наук України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Сергей</dc:creator>
  <cp:lastModifiedBy>Микита Хаустов</cp:lastModifiedBy>
  <cp:revision>1621</cp:revision>
  <dcterms:created xsi:type="dcterms:W3CDTF">2014-09-11T06:42:54Z</dcterms:created>
  <dcterms:modified xsi:type="dcterms:W3CDTF">2017-10-02T11:27:57Z</dcterms:modified>
</cp:coreProperties>
</file>