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4212" r:id="rId1"/>
  </p:sldMasterIdLst>
  <p:notesMasterIdLst>
    <p:notesMasterId r:id="rId32"/>
  </p:notesMasterIdLst>
  <p:sldIdLst>
    <p:sldId id="256" r:id="rId2"/>
    <p:sldId id="264" r:id="rId3"/>
    <p:sldId id="265" r:id="rId4"/>
    <p:sldId id="309" r:id="rId5"/>
    <p:sldId id="507" r:id="rId6"/>
    <p:sldId id="510" r:id="rId7"/>
    <p:sldId id="434" r:id="rId8"/>
    <p:sldId id="508" r:id="rId9"/>
    <p:sldId id="509" r:id="rId10"/>
    <p:sldId id="496" r:id="rId11"/>
    <p:sldId id="478" r:id="rId12"/>
    <p:sldId id="503" r:id="rId13"/>
    <p:sldId id="506" r:id="rId14"/>
    <p:sldId id="419" r:id="rId15"/>
    <p:sldId id="513" r:id="rId16"/>
    <p:sldId id="514" r:id="rId17"/>
    <p:sldId id="512" r:id="rId18"/>
    <p:sldId id="515" r:id="rId19"/>
    <p:sldId id="518" r:id="rId20"/>
    <p:sldId id="519" r:id="rId21"/>
    <p:sldId id="516" r:id="rId22"/>
    <p:sldId id="517" r:id="rId23"/>
    <p:sldId id="520" r:id="rId24"/>
    <p:sldId id="479" r:id="rId25"/>
    <p:sldId id="499" r:id="rId26"/>
    <p:sldId id="490" r:id="rId27"/>
    <p:sldId id="480" r:id="rId28"/>
    <p:sldId id="417" r:id="rId29"/>
    <p:sldId id="521" r:id="rId30"/>
    <p:sldId id="272"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E5A50EB-F84E-4B9E-934A-6D0D73297A0B}">
          <p14:sldIdLst>
            <p14:sldId id="256"/>
            <p14:sldId id="264"/>
            <p14:sldId id="265"/>
            <p14:sldId id="309"/>
            <p14:sldId id="507"/>
            <p14:sldId id="510"/>
            <p14:sldId id="434"/>
            <p14:sldId id="508"/>
            <p14:sldId id="509"/>
            <p14:sldId id="496"/>
            <p14:sldId id="478"/>
            <p14:sldId id="503"/>
            <p14:sldId id="506"/>
            <p14:sldId id="419"/>
            <p14:sldId id="513"/>
            <p14:sldId id="514"/>
            <p14:sldId id="512"/>
            <p14:sldId id="515"/>
            <p14:sldId id="518"/>
            <p14:sldId id="519"/>
            <p14:sldId id="516"/>
            <p14:sldId id="517"/>
            <p14:sldId id="520"/>
            <p14:sldId id="479"/>
            <p14:sldId id="499"/>
            <p14:sldId id="490"/>
            <p14:sldId id="480"/>
            <p14:sldId id="417"/>
            <p14:sldId id="521"/>
            <p14:sldId id="27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873"/>
    <a:srgbClr val="C5EDEF"/>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96" autoAdjust="0"/>
    <p:restoredTop sz="87387" autoAdjust="0"/>
  </p:normalViewPr>
  <p:slideViewPr>
    <p:cSldViewPr showGuides="1">
      <p:cViewPr>
        <p:scale>
          <a:sx n="86" d="100"/>
          <a:sy n="86" d="100"/>
        </p:scale>
        <p:origin x="2136"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700778362970216"/>
          <c:y val="0.109253416769985"/>
          <c:w val="0.859695319335083"/>
          <c:h val="0.685875727074434"/>
        </c:manualLayout>
      </c:layout>
      <c:barChart>
        <c:barDir val="col"/>
        <c:grouping val="clustered"/>
        <c:varyColors val="0"/>
        <c:ser>
          <c:idx val="0"/>
          <c:order val="0"/>
          <c:tx>
            <c:strRef>
              <c:f>Лист1!$A$9</c:f>
              <c:strCache>
                <c:ptCount val="1"/>
                <c:pt idx="0">
                  <c:v>Порівняно із травнем 2016 р.</c:v>
                </c:pt>
              </c:strCache>
            </c:strRef>
          </c:tx>
          <c:invertIfNegative val="0"/>
          <c:dLbls>
            <c:dLbl>
              <c:idx val="1"/>
              <c:layout>
                <c:manualLayout>
                  <c:x val="-0.00962617083462611"/>
                  <c:y val="-0.022284644851946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Лист1!$S$2:$AD$2</c:f>
              <c:strCache>
                <c:ptCount val="12"/>
                <c:pt idx="0">
                  <c:v>червень</c:v>
                </c:pt>
                <c:pt idx="1">
                  <c:v>липень</c:v>
                </c:pt>
                <c:pt idx="2">
                  <c:v>серпень</c:v>
                </c:pt>
                <c:pt idx="3">
                  <c:v>вересень</c:v>
                </c:pt>
                <c:pt idx="4">
                  <c:v>жовтень</c:v>
                </c:pt>
                <c:pt idx="5">
                  <c:v>листопад</c:v>
                </c:pt>
                <c:pt idx="6">
                  <c:v>грудень</c:v>
                </c:pt>
                <c:pt idx="7">
                  <c:v> січень
2017</c:v>
                </c:pt>
                <c:pt idx="8">
                  <c:v>лютий</c:v>
                </c:pt>
                <c:pt idx="9">
                  <c:v>березень</c:v>
                </c:pt>
                <c:pt idx="10">
                  <c:v>квітень</c:v>
                </c:pt>
                <c:pt idx="11">
                  <c:v>травень</c:v>
                </c:pt>
              </c:strCache>
            </c:strRef>
          </c:cat>
          <c:val>
            <c:numRef>
              <c:f>Лист1!$S$9:$AD$9</c:f>
              <c:numCache>
                <c:formatCode>0.0</c:formatCode>
                <c:ptCount val="12"/>
                <c:pt idx="0">
                  <c:v>99.8</c:v>
                </c:pt>
                <c:pt idx="1">
                  <c:v>99.70020000000002</c:v>
                </c:pt>
                <c:pt idx="2">
                  <c:v>99.40109940000004</c:v>
                </c:pt>
                <c:pt idx="3">
                  <c:v>101.1903191892</c:v>
                </c:pt>
                <c:pt idx="4">
                  <c:v>104.0236481264976</c:v>
                </c:pt>
                <c:pt idx="5">
                  <c:v>105.8960737927745</c:v>
                </c:pt>
                <c:pt idx="6">
                  <c:v>106.8491384569095</c:v>
                </c:pt>
                <c:pt idx="7">
                  <c:v>108.0244789799355</c:v>
                </c:pt>
                <c:pt idx="8">
                  <c:v>109.104723769735</c:v>
                </c:pt>
                <c:pt idx="9">
                  <c:v>111.0686087975901</c:v>
                </c:pt>
                <c:pt idx="10">
                  <c:v>112.0682262767684</c:v>
                </c:pt>
                <c:pt idx="11">
                  <c:v>113.5251132183664</c:v>
                </c:pt>
              </c:numCache>
            </c:numRef>
          </c:val>
        </c:ser>
        <c:dLbls>
          <c:showLegendKey val="0"/>
          <c:showVal val="0"/>
          <c:showCatName val="0"/>
          <c:showSerName val="0"/>
          <c:showPercent val="0"/>
          <c:showBubbleSize val="0"/>
        </c:dLbls>
        <c:gapWidth val="70"/>
        <c:axId val="2146068208"/>
        <c:axId val="-2146993136"/>
      </c:barChart>
      <c:lineChart>
        <c:grouping val="standard"/>
        <c:varyColors val="0"/>
        <c:ser>
          <c:idx val="1"/>
          <c:order val="1"/>
          <c:tx>
            <c:strRef>
              <c:f>Лист1!$A$10</c:f>
              <c:strCache>
                <c:ptCount val="1"/>
                <c:pt idx="0">
                  <c:v>До попереднього місяця</c:v>
                </c:pt>
              </c:strCache>
            </c:strRef>
          </c:tx>
          <c:spPr>
            <a:ln>
              <a:solidFill>
                <a:schemeClr val="accent1"/>
              </a:solidFill>
            </a:ln>
          </c:spPr>
          <c:marker>
            <c:spPr>
              <a:solidFill>
                <a:schemeClr val="tx2">
                  <a:lumMod val="20000"/>
                  <a:lumOff val="80000"/>
                </a:schemeClr>
              </a:solidFill>
            </c:spPr>
          </c:marker>
          <c:dLbls>
            <c:dLbl>
              <c:idx val="0"/>
              <c:delete val="1"/>
              <c:extLst>
                <c:ext xmlns:c15="http://schemas.microsoft.com/office/drawing/2012/chart" uri="{CE6537A1-D6FC-4f65-9D91-7224C49458BB}"/>
              </c:extLst>
            </c:dLbl>
            <c:dLbl>
              <c:idx val="1"/>
              <c:layout>
                <c:manualLayout>
                  <c:x val="-0.037060742635258"/>
                  <c:y val="0.047434458327714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Лист1!$S$2:$AD$2</c:f>
              <c:strCache>
                <c:ptCount val="12"/>
                <c:pt idx="0">
                  <c:v>червень</c:v>
                </c:pt>
                <c:pt idx="1">
                  <c:v>липень</c:v>
                </c:pt>
                <c:pt idx="2">
                  <c:v>серпень</c:v>
                </c:pt>
                <c:pt idx="3">
                  <c:v>вересень</c:v>
                </c:pt>
                <c:pt idx="4">
                  <c:v>жовтень</c:v>
                </c:pt>
                <c:pt idx="5">
                  <c:v>листопад</c:v>
                </c:pt>
                <c:pt idx="6">
                  <c:v>грудень</c:v>
                </c:pt>
                <c:pt idx="7">
                  <c:v> січень
2017</c:v>
                </c:pt>
                <c:pt idx="8">
                  <c:v>лютий</c:v>
                </c:pt>
                <c:pt idx="9">
                  <c:v>березень</c:v>
                </c:pt>
                <c:pt idx="10">
                  <c:v>квітень</c:v>
                </c:pt>
                <c:pt idx="11">
                  <c:v>травень</c:v>
                </c:pt>
              </c:strCache>
            </c:strRef>
          </c:cat>
          <c:val>
            <c:numRef>
              <c:f>Лист1!$S$10:$AD$10</c:f>
              <c:numCache>
                <c:formatCode>0.0</c:formatCode>
                <c:ptCount val="12"/>
                <c:pt idx="0">
                  <c:v>99.8</c:v>
                </c:pt>
                <c:pt idx="1">
                  <c:v>99.9</c:v>
                </c:pt>
                <c:pt idx="2">
                  <c:v>99.7</c:v>
                </c:pt>
                <c:pt idx="3">
                  <c:v>101.8</c:v>
                </c:pt>
                <c:pt idx="4">
                  <c:v>102.8</c:v>
                </c:pt>
                <c:pt idx="5">
                  <c:v>101.8</c:v>
                </c:pt>
                <c:pt idx="6">
                  <c:v>100.9</c:v>
                </c:pt>
                <c:pt idx="7">
                  <c:v>101.1</c:v>
                </c:pt>
                <c:pt idx="8">
                  <c:v>101.0</c:v>
                </c:pt>
                <c:pt idx="9">
                  <c:v>101.8</c:v>
                </c:pt>
                <c:pt idx="10">
                  <c:v>100.9</c:v>
                </c:pt>
                <c:pt idx="11">
                  <c:v>101.3</c:v>
                </c:pt>
              </c:numCache>
            </c:numRef>
          </c:val>
          <c:smooth val="0"/>
        </c:ser>
        <c:dLbls>
          <c:showLegendKey val="0"/>
          <c:showVal val="0"/>
          <c:showCatName val="0"/>
          <c:showSerName val="0"/>
          <c:showPercent val="0"/>
          <c:showBubbleSize val="0"/>
        </c:dLbls>
        <c:marker val="1"/>
        <c:smooth val="0"/>
        <c:axId val="2146068208"/>
        <c:axId val="-2146993136"/>
      </c:lineChart>
      <c:catAx>
        <c:axId val="2146068208"/>
        <c:scaling>
          <c:orientation val="minMax"/>
        </c:scaling>
        <c:delete val="0"/>
        <c:axPos val="b"/>
        <c:title>
          <c:tx>
            <c:rich>
              <a:bodyPr/>
              <a:lstStyle/>
              <a:p>
                <a:pPr>
                  <a:defRPr b="0"/>
                </a:pPr>
                <a:r>
                  <a:rPr lang="ru-RU" b="0"/>
                  <a:t>Період</a:t>
                </a:r>
              </a:p>
            </c:rich>
          </c:tx>
          <c:layout>
            <c:manualLayout>
              <c:xMode val="edge"/>
              <c:yMode val="edge"/>
              <c:x val="0.933111221218534"/>
              <c:y val="0.815379613535628"/>
            </c:manualLayout>
          </c:layout>
          <c:overlay val="0"/>
        </c:title>
        <c:numFmt formatCode="General" sourceLinked="0"/>
        <c:majorTickMark val="out"/>
        <c:minorTickMark val="none"/>
        <c:tickLblPos val="nextTo"/>
        <c:crossAx val="-2146993136"/>
        <c:crosses val="autoZero"/>
        <c:auto val="1"/>
        <c:lblAlgn val="ctr"/>
        <c:lblOffset val="100"/>
        <c:noMultiLvlLbl val="0"/>
      </c:catAx>
      <c:valAx>
        <c:axId val="-2146993136"/>
        <c:scaling>
          <c:orientation val="minMax"/>
        </c:scaling>
        <c:delete val="0"/>
        <c:axPos val="l"/>
        <c:title>
          <c:tx>
            <c:rich>
              <a:bodyPr rot="0" vert="horz"/>
              <a:lstStyle/>
              <a:p>
                <a:pPr>
                  <a:defRPr b="0"/>
                </a:pPr>
                <a:r>
                  <a:rPr lang="ru-RU" b="0"/>
                  <a:t>Індекс</a:t>
                </a:r>
                <a:r>
                  <a:rPr lang="ru-RU" b="0" baseline="0"/>
                  <a:t>, %</a:t>
                </a:r>
                <a:endParaRPr lang="ru-RU" b="0"/>
              </a:p>
            </c:rich>
          </c:tx>
          <c:layout>
            <c:manualLayout>
              <c:xMode val="edge"/>
              <c:yMode val="edge"/>
              <c:x val="0.0"/>
              <c:y val="0.00687515134256838"/>
            </c:manualLayout>
          </c:layout>
          <c:overlay val="0"/>
        </c:title>
        <c:numFmt formatCode="#,##0.0" sourceLinked="0"/>
        <c:majorTickMark val="out"/>
        <c:minorTickMark val="none"/>
        <c:tickLblPos val="nextTo"/>
        <c:crossAx val="2146068208"/>
        <c:crosses val="autoZero"/>
        <c:crossBetween val="between"/>
      </c:valAx>
    </c:plotArea>
    <c:legend>
      <c:legendPos val="b"/>
      <c:layout>
        <c:manualLayout>
          <c:xMode val="edge"/>
          <c:yMode val="edge"/>
          <c:x val="0.221854106374337"/>
          <c:y val="0.930900947468872"/>
          <c:w val="0.556291787251325"/>
          <c:h val="0.0690990525311279"/>
        </c:manualLayout>
      </c:layout>
      <c:overlay val="0"/>
    </c:legend>
    <c:plotVisOnly val="1"/>
    <c:dispBlanksAs val="gap"/>
    <c:showDLblsOverMax val="0"/>
  </c:chart>
  <c:spPr>
    <a:ln>
      <a:noFill/>
    </a:ln>
  </c:spPr>
  <c:txPr>
    <a:bodyPr/>
    <a:lstStyle/>
    <a:p>
      <a:pPr>
        <a:defRPr sz="1200">
          <a:latin typeface="Times New Roman" panose="02020603050405020304" pitchFamily="18" charset="0"/>
          <a:cs typeface="Times New Roman" panose="02020603050405020304" pitchFamily="18" charset="0"/>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448D4E-B7E7-4EEA-8804-9DB690F7FB4F}" type="datetimeFigureOut">
              <a:rPr lang="ru-RU" smtClean="0"/>
              <a:pPr/>
              <a:t>20.07.17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E8013E-AD83-471A-9DE6-7F93427B943D}" type="slidenum">
              <a:rPr lang="ru-RU" smtClean="0"/>
              <a:pPr/>
              <a:t>‹#›</a:t>
            </a:fld>
            <a:endParaRPr lang="ru-RU"/>
          </a:p>
        </p:txBody>
      </p:sp>
    </p:spTree>
    <p:extLst>
      <p:ext uri="{BB962C8B-B14F-4D97-AF65-F5344CB8AC3E}">
        <p14:creationId xmlns:p14="http://schemas.microsoft.com/office/powerpoint/2010/main" val="3744109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1</a:t>
            </a:fld>
            <a:endParaRPr lang="ru-RU" dirty="0"/>
          </a:p>
        </p:txBody>
      </p:sp>
    </p:spTree>
    <p:extLst>
      <p:ext uri="{BB962C8B-B14F-4D97-AF65-F5344CB8AC3E}">
        <p14:creationId xmlns:p14="http://schemas.microsoft.com/office/powerpoint/2010/main" val="1318485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последнем абзаце убрал</a:t>
            </a:r>
            <a:r>
              <a:rPr lang="ru-RU" baseline="0" dirty="0" smtClean="0"/>
              <a:t> скобки с датой обнародования</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2</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8E8013E-AD83-471A-9DE6-7F93427B943D}" type="slidenum">
              <a:rPr lang="ru-RU" smtClean="0"/>
              <a:pPr/>
              <a:t>3</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Нужно уменьшить интенсивность красного и видимо увеличить на единицу размер шрифта</a:t>
            </a:r>
          </a:p>
          <a:p>
            <a:r>
              <a:rPr lang="ru-RU" dirty="0" smtClean="0"/>
              <a:t>1 </a:t>
            </a:r>
            <a:r>
              <a:rPr lang="ru-RU" dirty="0" err="1" smtClean="0"/>
              <a:t>ускладнення</a:t>
            </a:r>
            <a:r>
              <a:rPr lang="ru-RU" dirty="0" smtClean="0"/>
              <a:t> – почему увеличение налоговых разниц всегда увеличивает финансовый результат – заметить на «</a:t>
            </a:r>
            <a:r>
              <a:rPr lang="ru-RU" dirty="0" err="1" smtClean="0"/>
              <a:t>коригується</a:t>
            </a:r>
            <a:r>
              <a:rPr lang="ru-RU" dirty="0" smtClean="0"/>
              <a:t>» в последнем блоке «</a:t>
            </a:r>
            <a:r>
              <a:rPr lang="ru-RU" dirty="0" err="1" smtClean="0"/>
              <a:t>ускланення</a:t>
            </a:r>
            <a:r>
              <a:rPr lang="ru-RU" dirty="0" smtClean="0"/>
              <a:t>» – запятая перед </a:t>
            </a:r>
            <a:r>
              <a:rPr lang="ru-RU" dirty="0" err="1" smtClean="0"/>
              <a:t>місцезнаходженням</a:t>
            </a:r>
            <a:endParaRPr lang="ru-RU" dirty="0" smtClean="0"/>
          </a:p>
          <a:p>
            <a:r>
              <a:rPr lang="ru-RU" dirty="0" smtClean="0"/>
              <a:t>В третьем блоке - </a:t>
            </a:r>
            <a:r>
              <a:rPr lang="ru-RU" dirty="0" err="1" smtClean="0"/>
              <a:t>регламентаціяобліку</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4</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Нужно уменьшить интенсивность красного и видимо увеличить на единицу размер шрифта</a:t>
            </a:r>
          </a:p>
          <a:p>
            <a:r>
              <a:rPr lang="ru-RU" dirty="0" smtClean="0"/>
              <a:t>1 </a:t>
            </a:r>
            <a:r>
              <a:rPr lang="ru-RU" dirty="0" err="1" smtClean="0"/>
              <a:t>ускладнення</a:t>
            </a:r>
            <a:r>
              <a:rPr lang="ru-RU" dirty="0" smtClean="0"/>
              <a:t> – почему увеличение налоговых разниц всегда увеличивает финансовый результат – заметить на «</a:t>
            </a:r>
            <a:r>
              <a:rPr lang="ru-RU" dirty="0" err="1" smtClean="0"/>
              <a:t>коригується</a:t>
            </a:r>
            <a:r>
              <a:rPr lang="ru-RU" dirty="0" smtClean="0"/>
              <a:t>» в последнем блоке «</a:t>
            </a:r>
            <a:r>
              <a:rPr lang="ru-RU" dirty="0" err="1" smtClean="0"/>
              <a:t>ускланення</a:t>
            </a:r>
            <a:r>
              <a:rPr lang="ru-RU" dirty="0" smtClean="0"/>
              <a:t>» – запятая перед </a:t>
            </a:r>
            <a:r>
              <a:rPr lang="ru-RU" dirty="0" err="1" smtClean="0"/>
              <a:t>місцезнаходженням</a:t>
            </a:r>
            <a:endParaRPr lang="ru-RU" dirty="0" smtClean="0"/>
          </a:p>
          <a:p>
            <a:r>
              <a:rPr lang="ru-RU" dirty="0" smtClean="0"/>
              <a:t>В третьем блоке - </a:t>
            </a:r>
            <a:r>
              <a:rPr lang="ru-RU" dirty="0" err="1" smtClean="0"/>
              <a:t>регламентаціяобліку</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5</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Нужно уменьшить интенсивность красного и видимо увеличить на единицу размер шрифта</a:t>
            </a:r>
          </a:p>
          <a:p>
            <a:r>
              <a:rPr lang="ru-RU" dirty="0" smtClean="0"/>
              <a:t>1 </a:t>
            </a:r>
            <a:r>
              <a:rPr lang="ru-RU" dirty="0" err="1" smtClean="0"/>
              <a:t>ускладнення</a:t>
            </a:r>
            <a:r>
              <a:rPr lang="ru-RU" dirty="0" smtClean="0"/>
              <a:t> – почему увеличение налоговых разниц всегда увеличивает финансовый результат – заметить на «</a:t>
            </a:r>
            <a:r>
              <a:rPr lang="ru-RU" dirty="0" err="1" smtClean="0"/>
              <a:t>коригується</a:t>
            </a:r>
            <a:r>
              <a:rPr lang="ru-RU" dirty="0" smtClean="0"/>
              <a:t>» в последнем блоке «</a:t>
            </a:r>
            <a:r>
              <a:rPr lang="ru-RU" dirty="0" err="1" smtClean="0"/>
              <a:t>ускланення</a:t>
            </a:r>
            <a:r>
              <a:rPr lang="ru-RU" dirty="0" smtClean="0"/>
              <a:t>» – запятая перед </a:t>
            </a:r>
            <a:r>
              <a:rPr lang="ru-RU" dirty="0" err="1" smtClean="0"/>
              <a:t>місцезнаходженням</a:t>
            </a:r>
            <a:endParaRPr lang="ru-RU" dirty="0" smtClean="0"/>
          </a:p>
          <a:p>
            <a:r>
              <a:rPr lang="ru-RU" dirty="0" smtClean="0"/>
              <a:t>В третьем блоке - </a:t>
            </a:r>
            <a:r>
              <a:rPr lang="ru-RU" dirty="0" err="1" smtClean="0"/>
              <a:t>регламентаціяобліку</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6</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Нужно уменьшить интенсивность красного и видимо увеличить на единицу размер шрифта</a:t>
            </a:r>
          </a:p>
          <a:p>
            <a:r>
              <a:rPr lang="ru-RU" dirty="0" smtClean="0"/>
              <a:t>1 </a:t>
            </a:r>
            <a:r>
              <a:rPr lang="ru-RU" dirty="0" err="1" smtClean="0"/>
              <a:t>ускладнення</a:t>
            </a:r>
            <a:r>
              <a:rPr lang="ru-RU" dirty="0" smtClean="0"/>
              <a:t> – почему увеличение налоговых разниц всегда увеличивает финансовый результат – заметить на «</a:t>
            </a:r>
            <a:r>
              <a:rPr lang="ru-RU" dirty="0" err="1" smtClean="0"/>
              <a:t>коригується</a:t>
            </a:r>
            <a:r>
              <a:rPr lang="ru-RU" dirty="0" smtClean="0"/>
              <a:t>» в последнем блоке «</a:t>
            </a:r>
            <a:r>
              <a:rPr lang="ru-RU" dirty="0" err="1" smtClean="0"/>
              <a:t>ускланення</a:t>
            </a:r>
            <a:r>
              <a:rPr lang="ru-RU" dirty="0" smtClean="0"/>
              <a:t>» – запятая перед </a:t>
            </a:r>
            <a:r>
              <a:rPr lang="ru-RU" dirty="0" err="1" smtClean="0"/>
              <a:t>місцезнаходженням</a:t>
            </a:r>
            <a:endParaRPr lang="ru-RU" dirty="0" smtClean="0"/>
          </a:p>
          <a:p>
            <a:r>
              <a:rPr lang="ru-RU" dirty="0" smtClean="0"/>
              <a:t>В третьем блоке - </a:t>
            </a:r>
            <a:r>
              <a:rPr lang="ru-RU" dirty="0" err="1" smtClean="0"/>
              <a:t>регламентаціяобліку</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7</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Нужно уменьшить интенсивность красного и видимо увеличить на единицу размер шрифта</a:t>
            </a:r>
          </a:p>
          <a:p>
            <a:r>
              <a:rPr lang="ru-RU" dirty="0" smtClean="0"/>
              <a:t>1 </a:t>
            </a:r>
            <a:r>
              <a:rPr lang="ru-RU" dirty="0" err="1" smtClean="0"/>
              <a:t>ускладнення</a:t>
            </a:r>
            <a:r>
              <a:rPr lang="ru-RU" dirty="0" smtClean="0"/>
              <a:t> – почему увеличение налоговых разниц всегда увеличивает финансовый результат – заметить на «</a:t>
            </a:r>
            <a:r>
              <a:rPr lang="ru-RU" dirty="0" err="1" smtClean="0"/>
              <a:t>коригується</a:t>
            </a:r>
            <a:r>
              <a:rPr lang="ru-RU" dirty="0" smtClean="0"/>
              <a:t>» в последнем блоке «</a:t>
            </a:r>
            <a:r>
              <a:rPr lang="ru-RU" dirty="0" err="1" smtClean="0"/>
              <a:t>ускланення</a:t>
            </a:r>
            <a:r>
              <a:rPr lang="ru-RU" dirty="0" smtClean="0"/>
              <a:t>» – запятая перед </a:t>
            </a:r>
            <a:r>
              <a:rPr lang="ru-RU" dirty="0" err="1" smtClean="0"/>
              <a:t>місцезнаходженням</a:t>
            </a:r>
            <a:endParaRPr lang="ru-RU" dirty="0" smtClean="0"/>
          </a:p>
          <a:p>
            <a:r>
              <a:rPr lang="ru-RU" dirty="0" smtClean="0"/>
              <a:t>В третьем блоке - </a:t>
            </a:r>
            <a:r>
              <a:rPr lang="ru-RU" dirty="0" err="1" smtClean="0"/>
              <a:t>регламентаціяобліку</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8</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Нужно уменьшить интенсивность красного и видимо увеличить на единицу размер шрифта</a:t>
            </a:r>
          </a:p>
          <a:p>
            <a:r>
              <a:rPr lang="ru-RU" dirty="0" smtClean="0"/>
              <a:t>1 </a:t>
            </a:r>
            <a:r>
              <a:rPr lang="ru-RU" dirty="0" err="1" smtClean="0"/>
              <a:t>ускладнення</a:t>
            </a:r>
            <a:r>
              <a:rPr lang="ru-RU" dirty="0" smtClean="0"/>
              <a:t> – почему увеличение налоговых разниц всегда увеличивает финансовый результат – заметить на «</a:t>
            </a:r>
            <a:r>
              <a:rPr lang="ru-RU" dirty="0" err="1" smtClean="0"/>
              <a:t>коригується</a:t>
            </a:r>
            <a:r>
              <a:rPr lang="ru-RU" dirty="0" smtClean="0"/>
              <a:t>» в последнем блоке «</a:t>
            </a:r>
            <a:r>
              <a:rPr lang="ru-RU" dirty="0" err="1" smtClean="0"/>
              <a:t>ускланення</a:t>
            </a:r>
            <a:r>
              <a:rPr lang="ru-RU" dirty="0" smtClean="0"/>
              <a:t>» – запятая перед </a:t>
            </a:r>
            <a:r>
              <a:rPr lang="ru-RU" dirty="0" err="1" smtClean="0"/>
              <a:t>місцезнаходженням</a:t>
            </a:r>
            <a:endParaRPr lang="ru-RU" dirty="0" smtClean="0"/>
          </a:p>
          <a:p>
            <a:r>
              <a:rPr lang="ru-RU" dirty="0" smtClean="0"/>
              <a:t>В третьем блоке - </a:t>
            </a:r>
            <a:r>
              <a:rPr lang="ru-RU" dirty="0" err="1" smtClean="0"/>
              <a:t>регламентаціяобліку</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9</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Нужно уменьшить интенсивность красного и видимо увеличить на единицу размер шрифта</a:t>
            </a:r>
          </a:p>
          <a:p>
            <a:r>
              <a:rPr lang="ru-RU" dirty="0" smtClean="0"/>
              <a:t>1 </a:t>
            </a:r>
            <a:r>
              <a:rPr lang="ru-RU" dirty="0" err="1" smtClean="0"/>
              <a:t>ускладнення</a:t>
            </a:r>
            <a:r>
              <a:rPr lang="ru-RU" dirty="0" smtClean="0"/>
              <a:t> – почему увеличение налоговых разниц всегда увеличивает финансовый результат – заметить на «</a:t>
            </a:r>
            <a:r>
              <a:rPr lang="ru-RU" dirty="0" err="1" smtClean="0"/>
              <a:t>коригується</a:t>
            </a:r>
            <a:r>
              <a:rPr lang="ru-RU" dirty="0" smtClean="0"/>
              <a:t>» в последнем блоке «</a:t>
            </a:r>
            <a:r>
              <a:rPr lang="ru-RU" dirty="0" err="1" smtClean="0"/>
              <a:t>ускланення</a:t>
            </a:r>
            <a:r>
              <a:rPr lang="ru-RU" dirty="0" smtClean="0"/>
              <a:t>» – запятая перед </a:t>
            </a:r>
            <a:r>
              <a:rPr lang="ru-RU" dirty="0" err="1" smtClean="0"/>
              <a:t>місцезнаходженням</a:t>
            </a:r>
            <a:endParaRPr lang="ru-RU" dirty="0" smtClean="0"/>
          </a:p>
          <a:p>
            <a:r>
              <a:rPr lang="ru-RU" dirty="0" smtClean="0"/>
              <a:t>В третьем блоке - </a:t>
            </a:r>
            <a:r>
              <a:rPr lang="ru-RU" dirty="0" err="1" smtClean="0"/>
              <a:t>регламентаціяобліку</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10</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Нужно уменьшить интенсивность красного и видимо увеличить на единицу размер шрифта</a:t>
            </a:r>
          </a:p>
          <a:p>
            <a:r>
              <a:rPr lang="ru-RU" dirty="0" smtClean="0"/>
              <a:t>1 </a:t>
            </a:r>
            <a:r>
              <a:rPr lang="ru-RU" dirty="0" err="1" smtClean="0"/>
              <a:t>ускладнення</a:t>
            </a:r>
            <a:r>
              <a:rPr lang="ru-RU" dirty="0" smtClean="0"/>
              <a:t> – почему увеличение налоговых разниц всегда увеличивает финансовый результат – заметить на «</a:t>
            </a:r>
            <a:r>
              <a:rPr lang="ru-RU" dirty="0" err="1" smtClean="0"/>
              <a:t>коригується</a:t>
            </a:r>
            <a:r>
              <a:rPr lang="ru-RU" dirty="0" smtClean="0"/>
              <a:t>» в последнем блоке «</a:t>
            </a:r>
            <a:r>
              <a:rPr lang="ru-RU" dirty="0" err="1" smtClean="0"/>
              <a:t>ускланення</a:t>
            </a:r>
            <a:r>
              <a:rPr lang="ru-RU" dirty="0" smtClean="0"/>
              <a:t>» – запятая перед </a:t>
            </a:r>
            <a:r>
              <a:rPr lang="ru-RU" dirty="0" err="1" smtClean="0"/>
              <a:t>місцезнаходженням</a:t>
            </a:r>
            <a:endParaRPr lang="ru-RU" dirty="0" smtClean="0"/>
          </a:p>
          <a:p>
            <a:r>
              <a:rPr lang="ru-RU" dirty="0" smtClean="0"/>
              <a:t>В третьем блоке - </a:t>
            </a:r>
            <a:r>
              <a:rPr lang="ru-RU" dirty="0" err="1" smtClean="0"/>
              <a:t>регламентаціяобліку</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11</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Нужно уменьшить интенсивность красного и видимо увеличить на единицу размер шрифта</a:t>
            </a:r>
          </a:p>
          <a:p>
            <a:r>
              <a:rPr lang="ru-RU" dirty="0" smtClean="0"/>
              <a:t>1 </a:t>
            </a:r>
            <a:r>
              <a:rPr lang="ru-RU" dirty="0" err="1" smtClean="0"/>
              <a:t>ускладнення</a:t>
            </a:r>
            <a:r>
              <a:rPr lang="ru-RU" dirty="0" smtClean="0"/>
              <a:t> – почему увеличение налоговых разниц всегда увеличивает финансовый результат – заметить на «</a:t>
            </a:r>
            <a:r>
              <a:rPr lang="ru-RU" dirty="0" err="1" smtClean="0"/>
              <a:t>коригується</a:t>
            </a:r>
            <a:r>
              <a:rPr lang="ru-RU" dirty="0" smtClean="0"/>
              <a:t>» в последнем блоке «</a:t>
            </a:r>
            <a:r>
              <a:rPr lang="ru-RU" dirty="0" err="1" smtClean="0"/>
              <a:t>ускланення</a:t>
            </a:r>
            <a:r>
              <a:rPr lang="ru-RU" dirty="0" smtClean="0"/>
              <a:t>» – запятая перед </a:t>
            </a:r>
            <a:r>
              <a:rPr lang="ru-RU" dirty="0" err="1" smtClean="0"/>
              <a:t>місцезнаходженням</a:t>
            </a:r>
            <a:endParaRPr lang="ru-RU" dirty="0" smtClean="0"/>
          </a:p>
          <a:p>
            <a:r>
              <a:rPr lang="ru-RU" dirty="0" smtClean="0"/>
              <a:t>В третьем блоке - </a:t>
            </a:r>
            <a:r>
              <a:rPr lang="ru-RU" dirty="0" err="1" smtClean="0"/>
              <a:t>регламентаціяобліку</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12</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Нужно уменьшить интенсивность красного и видимо увеличить на единицу размер шрифта</a:t>
            </a:r>
          </a:p>
          <a:p>
            <a:r>
              <a:rPr lang="ru-RU" dirty="0" smtClean="0"/>
              <a:t>1 </a:t>
            </a:r>
            <a:r>
              <a:rPr lang="ru-RU" dirty="0" err="1" smtClean="0"/>
              <a:t>ускладнення</a:t>
            </a:r>
            <a:r>
              <a:rPr lang="ru-RU" dirty="0" smtClean="0"/>
              <a:t> – почему увеличение налоговых разниц всегда увеличивает финансовый результат – заметить на «</a:t>
            </a:r>
            <a:r>
              <a:rPr lang="ru-RU" dirty="0" err="1" smtClean="0"/>
              <a:t>коригується</a:t>
            </a:r>
            <a:r>
              <a:rPr lang="ru-RU" dirty="0" smtClean="0"/>
              <a:t>» в последнем блоке «</a:t>
            </a:r>
            <a:r>
              <a:rPr lang="ru-RU" dirty="0" err="1" smtClean="0"/>
              <a:t>ускланення</a:t>
            </a:r>
            <a:r>
              <a:rPr lang="ru-RU" dirty="0" smtClean="0"/>
              <a:t>» – запятая перед </a:t>
            </a:r>
            <a:r>
              <a:rPr lang="ru-RU" dirty="0" err="1" smtClean="0"/>
              <a:t>місцезнаходженням</a:t>
            </a:r>
            <a:endParaRPr lang="ru-RU" dirty="0" smtClean="0"/>
          </a:p>
          <a:p>
            <a:r>
              <a:rPr lang="ru-RU" dirty="0" smtClean="0"/>
              <a:t>В третьем блоке - </a:t>
            </a:r>
            <a:r>
              <a:rPr lang="ru-RU" dirty="0" err="1" smtClean="0"/>
              <a:t>регламентаціяобліку</a:t>
            </a:r>
            <a:endParaRPr lang="ru-RU" dirty="0"/>
          </a:p>
        </p:txBody>
      </p:sp>
      <p:sp>
        <p:nvSpPr>
          <p:cNvPr id="4" name="Номер слайда 3"/>
          <p:cNvSpPr>
            <a:spLocks noGrp="1"/>
          </p:cNvSpPr>
          <p:nvPr>
            <p:ph type="sldNum" sz="quarter" idx="10"/>
          </p:nvPr>
        </p:nvSpPr>
        <p:spPr/>
        <p:txBody>
          <a:bodyPr/>
          <a:lstStyle/>
          <a:p>
            <a:fld id="{38E8013E-AD83-471A-9DE6-7F93427B943D}" type="slidenum">
              <a:rPr lang="ru-RU" smtClean="0"/>
              <a:pPr/>
              <a:t>13</a:t>
            </a:fld>
            <a:endParaRPr lang="ru-RU"/>
          </a:p>
        </p:txBody>
      </p:sp>
    </p:spTree>
    <p:extLst>
      <p:ext uri="{BB962C8B-B14F-4D97-AF65-F5344CB8AC3E}">
        <p14:creationId xmlns:p14="http://schemas.microsoft.com/office/powerpoint/2010/main" val="2121589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8E8013E-AD83-471A-9DE6-7F93427B943D}" type="slidenum">
              <a:rPr lang="ru-RU" smtClean="0"/>
              <a:pPr/>
              <a:t>30</a:t>
            </a:fld>
            <a:endParaRPr lang="ru-RU"/>
          </a:p>
        </p:txBody>
      </p:sp>
    </p:spTree>
    <p:extLst>
      <p:ext uri="{BB962C8B-B14F-4D97-AF65-F5344CB8AC3E}">
        <p14:creationId xmlns:p14="http://schemas.microsoft.com/office/powerpoint/2010/main" val="2121589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D27DD966-8A6A-497D-9BCB-34F854B6AD6D}" type="datetimeFigureOut">
              <a:rPr lang="ru-RU" smtClean="0"/>
              <a:pPr/>
              <a:t>20.07.17</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28ACC64-39F9-449D-B61B-096A56DEF27D}"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D27DD966-8A6A-497D-9BCB-34F854B6AD6D}" type="datetimeFigureOut">
              <a:rPr lang="ru-RU" smtClean="0"/>
              <a:pPr/>
              <a:t>20.07.17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128ACC64-39F9-449D-B61B-096A56DEF27D}" type="slidenum">
              <a:rPr lang="ru-RU" smtClean="0"/>
              <a:pPr/>
              <a:t>‹#›</a:t>
            </a:fld>
            <a:endParaRPr lang="ru-RU"/>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D27DD966-8A6A-497D-9BCB-34F854B6AD6D}" type="datetimeFigureOut">
              <a:rPr lang="ru-RU" smtClean="0"/>
              <a:pPr/>
              <a:t>20.07.17</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28ACC64-39F9-449D-B61B-096A56DEF27D}"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D27DD966-8A6A-497D-9BCB-34F854B6AD6D}" type="datetimeFigureOut">
              <a:rPr lang="ru-RU" smtClean="0"/>
              <a:pPr/>
              <a:t>20.07.17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8ACC64-39F9-449D-B61B-096A56DEF27D}"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D27DD966-8A6A-497D-9BCB-34F854B6AD6D}" type="datetimeFigureOut">
              <a:rPr lang="ru-RU" smtClean="0"/>
              <a:pPr/>
              <a:t>20.07.17</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128ACC64-39F9-449D-B61B-096A56DEF27D}"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D27DD966-8A6A-497D-9BCB-34F854B6AD6D}" type="datetimeFigureOut">
              <a:rPr lang="ru-RU" smtClean="0"/>
              <a:pPr/>
              <a:t>20.07.17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128ACC64-39F9-449D-B61B-096A56DEF27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 name="Дата 1"/>
          <p:cNvSpPr>
            <a:spLocks noGrp="1"/>
          </p:cNvSpPr>
          <p:nvPr>
            <p:ph type="dt" sz="half" idx="10"/>
          </p:nvPr>
        </p:nvSpPr>
        <p:spPr/>
        <p:txBody>
          <a:bodyPr/>
          <a:lstStyle/>
          <a:p>
            <a:fld id="{D27DD966-8A6A-497D-9BCB-34F854B6AD6D}" type="datetimeFigureOut">
              <a:rPr lang="ru-RU" smtClean="0"/>
              <a:pPr/>
              <a:t>20.07.17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28ACC64-39F9-449D-B61B-096A56DEF27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28ACC64-39F9-449D-B61B-096A56DEF27D}"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D27DD966-8A6A-497D-9BCB-34F854B6AD6D}" type="datetimeFigureOut">
              <a:rPr lang="ru-RU" smtClean="0"/>
              <a:pPr/>
              <a:t>20.07.17</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128ACC64-39F9-449D-B61B-096A56DEF27D}"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D27DD966-8A6A-497D-9BCB-34F854B6AD6D}" type="datetimeFigureOut">
              <a:rPr lang="ru-RU" smtClean="0"/>
              <a:pPr/>
              <a:t>20.07.17</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27DD966-8A6A-497D-9BCB-34F854B6AD6D}" type="datetimeFigureOut">
              <a:rPr lang="ru-RU" smtClean="0"/>
              <a:pPr/>
              <a:t>20.07.17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8ACC64-39F9-449D-B61B-096A56DEF27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128ACC64-39F9-449D-B61B-096A56DEF27D}"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27DD966-8A6A-497D-9BCB-34F854B6AD6D}" type="datetimeFigureOut">
              <a:rPr lang="ru-RU" smtClean="0"/>
              <a:pPr/>
              <a:t>20.07.17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27DD966-8A6A-497D-9BCB-34F854B6AD6D}" type="datetimeFigureOut">
              <a:rPr lang="ru-RU" smtClean="0"/>
              <a:pPr/>
              <a:t>20.07.17</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28ACC64-39F9-449D-B61B-096A56DEF27D}"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0">
          <a:fgClr>
            <a:schemeClr val="bg2"/>
          </a:fgClr>
          <a:bgClr>
            <a:schemeClr val="bg1"/>
          </a:bgClr>
        </a:pattFill>
        <a:effectLst/>
      </p:bgPr>
    </p:bg>
    <p:spTree>
      <p:nvGrpSpPr>
        <p:cNvPr id="1" name=""/>
        <p:cNvGrpSpPr/>
        <p:nvPr/>
      </p:nvGrpSpPr>
      <p:grpSpPr>
        <a:xfrm>
          <a:off x="0" y="0"/>
          <a:ext cx="0" cy="0"/>
          <a:chOff x="0" y="0"/>
          <a:chExt cx="0" cy="0"/>
        </a:xfrm>
      </p:grpSpPr>
      <p:sp>
        <p:nvSpPr>
          <p:cNvPr id="9" name="Прямоугольник 8"/>
          <p:cNvSpPr/>
          <p:nvPr/>
        </p:nvSpPr>
        <p:spPr>
          <a:xfrm>
            <a:off x="179512" y="188640"/>
            <a:ext cx="8784976" cy="6192688"/>
          </a:xfrm>
          <a:prstGeom prst="rect">
            <a:avLst/>
          </a:prstGeom>
          <a:pattFill prst="pct50">
            <a:fgClr>
              <a:schemeClr val="bg2"/>
            </a:fgClr>
            <a:bgClr>
              <a:schemeClr val="bg1"/>
            </a:bgClr>
          </a:patt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Заголовок 6"/>
          <p:cNvSpPr>
            <a:spLocks noGrp="1"/>
          </p:cNvSpPr>
          <p:nvPr>
            <p:ph type="ctrTitle"/>
          </p:nvPr>
        </p:nvSpPr>
        <p:spPr>
          <a:xfrm>
            <a:off x="251520" y="260648"/>
            <a:ext cx="8640960" cy="1368152"/>
          </a:xfrm>
          <a:pattFill prst="pct50">
            <a:fgClr>
              <a:schemeClr val="bg2"/>
            </a:fgClr>
            <a:bgClr>
              <a:schemeClr val="bg1"/>
            </a:bgClr>
          </a:pattFill>
        </p:spPr>
        <p:txBody>
          <a:bodyPr anchor="ctr">
            <a:noAutofit/>
          </a:bodyPr>
          <a:lstStyle/>
          <a:p>
            <a:pPr>
              <a:lnSpc>
                <a:spcPct val="150000"/>
              </a:lnSpc>
            </a:pPr>
            <a:r>
              <a:rPr lang="uk-UA" sz="1200" b="1" dirty="0" smtClean="0">
                <a:solidFill>
                  <a:schemeClr val="accent3">
                    <a:lumMod val="50000"/>
                  </a:schemeClr>
                </a:solidFill>
              </a:rPr>
              <a:t>НАУКОВО-ДОСЛІДНИЙ ЦЕНТР ІНДУСТРІАЛЬНИХ ПРОБЛЕМ РОЗВИТКУ НАН УКРАЇНИ</a:t>
            </a:r>
            <a:br>
              <a:rPr lang="uk-UA" sz="1200" b="1" dirty="0" smtClean="0">
                <a:solidFill>
                  <a:schemeClr val="accent3">
                    <a:lumMod val="50000"/>
                  </a:schemeClr>
                </a:solidFill>
              </a:rPr>
            </a:br>
            <a:r>
              <a:rPr lang="uk-UA" sz="1200" b="1" dirty="0" smtClean="0">
                <a:solidFill>
                  <a:schemeClr val="accent3">
                    <a:lumMod val="50000"/>
                  </a:schemeClr>
                </a:solidFill>
              </a:rPr>
              <a:t>КАФЕДРА ОПОДАТКУВАННЯ </a:t>
            </a:r>
            <a:br>
              <a:rPr lang="uk-UA" sz="1200" b="1" dirty="0" smtClean="0">
                <a:solidFill>
                  <a:schemeClr val="accent3">
                    <a:lumMod val="50000"/>
                  </a:schemeClr>
                </a:solidFill>
              </a:rPr>
            </a:br>
            <a:r>
              <a:rPr lang="uk-UA" sz="1200" b="1" dirty="0" smtClean="0">
                <a:solidFill>
                  <a:schemeClr val="accent3">
                    <a:lumMod val="50000"/>
                  </a:schemeClr>
                </a:solidFill>
              </a:rPr>
              <a:t>ХАРКІВСЬКОГО НАЦІОНАЛЬНОГО ЕКОНОМІЧНОГО УНІВЕРСИТЕТУ ІМЕНІ СЕМЕНА КУЗНЕЦЯ</a:t>
            </a:r>
            <a:br>
              <a:rPr lang="uk-UA" sz="1200" b="1" dirty="0" smtClean="0">
                <a:solidFill>
                  <a:schemeClr val="accent3">
                    <a:lumMod val="50000"/>
                  </a:schemeClr>
                </a:solidFill>
              </a:rPr>
            </a:br>
            <a:r>
              <a:rPr lang="uk-UA" sz="1200" b="1" dirty="0" smtClean="0">
                <a:solidFill>
                  <a:schemeClr val="accent3">
                    <a:lumMod val="50000"/>
                  </a:schemeClr>
                </a:solidFill>
              </a:rPr>
              <a:t>ОБ</a:t>
            </a:r>
            <a:r>
              <a:rPr lang="en-US" sz="1200" b="1" dirty="0" smtClean="0">
                <a:solidFill>
                  <a:schemeClr val="accent3">
                    <a:lumMod val="50000"/>
                  </a:schemeClr>
                </a:solidFill>
              </a:rPr>
              <a:t>’</a:t>
            </a:r>
            <a:r>
              <a:rPr lang="uk-UA" sz="1200" b="1" dirty="0" smtClean="0">
                <a:solidFill>
                  <a:schemeClr val="accent3">
                    <a:lumMod val="50000"/>
                  </a:schemeClr>
                </a:solidFill>
              </a:rPr>
              <a:t>ЄДНАННЯ ПРОМИСЛОВЦІВ ТА ПІДПРИЄМЦІВ ХАРКІВСЬКОЇ ОБЛАСТІ</a:t>
            </a:r>
            <a:endParaRPr lang="ru-RU" sz="1200" b="1" dirty="0">
              <a:solidFill>
                <a:schemeClr val="accent3">
                  <a:lumMod val="50000"/>
                </a:schemeClr>
              </a:solidFill>
            </a:endParaRPr>
          </a:p>
        </p:txBody>
      </p:sp>
      <p:sp>
        <p:nvSpPr>
          <p:cNvPr id="11" name="Скругленный прямоугольник 10"/>
          <p:cNvSpPr/>
          <p:nvPr/>
        </p:nvSpPr>
        <p:spPr>
          <a:xfrm>
            <a:off x="755576" y="3284984"/>
            <a:ext cx="7848872" cy="2016224"/>
          </a:xfrm>
          <a:prstGeom prst="roundRect">
            <a:avLst>
              <a:gd name="adj" fmla="val 50000"/>
            </a:avLst>
          </a:prstGeom>
          <a:solidFill>
            <a:schemeClr val="accent3"/>
          </a:solidFill>
          <a:ln w="31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uk-UA" sz="2800" b="1" dirty="0">
                <a:effectLst>
                  <a:outerShdw blurRad="38100" dist="38100" dir="2700000" algn="tl">
                    <a:srgbClr val="000000">
                      <a:alpha val="43137"/>
                    </a:srgbClr>
                  </a:outerShdw>
                </a:effectLst>
              </a:rPr>
              <a:t>Моніторинг </a:t>
            </a:r>
            <a:r>
              <a:rPr lang="uk-UA" sz="2800" b="1" dirty="0" smtClean="0">
                <a:effectLst>
                  <a:outerShdw blurRad="38100" dist="38100" dir="2700000" algn="tl">
                    <a:srgbClr val="000000">
                      <a:alpha val="43137"/>
                    </a:srgbClr>
                  </a:outerShdw>
                </a:effectLst>
              </a:rPr>
              <a:t> і коментарі </a:t>
            </a:r>
          </a:p>
          <a:p>
            <a:pPr algn="ctr">
              <a:lnSpc>
                <a:spcPct val="150000"/>
              </a:lnSpc>
            </a:pPr>
            <a:r>
              <a:rPr lang="uk-UA" sz="2800" b="1" dirty="0" smtClean="0">
                <a:effectLst>
                  <a:outerShdw blurRad="38100" dist="38100" dir="2700000" algn="tl">
                    <a:srgbClr val="000000">
                      <a:alpha val="43137"/>
                    </a:srgbClr>
                  </a:outerShdw>
                </a:effectLst>
              </a:rPr>
              <a:t>до нормативно-правових </a:t>
            </a:r>
            <a:r>
              <a:rPr lang="uk-UA" sz="2800" b="1" dirty="0">
                <a:effectLst>
                  <a:outerShdw blurRad="38100" dist="38100" dir="2700000" algn="tl">
                    <a:srgbClr val="000000">
                      <a:alpha val="43137"/>
                    </a:srgbClr>
                  </a:outerShdw>
                </a:effectLst>
              </a:rPr>
              <a:t>актів </a:t>
            </a:r>
            <a:endParaRPr lang="uk-UA" sz="2800" b="1" dirty="0" smtClean="0">
              <a:effectLst>
                <a:outerShdw blurRad="38100" dist="38100" dir="2700000" algn="tl">
                  <a:srgbClr val="000000">
                    <a:alpha val="43137"/>
                  </a:srgbClr>
                </a:outerShdw>
              </a:effectLst>
            </a:endParaRPr>
          </a:p>
          <a:p>
            <a:pPr algn="ctr">
              <a:lnSpc>
                <a:spcPct val="150000"/>
              </a:lnSpc>
            </a:pPr>
            <a:r>
              <a:rPr lang="uk-UA" sz="2800" b="1" dirty="0" smtClean="0">
                <a:effectLst>
                  <a:outerShdw blurRad="38100" dist="38100" dir="2700000" algn="tl">
                    <a:srgbClr val="000000">
                      <a:alpha val="43137"/>
                    </a:srgbClr>
                  </a:outerShdw>
                </a:effectLst>
              </a:rPr>
              <a:t>у </a:t>
            </a:r>
            <a:r>
              <a:rPr lang="uk-UA" sz="2800" b="1" dirty="0">
                <a:effectLst>
                  <a:outerShdw blurRad="38100" dist="38100" dir="2700000" algn="tl">
                    <a:srgbClr val="000000">
                      <a:alpha val="43137"/>
                    </a:srgbClr>
                  </a:outerShdw>
                </a:effectLst>
              </a:rPr>
              <a:t>сфері оподаткування</a:t>
            </a:r>
            <a:endParaRPr lang="ru-RU" sz="2800" dirty="0">
              <a:effectLst>
                <a:outerShdw blurRad="38100" dist="38100" dir="2700000" algn="tl">
                  <a:srgbClr val="000000">
                    <a:alpha val="43137"/>
                  </a:srgbClr>
                </a:outerShdw>
              </a:effectLst>
            </a:endParaRPr>
          </a:p>
        </p:txBody>
      </p:sp>
      <p:sp>
        <p:nvSpPr>
          <p:cNvPr id="12" name="Заголовок 6"/>
          <p:cNvSpPr txBox="1">
            <a:spLocks/>
          </p:cNvSpPr>
          <p:nvPr/>
        </p:nvSpPr>
        <p:spPr>
          <a:xfrm>
            <a:off x="3275856" y="6093296"/>
            <a:ext cx="2592288" cy="288032"/>
          </a:xfrm>
          <a:prstGeom prst="rect">
            <a:avLst/>
          </a:prstGeom>
          <a:pattFill prst="pct50">
            <a:fgClr>
              <a:schemeClr val="bg2"/>
            </a:fgClr>
            <a:bgClr>
              <a:schemeClr val="bg1"/>
            </a:bgClr>
          </a:pattFill>
        </p:spPr>
        <p:txBody>
          <a:bodyPr vert="horz" anchor="ctr">
            <a:noAutofit/>
          </a:bodyPr>
          <a:lstStyle>
            <a:lvl1pPr algn="ctr" rtl="0" eaLnBrk="1" latinLnBrk="0" hangingPunct="1">
              <a:spcBef>
                <a:spcPct val="0"/>
              </a:spcBef>
              <a:buNone/>
              <a:defRPr kumimoji="0" sz="4200" kern="1200">
                <a:solidFill>
                  <a:schemeClr val="accent1"/>
                </a:solidFill>
                <a:latin typeface="+mj-lt"/>
                <a:ea typeface="+mj-ea"/>
                <a:cs typeface="+mj-cs"/>
              </a:defRPr>
            </a:lvl1pPr>
          </a:lstStyle>
          <a:p>
            <a:pPr>
              <a:lnSpc>
                <a:spcPct val="150000"/>
              </a:lnSpc>
            </a:pPr>
            <a:r>
              <a:rPr lang="uk-UA" sz="1400" b="1" dirty="0" smtClean="0">
                <a:solidFill>
                  <a:schemeClr val="accent3">
                    <a:lumMod val="50000"/>
                  </a:schemeClr>
                </a:solidFill>
              </a:rPr>
              <a:t>Харків, 2017</a:t>
            </a:r>
            <a:endParaRPr lang="ru-RU" sz="1400" b="1" dirty="0">
              <a:solidFill>
                <a:schemeClr val="accent3">
                  <a:lumMod val="50000"/>
                </a:schemeClr>
              </a:solidFill>
            </a:endParaRPr>
          </a:p>
        </p:txBody>
      </p:sp>
      <p:sp>
        <p:nvSpPr>
          <p:cNvPr id="13" name="Заголовок 6"/>
          <p:cNvSpPr txBox="1">
            <a:spLocks/>
          </p:cNvSpPr>
          <p:nvPr/>
        </p:nvSpPr>
        <p:spPr>
          <a:xfrm>
            <a:off x="2771800" y="5375534"/>
            <a:ext cx="3672408" cy="717762"/>
          </a:xfrm>
          <a:prstGeom prst="rect">
            <a:avLst/>
          </a:prstGeom>
          <a:pattFill prst="pct50">
            <a:fgClr>
              <a:schemeClr val="bg2"/>
            </a:fgClr>
            <a:bgClr>
              <a:schemeClr val="bg1"/>
            </a:bgClr>
          </a:pattFill>
        </p:spPr>
        <p:txBody>
          <a:bodyPr vert="horz" anchor="ctr">
            <a:noAutofit/>
          </a:bodyPr>
          <a:lstStyle>
            <a:lvl1pPr algn="ctr" rtl="0" eaLnBrk="1" latinLnBrk="0" hangingPunct="1">
              <a:spcBef>
                <a:spcPct val="0"/>
              </a:spcBef>
              <a:buNone/>
              <a:defRPr kumimoji="0" sz="4200" kern="1200">
                <a:solidFill>
                  <a:schemeClr val="accent1"/>
                </a:solidFill>
                <a:latin typeface="+mj-lt"/>
                <a:ea typeface="+mj-ea"/>
                <a:cs typeface="+mj-cs"/>
              </a:defRPr>
            </a:lvl1pPr>
          </a:lstStyle>
          <a:p>
            <a:pPr>
              <a:lnSpc>
                <a:spcPct val="150000"/>
              </a:lnSpc>
            </a:pPr>
            <a:r>
              <a:rPr lang="uk-UA" sz="2400" b="1" dirty="0" smtClean="0">
                <a:solidFill>
                  <a:schemeClr val="accent2">
                    <a:lumMod val="75000"/>
                  </a:schemeClr>
                </a:solidFill>
                <a:effectLst>
                  <a:outerShdw blurRad="38100" dist="38100" dir="2700000" algn="tl">
                    <a:srgbClr val="000000">
                      <a:alpha val="43137"/>
                    </a:srgbClr>
                  </a:outerShdw>
                </a:effectLst>
              </a:rPr>
              <a:t>червень, 2017 р.</a:t>
            </a:r>
            <a:endParaRPr lang="ru-RU" sz="2400" b="1" dirty="0">
              <a:solidFill>
                <a:schemeClr val="accent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865984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dirty="0" smtClean="0">
                <a:solidFill>
                  <a:schemeClr val="bg1"/>
                </a:solidFill>
                <a:effectLst>
                  <a:outerShdw blurRad="38100" dist="38100" dir="2700000" algn="tl">
                    <a:srgbClr val="000000">
                      <a:alpha val="43137"/>
                    </a:srgbClr>
                  </a:outerShdw>
                </a:effectLst>
              </a:rPr>
              <a:t>НДЦ ІПР НАН УКРАЇНИ</a:t>
            </a:r>
            <a:endParaRPr lang="ru-RU" sz="900" b="1" dirty="0">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dirty="0" smtClean="0">
                <a:solidFill>
                  <a:schemeClr val="bg1"/>
                </a:solidFill>
                <a:effectLst>
                  <a:outerShdw blurRad="38100" dist="38100" dir="2700000" algn="tl">
                    <a:srgbClr val="000000">
                      <a:alpha val="43137"/>
                    </a:srgbClr>
                  </a:outerShdw>
                </a:effectLst>
              </a:rPr>
              <a:t>КАФЕДРА ОПОДАТКУВАННЯ </a:t>
            </a:r>
          </a:p>
          <a:p>
            <a:r>
              <a:rPr lang="uk-UA" sz="900" b="1" dirty="0" smtClean="0">
                <a:solidFill>
                  <a:schemeClr val="bg1"/>
                </a:solidFill>
                <a:effectLst>
                  <a:outerShdw blurRad="38100" dist="38100" dir="2700000" algn="tl">
                    <a:srgbClr val="000000">
                      <a:alpha val="43137"/>
                    </a:srgbClr>
                  </a:outerShdw>
                </a:effectLst>
              </a:rPr>
              <a:t>ХНЕУ </a:t>
            </a:r>
            <a:r>
              <a:rPr lang="uk-UA" sz="900" b="1" dirty="0">
                <a:solidFill>
                  <a:schemeClr val="bg1"/>
                </a:solidFill>
                <a:effectLst>
                  <a:outerShdw blurRad="38100" dist="38100" dir="2700000" algn="tl">
                    <a:srgbClr val="000000">
                      <a:alpha val="43137"/>
                    </a:srgbClr>
                  </a:outerShdw>
                </a:effectLst>
              </a:rPr>
              <a:t>ІМ. С. </a:t>
            </a:r>
            <a:r>
              <a:rPr lang="uk-UA" sz="900" b="1" dirty="0" smtClean="0">
                <a:solidFill>
                  <a:schemeClr val="bg1"/>
                </a:solidFill>
                <a:effectLst>
                  <a:outerShdw blurRad="38100" dist="38100" dir="2700000" algn="tl">
                    <a:srgbClr val="000000">
                      <a:alpha val="43137"/>
                    </a:srgbClr>
                  </a:outerShdw>
                </a:effectLst>
              </a:rPr>
              <a:t>КУЗНЕЦЯ</a:t>
            </a:r>
            <a:endParaRPr lang="ru-RU" sz="900" b="1" dirty="0">
              <a:solidFill>
                <a:schemeClr val="bg1"/>
              </a:solidFill>
              <a:effectLst>
                <a:outerShdw blurRad="38100" dist="38100" dir="2700000" algn="tl">
                  <a:srgbClr val="000000">
                    <a:alpha val="43137"/>
                  </a:srgbClr>
                </a:outerShdw>
              </a:effectLst>
            </a:endParaRPr>
          </a:p>
        </p:txBody>
      </p:sp>
      <p:sp>
        <p:nvSpPr>
          <p:cNvPr id="17" name="Заголовок 1"/>
          <p:cNvSpPr txBox="1">
            <a:spLocks/>
          </p:cNvSpPr>
          <p:nvPr/>
        </p:nvSpPr>
        <p:spPr>
          <a:xfrm>
            <a:off x="971600" y="188641"/>
            <a:ext cx="7200800" cy="504056"/>
          </a:xfrm>
          <a:prstGeom prst="rect">
            <a:avLst/>
          </a:prstGeom>
        </p:spPr>
        <p:txBody>
          <a:bodyPr anchor="ct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3200" b="1" dirty="0" smtClean="0">
                <a:effectLst>
                  <a:outerShdw blurRad="38100" dist="38100" dir="2700000" algn="tl">
                    <a:srgbClr val="000000">
                      <a:alpha val="43137"/>
                    </a:srgbClr>
                  </a:outerShdw>
                </a:effectLst>
              </a:rPr>
              <a:t>Методологія дослідження</a:t>
            </a:r>
          </a:p>
        </p:txBody>
      </p:sp>
      <p:sp>
        <p:nvSpPr>
          <p:cNvPr id="18" name="Прямоугольник 17"/>
          <p:cNvSpPr/>
          <p:nvPr/>
        </p:nvSpPr>
        <p:spPr>
          <a:xfrm>
            <a:off x="323528" y="756228"/>
            <a:ext cx="8568952" cy="5693866"/>
          </a:xfrm>
          <a:prstGeom prst="rect">
            <a:avLst/>
          </a:prstGeom>
        </p:spPr>
        <p:txBody>
          <a:bodyPr wrap="square">
            <a:spAutoFit/>
          </a:bodyPr>
          <a:lstStyle/>
          <a:p>
            <a:pPr algn="just"/>
            <a:r>
              <a:rPr lang="uk-UA" sz="1400" dirty="0" smtClean="0">
                <a:solidFill>
                  <a:schemeClr val="bg1">
                    <a:lumMod val="10000"/>
                  </a:schemeClr>
                </a:solidFill>
              </a:rPr>
              <a:t>Моніторинг законодавчих та нормативно-правових актів у сфері оподаткування – спільний, постійно діючий проект НДЦ ІПР </a:t>
            </a:r>
            <a:r>
              <a:rPr lang="uk-UA" sz="1400" dirty="0" smtClean="0"/>
              <a:t>НАН України </a:t>
            </a:r>
            <a:r>
              <a:rPr lang="en-US" sz="1400" dirty="0" smtClean="0"/>
              <a:t>(http://ndc-ipr.org),</a:t>
            </a:r>
            <a:r>
              <a:rPr lang="uk-UA" sz="1400" dirty="0" smtClean="0"/>
              <a:t> кафедри оподаткування ХНЕУ ім. С. </a:t>
            </a:r>
            <a:r>
              <a:rPr lang="uk-UA" sz="1400" dirty="0" err="1" smtClean="0"/>
              <a:t>Кузнеця</a:t>
            </a:r>
            <a:r>
              <a:rPr lang="uk-UA" sz="1400" dirty="0" smtClean="0"/>
              <a:t> (</a:t>
            </a:r>
            <a:r>
              <a:rPr lang="en-US" sz="1400" dirty="0" smtClean="0"/>
              <a:t>https</a:t>
            </a:r>
            <a:r>
              <a:rPr lang="en-US" sz="1400" dirty="0"/>
              <a:t>://www.facebook.com/groups/1926891494261445</a:t>
            </a:r>
            <a:r>
              <a:rPr lang="en-US" sz="1400" dirty="0" smtClean="0"/>
              <a:t>/</a:t>
            </a:r>
            <a:r>
              <a:rPr lang="ru-RU" sz="1400" dirty="0" smtClean="0"/>
              <a:t>)</a:t>
            </a:r>
            <a:r>
              <a:rPr lang="en-US" sz="1400" dirty="0" smtClean="0"/>
              <a:t>, </a:t>
            </a:r>
            <a:r>
              <a:rPr lang="uk-UA" sz="1400" dirty="0" smtClean="0"/>
              <a:t>Об</a:t>
            </a:r>
            <a:r>
              <a:rPr lang="en-US" sz="1400" dirty="0" smtClean="0"/>
              <a:t>’</a:t>
            </a:r>
            <a:r>
              <a:rPr lang="uk-UA" sz="1400" dirty="0" smtClean="0"/>
              <a:t>єднання промисловців та підприємців Харківської області – регіональне об'єднання ВГО УСПП. </a:t>
            </a:r>
          </a:p>
          <a:p>
            <a:pPr algn="just"/>
            <a:endParaRPr lang="uk-UA" sz="1400" dirty="0" smtClean="0">
              <a:solidFill>
                <a:schemeClr val="bg1">
                  <a:lumMod val="10000"/>
                </a:schemeClr>
              </a:solidFill>
            </a:endParaRPr>
          </a:p>
          <a:p>
            <a:pPr algn="just"/>
            <a:r>
              <a:rPr lang="uk-UA" sz="1400" dirty="0" smtClean="0">
                <a:solidFill>
                  <a:schemeClr val="bg1">
                    <a:lumMod val="10000"/>
                  </a:schemeClr>
                </a:solidFill>
              </a:rPr>
              <a:t>Метою щомісячного Моніторингу є:</a:t>
            </a:r>
          </a:p>
          <a:p>
            <a:pPr marL="266700" indent="-180975" algn="just">
              <a:buFont typeface="Arial" pitchFamily="34" charset="0"/>
              <a:buChar char="•"/>
            </a:pPr>
            <a:r>
              <a:rPr lang="uk-UA" sz="1400" dirty="0" smtClean="0">
                <a:solidFill>
                  <a:schemeClr val="bg1">
                    <a:lumMod val="10000"/>
                  </a:schemeClr>
                </a:solidFill>
              </a:rPr>
              <a:t>оперативний аналіз нормативно-правових актів в сфері оподаткування;</a:t>
            </a:r>
          </a:p>
          <a:p>
            <a:pPr marL="266700" indent="-180975" algn="just">
              <a:buFont typeface="Arial" pitchFamily="34" charset="0"/>
              <a:buChar char="•"/>
            </a:pPr>
            <a:r>
              <a:rPr lang="uk-UA" sz="1400" dirty="0" smtClean="0">
                <a:solidFill>
                  <a:schemeClr val="bg1">
                    <a:lumMod val="10000"/>
                  </a:schemeClr>
                </a:solidFill>
              </a:rPr>
              <a:t>експертна оцінка ризиків, пов’язаних з прийняттям нових нормативних актів. </a:t>
            </a:r>
          </a:p>
          <a:p>
            <a:pPr algn="just"/>
            <a:r>
              <a:rPr lang="uk-UA" sz="1400" dirty="0" smtClean="0">
                <a:solidFill>
                  <a:schemeClr val="bg1">
                    <a:lumMod val="10000"/>
                  </a:schemeClr>
                </a:solidFill>
              </a:rPr>
              <a:t>Методологія аналізу законодавчих та нормативно-правових актів передбачає ідентифікацію їх впливу на діяльність платників податків, порівняння нової редакції аналізованої норми з попередньою; оцінку можливої результативності відповідних змін з відокремленням позитивних наслідків та потенційних недоліків (ризиків). Критерії оцінки оч</a:t>
            </a:r>
            <a:r>
              <a:rPr lang="uk-UA" sz="1400" dirty="0">
                <a:solidFill>
                  <a:schemeClr val="bg1">
                    <a:lumMod val="10000"/>
                  </a:schemeClr>
                </a:solidFill>
              </a:rPr>
              <a:t>і</a:t>
            </a:r>
            <a:r>
              <a:rPr lang="uk-UA" sz="1400" dirty="0" smtClean="0">
                <a:solidFill>
                  <a:schemeClr val="bg1">
                    <a:lumMod val="10000"/>
                  </a:schemeClr>
                </a:solidFill>
              </a:rPr>
              <a:t>куваної результативності: </a:t>
            </a:r>
          </a:p>
          <a:p>
            <a:pPr marL="266700" indent="-180975" algn="just">
              <a:buFont typeface="Arial" pitchFamily="34" charset="0"/>
              <a:buChar char="•"/>
            </a:pPr>
            <a:r>
              <a:rPr lang="uk-UA" sz="1400" dirty="0" smtClean="0">
                <a:solidFill>
                  <a:schemeClr val="bg1">
                    <a:lumMod val="10000"/>
                  </a:schemeClr>
                </a:solidFill>
              </a:rPr>
              <a:t>узгодженість з діючою нормативно-правовою базою;</a:t>
            </a:r>
          </a:p>
          <a:p>
            <a:pPr marL="266700" indent="-180975" algn="just">
              <a:buFont typeface="Arial" pitchFamily="34" charset="0"/>
              <a:buChar char="•"/>
            </a:pPr>
            <a:r>
              <a:rPr lang="uk-UA" sz="1400" dirty="0" smtClean="0">
                <a:solidFill>
                  <a:schemeClr val="bg1">
                    <a:lumMod val="10000"/>
                  </a:schemeClr>
                </a:solidFill>
              </a:rPr>
              <a:t>спрощення або ускладнення податкового обліку;</a:t>
            </a:r>
          </a:p>
          <a:p>
            <a:pPr marL="266700" indent="-180975" algn="just">
              <a:buFont typeface="Arial" pitchFamily="34" charset="0"/>
              <a:buChar char="•"/>
            </a:pPr>
            <a:r>
              <a:rPr lang="uk-UA" sz="1400" dirty="0" smtClean="0">
                <a:solidFill>
                  <a:schemeClr val="bg1">
                    <a:lumMod val="10000"/>
                  </a:schemeClr>
                </a:solidFill>
              </a:rPr>
              <a:t>вплив на надходження коштів до бюджетів;</a:t>
            </a:r>
          </a:p>
          <a:p>
            <a:pPr marL="266700" indent="-180975" algn="just">
              <a:buFont typeface="Arial" pitchFamily="34" charset="0"/>
              <a:buChar char="•"/>
            </a:pPr>
            <a:r>
              <a:rPr lang="uk-UA" sz="1400" dirty="0" smtClean="0">
                <a:solidFill>
                  <a:schemeClr val="bg1">
                    <a:lumMod val="10000"/>
                  </a:schemeClr>
                </a:solidFill>
              </a:rPr>
              <a:t>вплив на економічну активність платників податків;</a:t>
            </a:r>
          </a:p>
          <a:p>
            <a:pPr marL="266700" indent="-180975" algn="just">
              <a:buFont typeface="Arial" pitchFamily="34" charset="0"/>
              <a:buChar char="•"/>
            </a:pPr>
            <a:r>
              <a:rPr lang="uk-UA" sz="1400" dirty="0" smtClean="0">
                <a:solidFill>
                  <a:schemeClr val="bg1">
                    <a:lumMod val="10000"/>
                  </a:schemeClr>
                </a:solidFill>
              </a:rPr>
              <a:t>зменшення або збільшення корупційних ризиків;</a:t>
            </a:r>
          </a:p>
          <a:p>
            <a:pPr marL="266700" indent="-180975" algn="just">
              <a:buFont typeface="Arial" pitchFamily="34" charset="0"/>
              <a:buChar char="•"/>
            </a:pPr>
            <a:r>
              <a:rPr lang="uk-UA" sz="1400" dirty="0" smtClean="0">
                <a:solidFill>
                  <a:schemeClr val="bg1">
                    <a:lumMod val="10000"/>
                  </a:schemeClr>
                </a:solidFill>
              </a:rPr>
              <a:t>доцільність використання конкретного інструмента порівняно з можливими альтернативами. </a:t>
            </a:r>
          </a:p>
          <a:p>
            <a:pPr algn="just"/>
            <a:r>
              <a:rPr lang="uk-UA" sz="1400" dirty="0" smtClean="0">
                <a:solidFill>
                  <a:schemeClr val="bg1">
                    <a:lumMod val="10000"/>
                  </a:schemeClr>
                </a:solidFill>
              </a:rPr>
              <a:t>Аналіз законодавчих та нормативно-правових актів здійснюється за такими напрямами: </a:t>
            </a:r>
          </a:p>
          <a:p>
            <a:pPr marL="266700" indent="-180975" algn="just">
              <a:buFont typeface="Arial" pitchFamily="34" charset="0"/>
              <a:buChar char="•"/>
            </a:pPr>
            <a:r>
              <a:rPr lang="uk-UA" sz="1400" dirty="0" smtClean="0">
                <a:solidFill>
                  <a:schemeClr val="bg1">
                    <a:lumMod val="10000"/>
                  </a:schemeClr>
                </a:solidFill>
              </a:rPr>
              <a:t>зміни системи оподаткування і в адмініструванні податків;</a:t>
            </a:r>
          </a:p>
          <a:p>
            <a:pPr marL="266700" indent="-180975" algn="just">
              <a:buFont typeface="Arial" pitchFamily="34" charset="0"/>
              <a:buChar char="•"/>
            </a:pPr>
            <a:r>
              <a:rPr lang="uk-UA" sz="1400" dirty="0" smtClean="0">
                <a:solidFill>
                  <a:schemeClr val="bg1">
                    <a:lumMod val="10000"/>
                  </a:schemeClr>
                </a:solidFill>
              </a:rPr>
              <a:t>зміни в оподаткуванні окремими податками, зборами;</a:t>
            </a:r>
          </a:p>
          <a:p>
            <a:pPr marL="266700" indent="-180975" algn="just">
              <a:buFont typeface="Arial" pitchFamily="34" charset="0"/>
              <a:buChar char="•"/>
            </a:pPr>
            <a:r>
              <a:rPr lang="uk-UA" sz="1400" dirty="0" smtClean="0">
                <a:solidFill>
                  <a:schemeClr val="bg1">
                    <a:lumMod val="10000"/>
                  </a:schemeClr>
                </a:solidFill>
              </a:rPr>
              <a:t>оцінювання якості проведення аналізу регуляторного впливу проектів регуляторних актів в сфері оподаткування;</a:t>
            </a:r>
          </a:p>
          <a:p>
            <a:pPr marL="266700" indent="-180975" algn="just">
              <a:buFont typeface="Arial" pitchFamily="34" charset="0"/>
              <a:buChar char="•"/>
            </a:pPr>
            <a:r>
              <a:rPr lang="uk-UA" sz="1400" dirty="0" smtClean="0">
                <a:solidFill>
                  <a:schemeClr val="bg1">
                    <a:lumMod val="10000"/>
                  </a:schemeClr>
                </a:solidFill>
              </a:rPr>
              <a:t>довідкова інформація, пов’язана з оподаткуванням.</a:t>
            </a:r>
          </a:p>
          <a:p>
            <a:pPr algn="just"/>
            <a:r>
              <a:rPr lang="uk-UA" sz="1400" dirty="0" smtClean="0">
                <a:solidFill>
                  <a:schemeClr val="bg1">
                    <a:lumMod val="10000"/>
                  </a:schemeClr>
                </a:solidFill>
              </a:rPr>
              <a:t>Моніторинг передбачає щомісячне оприлюднення результатів. </a:t>
            </a:r>
            <a:endParaRPr lang="uk-UA" sz="1400" dirty="0">
              <a:solidFill>
                <a:schemeClr val="bg1">
                  <a:lumMod val="10000"/>
                </a:schemeClr>
              </a:solidFill>
            </a:endParaRPr>
          </a:p>
        </p:txBody>
      </p:sp>
    </p:spTree>
    <p:extLst>
      <p:ext uri="{BB962C8B-B14F-4D97-AF65-F5344CB8AC3E}">
        <p14:creationId xmlns:p14="http://schemas.microsoft.com/office/powerpoint/2010/main" val="3138086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17" name="Заголовок 1"/>
          <p:cNvSpPr txBox="1">
            <a:spLocks/>
          </p:cNvSpPr>
          <p:nvPr/>
        </p:nvSpPr>
        <p:spPr>
          <a:xfrm>
            <a:off x="3131840" y="116632"/>
            <a:ext cx="2880320" cy="504056"/>
          </a:xfrm>
          <a:prstGeom prst="rect">
            <a:avLst/>
          </a:prstGeom>
        </p:spPr>
        <p:txBody>
          <a:bodyPr anchor="ct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3200" b="1" dirty="0">
                <a:effectLst>
                  <a:outerShdw blurRad="38100" dist="38100" dir="2700000" algn="tl">
                    <a:srgbClr val="000000">
                      <a:alpha val="43137"/>
                    </a:srgbClr>
                  </a:outerShdw>
                </a:effectLst>
              </a:rPr>
              <a:t>Зміст</a:t>
            </a:r>
            <a:endParaRPr lang="uk-UA" sz="3200" b="1" dirty="0" smtClean="0">
              <a:effectLst>
                <a:outerShdw blurRad="38100" dist="38100" dir="2700000" algn="tl">
                  <a:srgbClr val="000000">
                    <a:alpha val="43137"/>
                  </a:srgbClr>
                </a:outerShdw>
              </a:effectLst>
            </a:endParaRPr>
          </a:p>
        </p:txBody>
      </p:sp>
      <p:graphicFrame>
        <p:nvGraphicFramePr>
          <p:cNvPr id="7" name="Таблица 6"/>
          <p:cNvGraphicFramePr>
            <a:graphicFrameLocks noGrp="1"/>
          </p:cNvGraphicFramePr>
          <p:nvPr>
            <p:extLst>
              <p:ext uri="{D42A27DB-BD31-4B8C-83A1-F6EECF244321}">
                <p14:modId xmlns:p14="http://schemas.microsoft.com/office/powerpoint/2010/main" val="2828037960"/>
              </p:ext>
            </p:extLst>
          </p:nvPr>
        </p:nvGraphicFramePr>
        <p:xfrm>
          <a:off x="179512" y="620688"/>
          <a:ext cx="8784976" cy="5638094"/>
        </p:xfrm>
        <a:graphic>
          <a:graphicData uri="http://schemas.openxmlformats.org/drawingml/2006/table">
            <a:tbl>
              <a:tblPr/>
              <a:tblGrid>
                <a:gridCol w="7389851"/>
                <a:gridCol w="1395125"/>
              </a:tblGrid>
              <a:tr h="245482">
                <a:tc>
                  <a:txBody>
                    <a:bodyPr/>
                    <a:lstStyle/>
                    <a:p>
                      <a:pPr>
                        <a:spcBef>
                          <a:spcPts val="600"/>
                        </a:spcBef>
                        <a:spcAft>
                          <a:spcPts val="0"/>
                        </a:spcAft>
                      </a:pPr>
                      <a:r>
                        <a:rPr lang="uk-UA" sz="1400" b="1" noProof="0" dirty="0" smtClean="0">
                          <a:latin typeface="+mn-lt"/>
                          <a:ea typeface="ＭＳ 明朝"/>
                          <a:cs typeface="Times New Roman"/>
                        </a:rPr>
                        <a:t>1. Система оподаткування і адміністрування податків</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en-US" sz="1400" dirty="0" smtClean="0">
                          <a:latin typeface="+mn-lt"/>
                          <a:ea typeface="ＭＳ 明朝"/>
                          <a:cs typeface="Times New Roman"/>
                        </a:rPr>
                        <a:t>4</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noProof="0" dirty="0" smtClean="0">
                          <a:latin typeface="+mn-lt"/>
                          <a:ea typeface="ＭＳ 明朝"/>
                          <a:cs typeface="Times New Roman"/>
                        </a:rPr>
                        <a:t>1.1.Реформування податкової системи</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ru-RU" sz="1400" dirty="0" smtClean="0">
                          <a:latin typeface="+mn-lt"/>
                          <a:ea typeface="ＭＳ 明朝"/>
                          <a:cs typeface="Times New Roman"/>
                        </a:rPr>
                        <a:t>-</a:t>
                      </a:r>
                      <a:endParaRPr lang="ru-RU" sz="1400" dirty="0">
                        <a:latin typeface="+mn-lt"/>
                        <a:ea typeface="ＭＳ 明朝"/>
                        <a:cs typeface="Times New Roman"/>
                      </a:endParaRPr>
                    </a:p>
                  </a:txBody>
                  <a:tcPr marL="68580" marR="68580" marT="0" marB="0">
                    <a:lnL>
                      <a:noFill/>
                    </a:lnL>
                    <a:lnR>
                      <a:noFill/>
                    </a:lnR>
                    <a:lnT>
                      <a:noFill/>
                    </a:lnT>
                    <a:lnB>
                      <a:noFill/>
                    </a:lnB>
                  </a:tcPr>
                </a:tc>
              </a:tr>
              <a:tr h="229116">
                <a:tc>
                  <a:txBody>
                    <a:bodyPr/>
                    <a:lstStyle/>
                    <a:p>
                      <a:pPr>
                        <a:spcBef>
                          <a:spcPts val="600"/>
                        </a:spcBef>
                        <a:spcAft>
                          <a:spcPts val="0"/>
                        </a:spcAft>
                      </a:pPr>
                      <a:r>
                        <a:rPr lang="uk-UA" sz="1400" noProof="0" dirty="0" smtClean="0">
                          <a:latin typeface="+mn-lt"/>
                          <a:ea typeface="ＭＳ 明朝"/>
                          <a:cs typeface="Times New Roman"/>
                        </a:rPr>
                        <a:t>1.2.Регіональні аспекти оподаткування</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uk-UA" sz="1400" dirty="0" smtClean="0">
                          <a:latin typeface="+mn-lt"/>
                          <a:ea typeface="ＭＳ 明朝"/>
                          <a:cs typeface="Times New Roman"/>
                        </a:rPr>
                        <a:t>-</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noProof="0" dirty="0" smtClean="0">
                          <a:latin typeface="+mn-lt"/>
                          <a:ea typeface="ＭＳ 明朝"/>
                          <a:cs typeface="Times New Roman"/>
                        </a:rPr>
                        <a:t>1.3.Адміністрування податків</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en-US" sz="1400" dirty="0" smtClean="0">
                          <a:latin typeface="+mn-lt"/>
                          <a:ea typeface="ＭＳ 明朝"/>
                          <a:cs typeface="Times New Roman"/>
                        </a:rPr>
                        <a:t>4</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noProof="0" dirty="0" smtClean="0">
                          <a:latin typeface="+mn-lt"/>
                          <a:ea typeface="ＭＳ 明朝"/>
                          <a:cs typeface="Times New Roman"/>
                        </a:rPr>
                        <a:t>1.4.Податковий контроль</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ru-RU" sz="1400" dirty="0" smtClean="0">
                          <a:latin typeface="+mn-lt"/>
                          <a:ea typeface="ＭＳ 明朝"/>
                          <a:cs typeface="Times New Roman"/>
                        </a:rPr>
                        <a:t>5</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b="1" noProof="0" dirty="0" smtClean="0">
                          <a:latin typeface="+mn-lt"/>
                          <a:ea typeface="ＭＳ 明朝"/>
                          <a:cs typeface="Times New Roman"/>
                        </a:rPr>
                        <a:t>2.Окремі податки і збори</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ru-RU" sz="1400" dirty="0" smtClean="0">
                          <a:latin typeface="+mn-lt"/>
                          <a:ea typeface="ＭＳ 明朝"/>
                          <a:cs typeface="Times New Roman"/>
                        </a:rPr>
                        <a:t>7</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noProof="0" dirty="0" smtClean="0">
                          <a:latin typeface="+mn-lt"/>
                          <a:ea typeface="ＭＳ 明朝"/>
                          <a:cs typeface="Times New Roman"/>
                        </a:rPr>
                        <a:t>2.1.Податок на прибуток підприємства</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ru-RU" sz="1400" dirty="0" smtClean="0">
                          <a:latin typeface="+mn-lt"/>
                          <a:ea typeface="ＭＳ 明朝"/>
                          <a:cs typeface="Times New Roman"/>
                        </a:rPr>
                        <a:t>7</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noProof="0" dirty="0" smtClean="0">
                          <a:latin typeface="+mn-lt"/>
                          <a:ea typeface="ＭＳ 明朝"/>
                          <a:cs typeface="Times New Roman"/>
                        </a:rPr>
                        <a:t>2.2. Податок на доходи фізичних осіб</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uk-UA" sz="1400" dirty="0" smtClean="0">
                          <a:latin typeface="+mn-lt"/>
                          <a:ea typeface="ＭＳ 明朝"/>
                          <a:cs typeface="Times New Roman"/>
                        </a:rPr>
                        <a:t>-</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noProof="0" dirty="0" smtClean="0">
                          <a:latin typeface="+mn-lt"/>
                          <a:ea typeface="ＭＳ 明朝"/>
                          <a:cs typeface="Times New Roman"/>
                        </a:rPr>
                        <a:t>2.3. Податок на додану вартість</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ru-RU" sz="1400" dirty="0" smtClean="0">
                          <a:latin typeface="+mn-lt"/>
                          <a:ea typeface="ＭＳ 明朝"/>
                          <a:cs typeface="Times New Roman"/>
                        </a:rPr>
                        <a:t>9</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noProof="0" dirty="0" smtClean="0">
                          <a:latin typeface="+mn-lt"/>
                          <a:ea typeface="ＭＳ 明朝"/>
                          <a:cs typeface="Times New Roman"/>
                        </a:rPr>
                        <a:t>2.4. Акцизний податок</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ru-RU" sz="1400" dirty="0" smtClean="0">
                          <a:latin typeface="+mn-lt"/>
                          <a:ea typeface="ＭＳ 明朝"/>
                          <a:cs typeface="Times New Roman"/>
                        </a:rPr>
                        <a:t>14</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noProof="0" dirty="0" smtClean="0">
                          <a:latin typeface="+mn-lt"/>
                          <a:ea typeface="ＭＳ 明朝"/>
                          <a:cs typeface="Times New Roman"/>
                        </a:rPr>
                        <a:t>2.5. Екологічний податок</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uk-UA" sz="1400" dirty="0" smtClean="0">
                          <a:latin typeface="+mn-lt"/>
                          <a:ea typeface="ＭＳ 明朝"/>
                          <a:cs typeface="Times New Roman"/>
                        </a:rPr>
                        <a:t>17</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noProof="0" dirty="0" smtClean="0">
                          <a:latin typeface="+mn-lt"/>
                          <a:ea typeface="ＭＳ 明朝"/>
                          <a:cs typeface="Times New Roman"/>
                        </a:rPr>
                        <a:t>2.6. Рентна плата</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uk-UA" sz="1400" dirty="0" smtClean="0">
                          <a:latin typeface="+mn-lt"/>
                          <a:ea typeface="ＭＳ 明朝"/>
                          <a:cs typeface="Times New Roman"/>
                        </a:rPr>
                        <a:t>-</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uk-UA" sz="1400" noProof="0" dirty="0" smtClean="0">
                          <a:latin typeface="+mn-lt"/>
                          <a:ea typeface="ＭＳ 明朝"/>
                          <a:cs typeface="Times New Roman"/>
                        </a:rPr>
                        <a:t>2.7. Податок на нерухоме майно, відмінне від земельної ділянки</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en-US" sz="1400" dirty="0" smtClean="0">
                          <a:latin typeface="+mn-lt"/>
                          <a:ea typeface="ＭＳ 明朝"/>
                          <a:cs typeface="Times New Roman"/>
                        </a:rPr>
                        <a:t>-</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noProof="0" dirty="0" smtClean="0">
                          <a:latin typeface="+mn-lt"/>
                          <a:ea typeface="ＭＳ 明朝"/>
                          <a:cs typeface="Times New Roman"/>
                        </a:rPr>
                        <a:t>2.8. Транспортний податок</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ru-RU" sz="1400" dirty="0" smtClean="0">
                          <a:latin typeface="+mn-lt"/>
                          <a:ea typeface="ＭＳ 明朝"/>
                          <a:cs typeface="Times New Roman"/>
                        </a:rPr>
                        <a:t>18</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pPr>
                      <a:r>
                        <a:rPr lang="uk-UA" sz="1400" noProof="0" dirty="0" smtClean="0">
                          <a:latin typeface="+mn-lt"/>
                        </a:rPr>
                        <a:t>2.9. Плата за землю</a:t>
                      </a:r>
                      <a:endParaRPr lang="uk-UA" sz="1400" noProof="0" dirty="0">
                        <a:latin typeface="+mn-lt"/>
                      </a:endParaRPr>
                    </a:p>
                  </a:txBody>
                  <a:tcPr marL="68580" marR="68580" marT="0" marB="0">
                    <a:lnL>
                      <a:noFill/>
                    </a:lnL>
                    <a:lnR>
                      <a:noFill/>
                    </a:lnR>
                    <a:lnT>
                      <a:noFill/>
                    </a:lnT>
                    <a:lnB>
                      <a:noFill/>
                    </a:lnB>
                  </a:tcPr>
                </a:tc>
                <a:tc>
                  <a:txBody>
                    <a:bodyPr/>
                    <a:lstStyle/>
                    <a:p>
                      <a:pPr algn="ctr">
                        <a:spcBef>
                          <a:spcPts val="600"/>
                        </a:spcBef>
                        <a:spcAft>
                          <a:spcPts val="0"/>
                        </a:spcAft>
                      </a:pPr>
                      <a:r>
                        <a:rPr lang="ru-RU" sz="1400" dirty="0" smtClean="0">
                          <a:latin typeface="+mn-lt"/>
                          <a:ea typeface="ＭＳ 明朝"/>
                          <a:cs typeface="Times New Roman"/>
                        </a:rPr>
                        <a:t>21</a:t>
                      </a:r>
                      <a:endParaRPr lang="ru-RU" sz="1400" dirty="0">
                        <a:latin typeface="+mn-lt"/>
                        <a:ea typeface="ＭＳ 明朝"/>
                        <a:cs typeface="Times New Roman"/>
                      </a:endParaRPr>
                    </a:p>
                  </a:txBody>
                  <a:tcPr marL="68580" marR="68580" marT="0" marB="0">
                    <a:lnL>
                      <a:noFill/>
                    </a:lnL>
                    <a:lnR>
                      <a:noFill/>
                    </a:lnR>
                    <a:lnT>
                      <a:noFill/>
                    </a:lnT>
                    <a:lnB>
                      <a:noFill/>
                    </a:lnB>
                  </a:tcPr>
                </a:tc>
              </a:tr>
              <a:tr h="350222">
                <a:tc>
                  <a:txBody>
                    <a:bodyPr/>
                    <a:lstStyle/>
                    <a:p>
                      <a:pPr>
                        <a:spcBef>
                          <a:spcPts val="600"/>
                        </a:spcBef>
                        <a:spcAft>
                          <a:spcPts val="0"/>
                        </a:spcAft>
                      </a:pPr>
                      <a:r>
                        <a:rPr lang="uk-UA" sz="1400" noProof="0" dirty="0" smtClean="0">
                          <a:latin typeface="+mn-lt"/>
                          <a:ea typeface="ＭＳ 明朝"/>
                          <a:cs typeface="Times New Roman"/>
                        </a:rPr>
                        <a:t>2.10. Єдиний податок</a:t>
                      </a:r>
                    </a:p>
                  </a:txBody>
                  <a:tcPr marL="68580" marR="68580" marT="0" marB="0">
                    <a:lnL>
                      <a:noFill/>
                    </a:lnL>
                    <a:lnR>
                      <a:noFill/>
                    </a:lnR>
                    <a:lnT>
                      <a:noFill/>
                    </a:lnT>
                    <a:lnB>
                      <a:noFill/>
                    </a:lnB>
                  </a:tcPr>
                </a:tc>
                <a:tc>
                  <a:txBody>
                    <a:bodyPr/>
                    <a:lstStyle/>
                    <a:p>
                      <a:pPr algn="ctr">
                        <a:spcBef>
                          <a:spcPts val="600"/>
                        </a:spcBef>
                        <a:spcAft>
                          <a:spcPts val="0"/>
                        </a:spcAft>
                      </a:pPr>
                      <a:r>
                        <a:rPr lang="uk-UA" sz="1400" dirty="0" smtClean="0">
                          <a:latin typeface="+mn-lt"/>
                          <a:ea typeface="ＭＳ 明朝"/>
                          <a:cs typeface="Times New Roman"/>
                        </a:rPr>
                        <a:t>-</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indent="0" algn="just">
                        <a:lnSpc>
                          <a:spcPts val="1100"/>
                        </a:lnSpc>
                        <a:spcBef>
                          <a:spcPts val="600"/>
                        </a:spcBef>
                        <a:spcAft>
                          <a:spcPts val="0"/>
                        </a:spcAft>
                      </a:pPr>
                      <a:r>
                        <a:rPr lang="uk-UA" sz="1400" noProof="0" dirty="0" smtClean="0">
                          <a:latin typeface="+mn-lt"/>
                          <a:ea typeface="Times New Roman"/>
                        </a:rPr>
                        <a:t>2.11. Збір за місця для паркування транспортних засобів</a:t>
                      </a:r>
                      <a:endParaRPr lang="uk-UA" sz="1050" noProof="0" dirty="0">
                        <a:latin typeface="+mn-lt"/>
                        <a:ea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en-US" sz="1400" dirty="0" smtClean="0">
                          <a:latin typeface="+mn-lt"/>
                          <a:ea typeface="ＭＳ 明朝"/>
                          <a:cs typeface="Times New Roman"/>
                        </a:rPr>
                        <a:t>-</a:t>
                      </a:r>
                      <a:endParaRPr lang="ru-RU" sz="1400" dirty="0">
                        <a:latin typeface="+mn-lt"/>
                        <a:ea typeface="ＭＳ 明朝"/>
                        <a:cs typeface="Times New Roman"/>
                      </a:endParaRPr>
                    </a:p>
                  </a:txBody>
                  <a:tcPr marL="68580" marR="68580" marT="0" marB="0">
                    <a:lnL>
                      <a:noFill/>
                    </a:lnL>
                    <a:lnR>
                      <a:noFill/>
                    </a:lnR>
                    <a:lnT>
                      <a:noFill/>
                    </a:lnT>
                    <a:lnB>
                      <a:noFill/>
                    </a:lnB>
                  </a:tcPr>
                </a:tc>
              </a:tr>
              <a:tr h="202928">
                <a:tc>
                  <a:txBody>
                    <a:bodyPr/>
                    <a:lstStyle/>
                    <a:p>
                      <a:pPr indent="0" algn="just">
                        <a:lnSpc>
                          <a:spcPts val="1100"/>
                        </a:lnSpc>
                        <a:spcBef>
                          <a:spcPts val="600"/>
                        </a:spcBef>
                        <a:spcAft>
                          <a:spcPts val="0"/>
                        </a:spcAft>
                      </a:pPr>
                      <a:r>
                        <a:rPr lang="uk-UA" sz="1400" noProof="0" dirty="0" smtClean="0">
                          <a:latin typeface="+mn-lt"/>
                          <a:ea typeface="Times New Roman"/>
                        </a:rPr>
                        <a:t>2.12. Туристичний збір</a:t>
                      </a:r>
                      <a:endParaRPr lang="uk-UA" sz="1050" noProof="0" dirty="0">
                        <a:latin typeface="+mn-lt"/>
                        <a:ea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en-US" sz="1400" dirty="0" smtClean="0">
                          <a:latin typeface="+mn-lt"/>
                          <a:ea typeface="ＭＳ 明朝"/>
                          <a:cs typeface="Times New Roman"/>
                        </a:rPr>
                        <a:t>-</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b="1" noProof="0" dirty="0" smtClean="0">
                          <a:latin typeface="+mn-lt"/>
                          <a:ea typeface="ＭＳ 明朝"/>
                          <a:cs typeface="Times New Roman"/>
                        </a:rPr>
                        <a:t>3. Загальнообов’язкове державне  соціальне страхування</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uk-UA" sz="1400" dirty="0" smtClean="0">
                          <a:latin typeface="+mn-lt"/>
                          <a:ea typeface="ＭＳ 明朝"/>
                          <a:cs typeface="Times New Roman"/>
                        </a:rPr>
                        <a:t>-</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a:spcBef>
                          <a:spcPts val="600"/>
                        </a:spcBef>
                        <a:spcAft>
                          <a:spcPts val="0"/>
                        </a:spcAft>
                      </a:pPr>
                      <a:r>
                        <a:rPr lang="uk-UA" sz="1400" b="1" noProof="0" dirty="0" smtClean="0">
                          <a:latin typeface="+mn-lt"/>
                          <a:ea typeface="ＭＳ 明朝"/>
                          <a:cs typeface="Times New Roman"/>
                        </a:rPr>
                        <a:t>4. Довідкова інформація</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spcBef>
                          <a:spcPts val="600"/>
                        </a:spcBef>
                        <a:spcAft>
                          <a:spcPts val="0"/>
                        </a:spcAft>
                      </a:pPr>
                      <a:r>
                        <a:rPr lang="uk-UA" sz="1400" dirty="0" smtClean="0">
                          <a:latin typeface="+mn-lt"/>
                          <a:ea typeface="ＭＳ 明朝"/>
                          <a:cs typeface="Times New Roman"/>
                        </a:rPr>
                        <a:t>23</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marL="0" marR="0" indent="0" algn="just" defTabSz="914400" rtl="0" eaLnBrk="1" fontAlgn="auto" latinLnBrk="0" hangingPunct="1">
                        <a:lnSpc>
                          <a:spcPct val="100000"/>
                        </a:lnSpc>
                        <a:spcBef>
                          <a:spcPts val="600"/>
                        </a:spcBef>
                        <a:spcAft>
                          <a:spcPts val="0"/>
                        </a:spcAft>
                        <a:buClrTx/>
                        <a:buSzTx/>
                        <a:buFontTx/>
                        <a:buNone/>
                        <a:tabLst/>
                        <a:defRPr/>
                      </a:pPr>
                      <a:r>
                        <a:rPr lang="uk-UA" sz="1400" b="1" noProof="0" dirty="0" smtClean="0">
                          <a:latin typeface="+mn-lt"/>
                          <a:ea typeface="ＭＳ 明朝"/>
                          <a:cs typeface="Times New Roman"/>
                        </a:rPr>
                        <a:t>5.</a:t>
                      </a:r>
                      <a:r>
                        <a:rPr lang="uk-UA" sz="1400" noProof="0" dirty="0" smtClean="0">
                          <a:latin typeface="+mn-lt"/>
                          <a:ea typeface="ＭＳ 明朝"/>
                          <a:cs typeface="Times New Roman"/>
                        </a:rPr>
                        <a:t> </a:t>
                      </a:r>
                      <a:r>
                        <a:rPr kumimoji="0" lang="uk-UA" sz="1400" b="1" kern="1200" noProof="0" dirty="0" smtClean="0">
                          <a:solidFill>
                            <a:schemeClr val="tx1"/>
                          </a:solidFill>
                          <a:effectLst/>
                          <a:latin typeface="+mn-lt"/>
                          <a:ea typeface="+mn-ea"/>
                          <a:cs typeface="+mn-cs"/>
                        </a:rPr>
                        <a:t>Оцінювання якості проведення аналізу регуляторного впливу проектів регуляторних актів в сфері оподаткування</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r>
                        <a:rPr lang="uk-UA" sz="1400" dirty="0" smtClean="0">
                          <a:latin typeface="+mn-lt"/>
                          <a:ea typeface="ＭＳ 明朝"/>
                          <a:cs typeface="Times New Roman"/>
                        </a:rPr>
                        <a:t>24</a:t>
                      </a:r>
                      <a:endParaRPr lang="ru-RU" sz="1400" dirty="0">
                        <a:latin typeface="+mn-lt"/>
                        <a:ea typeface="ＭＳ 明朝"/>
                        <a:cs typeface="Times New Roman"/>
                      </a:endParaRPr>
                    </a:p>
                  </a:txBody>
                  <a:tcPr marL="68580" marR="68580" marT="0" marB="0">
                    <a:lnL>
                      <a:noFill/>
                    </a:lnL>
                    <a:lnR>
                      <a:noFill/>
                    </a:lnR>
                    <a:lnT>
                      <a:noFill/>
                    </a:lnT>
                    <a:lnB>
                      <a:noFill/>
                    </a:lnB>
                  </a:tcPr>
                </a:tc>
              </a:tr>
              <a:tr h="245482">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r>
                        <a:rPr lang="uk-UA" sz="1400" b="1" noProof="0" dirty="0" smtClean="0">
                          <a:ea typeface="ＭＳ 明朝"/>
                          <a:cs typeface="Times New Roman"/>
                        </a:rPr>
                        <a:t>6. </a:t>
                      </a:r>
                      <a:r>
                        <a:rPr lang="uk-UA" sz="1400" b="1" noProof="0" dirty="0" smtClean="0"/>
                        <a:t>Нормативно-правові акти, що набули чинності  в  червні 2017 р.</a:t>
                      </a:r>
                      <a:endParaRPr lang="uk-UA" sz="1400" noProof="0" dirty="0">
                        <a:latin typeface="+mn-lt"/>
                        <a:ea typeface="ＭＳ 明朝"/>
                        <a:cs typeface="Times New Roman"/>
                      </a:endParaRPr>
                    </a:p>
                  </a:txBody>
                  <a:tcPr marL="68580" marR="68580" marT="0" marB="0">
                    <a:lnL>
                      <a:noFill/>
                    </a:lnL>
                    <a:lnR>
                      <a:noFill/>
                    </a:lnR>
                    <a:lnT>
                      <a:noFill/>
                    </a:lnT>
                    <a:lnB>
                      <a:noFill/>
                    </a:lnB>
                  </a:tcPr>
                </a:tc>
                <a:tc>
                  <a:txBody>
                    <a:bodyPr/>
                    <a:lstStyle/>
                    <a:p>
                      <a:pPr algn="ctr"/>
                      <a:r>
                        <a:rPr lang="uk-UA" sz="1400" dirty="0" smtClean="0">
                          <a:latin typeface="+mn-lt"/>
                          <a:ea typeface="ＭＳ 明朝"/>
                          <a:cs typeface="Times New Roman"/>
                        </a:rPr>
                        <a:t>31</a:t>
                      </a:r>
                      <a:endParaRPr lang="ru-RU" sz="1400" dirty="0">
                        <a:latin typeface="+mn-lt"/>
                        <a:ea typeface="ＭＳ 明朝"/>
                        <a:cs typeface="Times New Roman"/>
                      </a:endParaRPr>
                    </a:p>
                  </a:txBody>
                  <a:tcPr marL="68580" marR="68580" marT="0" marB="0">
                    <a:lnL>
                      <a:noFill/>
                    </a:lnL>
                    <a:lnR>
                      <a:noFill/>
                    </a:lnR>
                    <a:lnT>
                      <a:noFill/>
                    </a:lnT>
                    <a:lnB>
                      <a:noFill/>
                    </a:lnB>
                  </a:tcPr>
                </a:tc>
              </a:tr>
            </a:tbl>
          </a:graphicData>
        </a:graphic>
      </p:graphicFrame>
    </p:spTree>
    <p:extLst>
      <p:ext uri="{BB962C8B-B14F-4D97-AF65-F5344CB8AC3E}">
        <p14:creationId xmlns:p14="http://schemas.microsoft.com/office/powerpoint/2010/main" val="2916485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54FFB9AC-FC05-4188-AFFB-F2FE8F8EEB00}" type="slidenum">
              <a:rPr lang="uk-UA" sz="1400" b="1" smtClean="0">
                <a:solidFill>
                  <a:schemeClr val="bg1"/>
                </a:solidFill>
                <a:effectLst>
                  <a:outerShdw blurRad="38100" dist="38100" dir="2700000" algn="tl">
                    <a:srgbClr val="000000">
                      <a:alpha val="43137"/>
                    </a:srgbClr>
                  </a:outerShdw>
                </a:effectLst>
              </a:rPr>
              <a:pPr/>
              <a:t>4</a:t>
            </a:fld>
            <a:endParaRPr lang="ru-RU" sz="1400" b="1">
              <a:solidFill>
                <a:schemeClr val="bg1"/>
              </a:solidFill>
              <a:effectLst>
                <a:outerShdw blurRad="38100" dist="38100" dir="2700000" algn="tl">
                  <a:srgbClr val="000000">
                    <a:alpha val="43137"/>
                  </a:srgbClr>
                </a:outerShdw>
              </a:effectLst>
            </a:endParaRPr>
          </a:p>
        </p:txBody>
      </p:sp>
      <p:sp>
        <p:nvSpPr>
          <p:cNvPr id="7" name="Прямоугольник 6"/>
          <p:cNvSpPr/>
          <p:nvPr/>
        </p:nvSpPr>
        <p:spPr>
          <a:xfrm>
            <a:off x="251520" y="188640"/>
            <a:ext cx="8640960" cy="307777"/>
          </a:xfrm>
          <a:prstGeom prst="rect">
            <a:avLst/>
          </a:prstGeom>
        </p:spPr>
        <p:txBody>
          <a:bodyPr wrap="square">
            <a:spAutoFit/>
          </a:bodyPr>
          <a:lstStyle/>
          <a:p>
            <a:pPr marL="342900" indent="-342900" algn="ctr">
              <a:buAutoNum type="arabicPeriod"/>
            </a:pPr>
            <a:r>
              <a:rPr lang="uk-UA" sz="1400" b="1" dirty="0" smtClean="0">
                <a:solidFill>
                  <a:schemeClr val="bg1">
                    <a:lumMod val="10000"/>
                  </a:schemeClr>
                </a:solidFill>
              </a:rPr>
              <a:t>СИСТЕМА ОПОДАТКУВАННЯ І  АДМІНІСТРУВАННЯ ПОДАТКІВ</a:t>
            </a:r>
            <a:endParaRPr lang="uk-UA" sz="1400" b="1" u="sng" dirty="0" smtClean="0">
              <a:solidFill>
                <a:schemeClr val="bg1">
                  <a:lumMod val="10000"/>
                </a:schemeClr>
              </a:solidFill>
            </a:endParaRPr>
          </a:p>
        </p:txBody>
      </p:sp>
      <p:sp>
        <p:nvSpPr>
          <p:cNvPr id="1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6" name="TextBox 5"/>
          <p:cNvSpPr txBox="1"/>
          <p:nvPr/>
        </p:nvSpPr>
        <p:spPr>
          <a:xfrm>
            <a:off x="138643" y="1359352"/>
            <a:ext cx="8825845" cy="369332"/>
          </a:xfrm>
          <a:prstGeom prst="rect">
            <a:avLst/>
          </a:prstGeom>
          <a:noFill/>
        </p:spPr>
        <p:txBody>
          <a:bodyPr wrap="square" rtlCol="0">
            <a:spAutoFit/>
          </a:bodyPr>
          <a:lstStyle/>
          <a:p>
            <a:endParaRPr lang="uk-UA" dirty="0"/>
          </a:p>
        </p:txBody>
      </p:sp>
      <p:sp>
        <p:nvSpPr>
          <p:cNvPr id="5" name="TextBox 4"/>
          <p:cNvSpPr txBox="1"/>
          <p:nvPr/>
        </p:nvSpPr>
        <p:spPr>
          <a:xfrm>
            <a:off x="179512" y="404664"/>
            <a:ext cx="8784976" cy="307777"/>
          </a:xfrm>
          <a:prstGeom prst="rect">
            <a:avLst/>
          </a:prstGeom>
          <a:noFill/>
        </p:spPr>
        <p:txBody>
          <a:bodyPr wrap="square" rtlCol="0">
            <a:spAutoFit/>
          </a:bodyPr>
          <a:lstStyle/>
          <a:p>
            <a:r>
              <a:rPr lang="uk-UA" sz="1400" b="1" u="sng" dirty="0">
                <a:ea typeface="ＭＳ 明朝"/>
                <a:cs typeface="Times New Roman"/>
              </a:rPr>
              <a:t>1.3.Адміністрування </a:t>
            </a:r>
            <a:r>
              <a:rPr lang="uk-UA" sz="1400" b="1" u="sng" dirty="0" smtClean="0">
                <a:ea typeface="ＭＳ 明朝"/>
                <a:cs typeface="Times New Roman"/>
              </a:rPr>
              <a:t>податків</a:t>
            </a:r>
            <a:endParaRPr lang="uk-UA" sz="1400" b="1" u="sng" dirty="0"/>
          </a:p>
        </p:txBody>
      </p:sp>
      <p:sp>
        <p:nvSpPr>
          <p:cNvPr id="8" name="TextBox 7"/>
          <p:cNvSpPr txBox="1"/>
          <p:nvPr/>
        </p:nvSpPr>
        <p:spPr>
          <a:xfrm>
            <a:off x="138643" y="620688"/>
            <a:ext cx="8825845" cy="954107"/>
          </a:xfrm>
          <a:prstGeom prst="rect">
            <a:avLst/>
          </a:prstGeom>
          <a:noFill/>
        </p:spPr>
        <p:txBody>
          <a:bodyPr wrap="square" rtlCol="0">
            <a:spAutoFit/>
          </a:bodyPr>
          <a:lstStyle/>
          <a:p>
            <a:pPr algn="just"/>
            <a:r>
              <a:rPr lang="uk-UA" sz="1400" b="1" dirty="0"/>
              <a:t>Про внесення змін до переліку обставин, що свідчать про наявність загрози виникнення або накопичення податкового боргу, і доказів існування таких обставин. Постанова Кабінету Міністрів України від 07.06. 2017 р. № 393. Набув чинності 10.06.2017 р. (Урядовий кур'єр від 10.06.2017 р. № 106</a:t>
            </a:r>
            <a:r>
              <a:rPr lang="uk-UA" sz="1400" b="1" dirty="0" smtClean="0"/>
              <a:t>)</a:t>
            </a:r>
            <a:endParaRPr lang="uk-UA" sz="1400" dirty="0"/>
          </a:p>
        </p:txBody>
      </p:sp>
      <p:sp>
        <p:nvSpPr>
          <p:cNvPr id="10" name="TextBox 9"/>
          <p:cNvSpPr txBox="1"/>
          <p:nvPr/>
        </p:nvSpPr>
        <p:spPr>
          <a:xfrm>
            <a:off x="179512" y="1484784"/>
            <a:ext cx="8784976" cy="954107"/>
          </a:xfrm>
          <a:prstGeom prst="rect">
            <a:avLst/>
          </a:prstGeom>
          <a:noFill/>
        </p:spPr>
        <p:txBody>
          <a:bodyPr wrap="square" rtlCol="0">
            <a:spAutoFit/>
          </a:bodyPr>
          <a:lstStyle/>
          <a:p>
            <a:pPr algn="just"/>
            <a:r>
              <a:rPr lang="uk-UA" sz="1400" b="1" dirty="0"/>
              <a:t>Коментар:</a:t>
            </a:r>
            <a:r>
              <a:rPr lang="uk-UA" sz="1400" dirty="0"/>
              <a:t> Внесеними змінами скасовано протиріччя у діючій правовій базі: наявність двох різних переліків обставин непереборної сили (в Постанові КМУ від 27.12.2010 р. № 1235 та в Законі України «Про торгово-промислові палати в Україні»). Оновлена редакція Постанови КМУ містить посилання на відповідні норми </a:t>
            </a:r>
            <a:r>
              <a:rPr lang="uk-UA" sz="1400" dirty="0" smtClean="0"/>
              <a:t>Закону.</a:t>
            </a:r>
            <a:endParaRPr lang="uk-UA" sz="1400" dirty="0"/>
          </a:p>
        </p:txBody>
      </p:sp>
      <p:graphicFrame>
        <p:nvGraphicFramePr>
          <p:cNvPr id="12" name="Таблица 11"/>
          <p:cNvGraphicFramePr>
            <a:graphicFrameLocks noGrp="1"/>
          </p:cNvGraphicFramePr>
          <p:nvPr>
            <p:extLst>
              <p:ext uri="{D42A27DB-BD31-4B8C-83A1-F6EECF244321}">
                <p14:modId xmlns:p14="http://schemas.microsoft.com/office/powerpoint/2010/main" val="1516358260"/>
              </p:ext>
            </p:extLst>
          </p:nvPr>
        </p:nvGraphicFramePr>
        <p:xfrm>
          <a:off x="179512" y="2502421"/>
          <a:ext cx="8784975" cy="3657600"/>
        </p:xfrm>
        <a:graphic>
          <a:graphicData uri="http://schemas.openxmlformats.org/drawingml/2006/table">
            <a:tbl>
              <a:tblPr firstRow="1" firstCol="1" bandRow="1"/>
              <a:tblGrid>
                <a:gridCol w="2571884"/>
                <a:gridCol w="6213091"/>
              </a:tblGrid>
              <a:tr h="283850">
                <a:tc>
                  <a:txBody>
                    <a:bodyPr/>
                    <a:lstStyle/>
                    <a:p>
                      <a:pPr algn="ctr">
                        <a:lnSpc>
                          <a:spcPct val="100000"/>
                        </a:lnSpc>
                        <a:spcAft>
                          <a:spcPts val="0"/>
                        </a:spcAft>
                      </a:pPr>
                      <a:r>
                        <a:rPr lang="uk-UA" sz="1200" dirty="0">
                          <a:effectLst/>
                          <a:latin typeface="+mn-lt"/>
                          <a:ea typeface="Calibri"/>
                          <a:cs typeface="Times New Roman"/>
                        </a:rPr>
                        <a:t>Редакція Постанови КМУ від 27.12.2010 р. № 1235</a:t>
                      </a:r>
                    </a:p>
                  </a:txBody>
                  <a:tcPr marL="53560" marR="53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00000"/>
                        </a:lnSpc>
                        <a:spcAft>
                          <a:spcPts val="0"/>
                        </a:spcAft>
                      </a:pPr>
                      <a:r>
                        <a:rPr lang="uk-UA" sz="1200" dirty="0">
                          <a:effectLst/>
                          <a:latin typeface="+mn-lt"/>
                          <a:ea typeface="Calibri"/>
                          <a:cs typeface="Times New Roman"/>
                        </a:rPr>
                        <a:t>Оновлений перелік (згідно з Законом України «Про торгово-промислові палати в Україні»</a:t>
                      </a:r>
                    </a:p>
                  </a:txBody>
                  <a:tcPr marL="53560" marR="53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2082890">
                <a:tc>
                  <a:txBody>
                    <a:bodyPr/>
                    <a:lstStyle/>
                    <a:p>
                      <a:pPr algn="just">
                        <a:lnSpc>
                          <a:spcPct val="100000"/>
                        </a:lnSpc>
                        <a:spcAft>
                          <a:spcPts val="0"/>
                        </a:spcAft>
                      </a:pPr>
                      <a:r>
                        <a:rPr lang="uk-UA" sz="1200" dirty="0">
                          <a:effectLst/>
                          <a:latin typeface="+mn-lt"/>
                          <a:ea typeface="Calibri"/>
                          <a:cs typeface="Times New Roman"/>
                        </a:rPr>
                        <a:t>Обставини непереборної сили, дія яких може бути викликана винятковими погодними умовами і стихійним лихом (ураган, буря, повінь, нагромадження снігу, ожеледь, землетрус, пожежа, просідання і зсув ґрунту, замерзання моря, закриття морських проток, які трапляються на звичайному морському шляху між портами відвантаження і вивантаження, інше стихійне лихо тощо) або непередбаченими ситуаціями, що відбуваються незалежно від волі і бажання заявника (війна, блокада, страйк, аварія). </a:t>
                      </a:r>
                    </a:p>
                  </a:txBody>
                  <a:tcPr marL="53560" marR="53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just">
                        <a:lnSpc>
                          <a:spcPct val="100000"/>
                        </a:lnSpc>
                        <a:spcAft>
                          <a:spcPts val="0"/>
                        </a:spcAft>
                      </a:pPr>
                      <a:r>
                        <a:rPr lang="uk-UA" sz="1200" dirty="0">
                          <a:effectLst/>
                          <a:latin typeface="+mn-lt"/>
                          <a:ea typeface="Calibri"/>
                          <a:cs typeface="Times New Roman"/>
                        </a:rPr>
                        <a:t>Форс-мажорними обставинами (обставинами непереборної сили) є надзвичайні та невідворотні обставини, що об’єктивно унеможливлюють виконання зобов’язань, передбачених умовами договору (контракту, угоди тощо), обов’язків згідно із законодавчими та  іншими нормативними актами, а саме: загроза війни, збройний конфлікт або серйозна погроза такого конфлікту, включаючи але не обмежуючись ворожими  атаками, блокадами, військовим ембарго, дії іноземного ворога, загальна військова мобілізація, військові дії, оголошена та неоголошена війна, дії суспільного ворога, збурення, акти тероризму, диверсії, піратства, безлади, вторгнення, блокада,  революція, заколот, повстання, масові заворушення, введення комендантської години, експропріація, примусове вилучення, захоплення підприємств, реквізиція, громадська демонстрація, блокада, страйк, аварія, протиправні дії третіх осіб, пожежа, вибух, тривалі перерви в роботі транспорту, регламентовані умовами відповідних рішень та актами державних органів влади, закриття морських проток, ембарго, заборона (обмеження) експорту/імпорту тощо, а також викликані винятковими погодними  умовами і стихійним лихом, а саме: епідемія, сильний шторм, циклон, ураган, торнадо, буревій, повінь, нагромадження снігу, ожеледь, град, заморозки, замерзання моря, проток, портів, перевалів, землетрус, блискавка, пожежа, посуха, просідання і зсув ґрунту, інші стихійні лиха тощо.</a:t>
                      </a:r>
                    </a:p>
                  </a:txBody>
                  <a:tcPr marL="53560" marR="53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bl>
          </a:graphicData>
        </a:graphic>
      </p:graphicFrame>
    </p:spTree>
    <p:extLst>
      <p:ext uri="{BB962C8B-B14F-4D97-AF65-F5344CB8AC3E}">
        <p14:creationId xmlns:p14="http://schemas.microsoft.com/office/powerpoint/2010/main" val="1011000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54FFB9AC-FC05-4188-AFFB-F2FE8F8EEB00}" type="slidenum">
              <a:rPr lang="uk-UA" sz="1400" b="1" smtClean="0">
                <a:solidFill>
                  <a:schemeClr val="bg1"/>
                </a:solidFill>
                <a:effectLst>
                  <a:outerShdw blurRad="38100" dist="38100" dir="2700000" algn="tl">
                    <a:srgbClr val="000000">
                      <a:alpha val="43137"/>
                    </a:srgbClr>
                  </a:outerShdw>
                </a:effectLst>
              </a:rPr>
              <a:pPr/>
              <a:t>5</a:t>
            </a:fld>
            <a:endParaRPr lang="ru-RU" sz="1400" b="1">
              <a:solidFill>
                <a:schemeClr val="bg1"/>
              </a:solidFill>
              <a:effectLst>
                <a:outerShdw blurRad="38100" dist="38100" dir="2700000" algn="tl">
                  <a:srgbClr val="000000">
                    <a:alpha val="43137"/>
                  </a:srgbClr>
                </a:outerShdw>
              </a:effectLst>
            </a:endParaRPr>
          </a:p>
        </p:txBody>
      </p:sp>
      <p:sp>
        <p:nvSpPr>
          <p:cNvPr id="1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6" name="TextBox 5"/>
          <p:cNvSpPr txBox="1"/>
          <p:nvPr/>
        </p:nvSpPr>
        <p:spPr>
          <a:xfrm>
            <a:off x="138643" y="1359352"/>
            <a:ext cx="8825845" cy="369332"/>
          </a:xfrm>
          <a:prstGeom prst="rect">
            <a:avLst/>
          </a:prstGeom>
          <a:noFill/>
        </p:spPr>
        <p:txBody>
          <a:bodyPr wrap="square" rtlCol="0">
            <a:spAutoFit/>
          </a:bodyPr>
          <a:lstStyle/>
          <a:p>
            <a:endParaRPr lang="uk-UA" dirty="0"/>
          </a:p>
        </p:txBody>
      </p:sp>
      <p:sp>
        <p:nvSpPr>
          <p:cNvPr id="11" name="TextBox 10"/>
          <p:cNvSpPr txBox="1"/>
          <p:nvPr/>
        </p:nvSpPr>
        <p:spPr>
          <a:xfrm>
            <a:off x="138643" y="188640"/>
            <a:ext cx="8825845" cy="523220"/>
          </a:xfrm>
          <a:prstGeom prst="rect">
            <a:avLst/>
          </a:prstGeom>
          <a:noFill/>
        </p:spPr>
        <p:txBody>
          <a:bodyPr wrap="square" rtlCol="0">
            <a:spAutoFit/>
          </a:bodyPr>
          <a:lstStyle/>
          <a:p>
            <a:pPr algn="just"/>
            <a:r>
              <a:rPr lang="uk-UA" sz="1400" dirty="0" smtClean="0"/>
              <a:t>Розширення та конкретизація переліку сприятиме зменшенню </a:t>
            </a:r>
            <a:r>
              <a:rPr lang="uk-UA" sz="1400" dirty="0"/>
              <a:t>ризику виникнення конфліктних ситуацій у взаємовідносинах платників податків з контролюючими органами</a:t>
            </a:r>
            <a:r>
              <a:rPr lang="uk-UA" sz="1400" dirty="0" smtClean="0"/>
              <a:t>.</a:t>
            </a:r>
            <a:endParaRPr lang="uk-UA" sz="1400" dirty="0"/>
          </a:p>
        </p:txBody>
      </p:sp>
      <p:sp>
        <p:nvSpPr>
          <p:cNvPr id="14" name="TextBox 13"/>
          <p:cNvSpPr txBox="1"/>
          <p:nvPr/>
        </p:nvSpPr>
        <p:spPr>
          <a:xfrm>
            <a:off x="138643" y="711860"/>
            <a:ext cx="8825845" cy="307777"/>
          </a:xfrm>
          <a:prstGeom prst="rect">
            <a:avLst/>
          </a:prstGeom>
          <a:noFill/>
        </p:spPr>
        <p:txBody>
          <a:bodyPr wrap="square" rtlCol="0">
            <a:spAutoFit/>
          </a:bodyPr>
          <a:lstStyle/>
          <a:p>
            <a:r>
              <a:rPr lang="uk-UA" sz="1400" b="1" u="sng" dirty="0">
                <a:ea typeface="ＭＳ 明朝"/>
                <a:cs typeface="Times New Roman"/>
              </a:rPr>
              <a:t>1.4.Податковий </a:t>
            </a:r>
            <a:r>
              <a:rPr lang="uk-UA" sz="1400" b="1" u="sng" dirty="0" smtClean="0">
                <a:ea typeface="ＭＳ 明朝"/>
                <a:cs typeface="Times New Roman"/>
              </a:rPr>
              <a:t>контроль</a:t>
            </a:r>
            <a:endParaRPr lang="uk-UA" sz="1400" b="1" u="sng" dirty="0"/>
          </a:p>
        </p:txBody>
      </p:sp>
      <p:sp>
        <p:nvSpPr>
          <p:cNvPr id="5" name="TextBox 4"/>
          <p:cNvSpPr txBox="1"/>
          <p:nvPr/>
        </p:nvSpPr>
        <p:spPr>
          <a:xfrm>
            <a:off x="138643" y="980728"/>
            <a:ext cx="8825845" cy="1600438"/>
          </a:xfrm>
          <a:prstGeom prst="rect">
            <a:avLst/>
          </a:prstGeom>
          <a:noFill/>
        </p:spPr>
        <p:txBody>
          <a:bodyPr wrap="square" rtlCol="0">
            <a:spAutoFit/>
          </a:bodyPr>
          <a:lstStyle/>
          <a:p>
            <a:pPr algn="just"/>
            <a:r>
              <a:rPr lang="ru-RU" sz="1400" b="1" dirty="0" smtClean="0"/>
              <a:t>1.4.1. Про </a:t>
            </a:r>
            <a:r>
              <a:rPr lang="ru-RU" sz="1400" b="1" dirty="0" err="1"/>
              <a:t>затвердження</a:t>
            </a:r>
            <a:r>
              <a:rPr lang="ru-RU" sz="1400" b="1" dirty="0"/>
              <a:t> </a:t>
            </a:r>
            <a:r>
              <a:rPr lang="ru-RU" sz="1400" b="1" dirty="0" err="1"/>
              <a:t>Зразка</a:t>
            </a:r>
            <a:r>
              <a:rPr lang="ru-RU" sz="1400" b="1" dirty="0"/>
              <a:t> </a:t>
            </a:r>
            <a:r>
              <a:rPr lang="ru-RU" sz="1400" b="1" dirty="0" err="1"/>
              <a:t>форми</a:t>
            </a:r>
            <a:r>
              <a:rPr lang="ru-RU" sz="1400" b="1" dirty="0"/>
              <a:t> акта (</a:t>
            </a:r>
            <a:r>
              <a:rPr lang="ru-RU" sz="1400" b="1" dirty="0" err="1"/>
              <a:t>довідки</a:t>
            </a:r>
            <a:r>
              <a:rPr lang="ru-RU" sz="1400" b="1" dirty="0"/>
              <a:t>) </a:t>
            </a:r>
            <a:r>
              <a:rPr lang="ru-RU" sz="1400" b="1" dirty="0" err="1"/>
              <a:t>документальної</a:t>
            </a:r>
            <a:r>
              <a:rPr lang="ru-RU" sz="1400" b="1" dirty="0"/>
              <a:t> </a:t>
            </a:r>
            <a:r>
              <a:rPr lang="ru-RU" sz="1400" b="1" dirty="0" err="1"/>
              <a:t>планової</a:t>
            </a:r>
            <a:r>
              <a:rPr lang="ru-RU" sz="1400" b="1" dirty="0"/>
              <a:t>/ </a:t>
            </a:r>
            <a:r>
              <a:rPr lang="ru-RU" sz="1400" b="1" dirty="0" err="1"/>
              <a:t>позапланової</a:t>
            </a:r>
            <a:r>
              <a:rPr lang="ru-RU" sz="1400" b="1" dirty="0"/>
              <a:t> </a:t>
            </a:r>
            <a:r>
              <a:rPr lang="ru-RU" sz="1400" b="1" dirty="0" err="1"/>
              <a:t>виїзної</a:t>
            </a:r>
            <a:r>
              <a:rPr lang="ru-RU" sz="1400" b="1" dirty="0"/>
              <a:t> </a:t>
            </a:r>
            <a:r>
              <a:rPr lang="ru-RU" sz="1400" b="1" dirty="0" err="1"/>
              <a:t>перевірки</a:t>
            </a:r>
            <a:r>
              <a:rPr lang="ru-RU" sz="1400" b="1" dirty="0"/>
              <a:t> </a:t>
            </a:r>
            <a:r>
              <a:rPr lang="ru-RU" sz="1400" b="1" dirty="0" err="1"/>
              <a:t>податкового</a:t>
            </a:r>
            <a:r>
              <a:rPr lang="ru-RU" sz="1400" b="1" dirty="0"/>
              <a:t>, валютного та </a:t>
            </a:r>
            <a:r>
              <a:rPr lang="ru-RU" sz="1400" b="1" dirty="0" err="1"/>
              <a:t>іншого</a:t>
            </a:r>
            <a:r>
              <a:rPr lang="ru-RU" sz="1400" b="1" dirty="0"/>
              <a:t> </a:t>
            </a:r>
            <a:r>
              <a:rPr lang="ru-RU" sz="1400" b="1" dirty="0" err="1"/>
              <a:t>законодавства</a:t>
            </a:r>
            <a:r>
              <a:rPr lang="ru-RU" sz="1400" b="1" dirty="0"/>
              <a:t>, контроль за </a:t>
            </a:r>
            <a:r>
              <a:rPr lang="ru-RU" sz="1400" b="1" dirty="0" err="1"/>
              <a:t>дотриманням</a:t>
            </a:r>
            <a:r>
              <a:rPr lang="ru-RU" sz="1400" b="1" dirty="0"/>
              <a:t> </a:t>
            </a:r>
            <a:r>
              <a:rPr lang="ru-RU" sz="1400" b="1" dirty="0" err="1"/>
              <a:t>якого</a:t>
            </a:r>
            <a:r>
              <a:rPr lang="ru-RU" sz="1400" b="1" dirty="0"/>
              <a:t> </a:t>
            </a:r>
            <a:r>
              <a:rPr lang="ru-RU" sz="1400" b="1" dirty="0" err="1"/>
              <a:t>покладено</a:t>
            </a:r>
            <a:r>
              <a:rPr lang="ru-RU" sz="1400" b="1" dirty="0"/>
              <a:t> на </a:t>
            </a:r>
            <a:r>
              <a:rPr lang="ru-RU" sz="1400" b="1" dirty="0" err="1"/>
              <a:t>контролюючі</a:t>
            </a:r>
            <a:r>
              <a:rPr lang="ru-RU" sz="1400" b="1" dirty="0"/>
              <a:t> </a:t>
            </a:r>
            <a:r>
              <a:rPr lang="ru-RU" sz="1400" b="1" dirty="0" err="1"/>
              <a:t>органи</a:t>
            </a:r>
            <a:r>
              <a:rPr lang="ru-RU" sz="1400" b="1" dirty="0"/>
              <a:t>, та </a:t>
            </a:r>
            <a:r>
              <a:rPr lang="ru-RU" sz="1400" b="1" dirty="0" err="1"/>
              <a:t>Методичних</a:t>
            </a:r>
            <a:r>
              <a:rPr lang="ru-RU" sz="1400" b="1" dirty="0"/>
              <a:t> </a:t>
            </a:r>
            <a:r>
              <a:rPr lang="ru-RU" sz="1400" b="1" dirty="0" err="1"/>
              <a:t>рекомендацій</a:t>
            </a:r>
            <a:r>
              <a:rPr lang="ru-RU" sz="1400" b="1" dirty="0"/>
              <a:t> </a:t>
            </a:r>
            <a:r>
              <a:rPr lang="ru-RU" sz="1400" b="1" dirty="0" err="1"/>
              <a:t>щодо</a:t>
            </a:r>
            <a:r>
              <a:rPr lang="ru-RU" sz="1400" b="1" dirty="0"/>
              <a:t> </a:t>
            </a:r>
            <a:r>
              <a:rPr lang="ru-RU" sz="1400" b="1" dirty="0" err="1"/>
              <a:t>оформлення</a:t>
            </a:r>
            <a:r>
              <a:rPr lang="ru-RU" sz="1400" b="1" dirty="0"/>
              <a:t> </a:t>
            </a:r>
            <a:r>
              <a:rPr lang="ru-RU" sz="1400" b="1" dirty="0" err="1"/>
              <a:t>матеріалів</a:t>
            </a:r>
            <a:r>
              <a:rPr lang="ru-RU" sz="1400" b="1" dirty="0"/>
              <a:t> </a:t>
            </a:r>
            <a:r>
              <a:rPr lang="ru-RU" sz="1400" b="1" dirty="0" err="1"/>
              <a:t>документальних</a:t>
            </a:r>
            <a:r>
              <a:rPr lang="ru-RU" sz="1400" b="1" dirty="0"/>
              <a:t> </a:t>
            </a:r>
            <a:r>
              <a:rPr lang="ru-RU" sz="1400" b="1" dirty="0" err="1"/>
              <a:t>перевірок</a:t>
            </a:r>
            <a:r>
              <a:rPr lang="uk-UA" sz="1400" b="1" dirty="0"/>
              <a:t>. </a:t>
            </a:r>
            <a:r>
              <a:rPr lang="ru-RU" sz="1400" b="1" dirty="0"/>
              <a:t>Наказ Д</a:t>
            </a:r>
            <a:r>
              <a:rPr lang="uk-UA" sz="1400" b="1" dirty="0" err="1"/>
              <a:t>ержавної</a:t>
            </a:r>
            <a:r>
              <a:rPr lang="uk-UA" sz="1400" b="1" dirty="0"/>
              <a:t> фіскальної служби України</a:t>
            </a:r>
            <a:r>
              <a:rPr lang="ru-RU" sz="1400" b="1" dirty="0"/>
              <a:t> </a:t>
            </a:r>
            <a:r>
              <a:rPr lang="ru-RU" sz="1400" b="1" dirty="0" err="1"/>
              <a:t>від</a:t>
            </a:r>
            <a:r>
              <a:rPr lang="ru-RU" sz="1400" b="1" dirty="0"/>
              <a:t> 01.06.2017 р. №396</a:t>
            </a:r>
            <a:r>
              <a:rPr lang="uk-UA" sz="1400" b="1" dirty="0"/>
              <a:t>. Опубліковано на офіційному сайті ДФС (http://sfs.gov.ua/yuridichnim-osobam/podatkoviy-kontrol/nakazi/72193.html</a:t>
            </a:r>
            <a:r>
              <a:rPr lang="uk-UA" sz="1400" b="1" dirty="0" smtClean="0"/>
              <a:t>).</a:t>
            </a:r>
            <a:endParaRPr lang="uk-UA" sz="1400" dirty="0"/>
          </a:p>
        </p:txBody>
      </p:sp>
      <p:sp>
        <p:nvSpPr>
          <p:cNvPr id="7" name="TextBox 6"/>
          <p:cNvSpPr txBox="1"/>
          <p:nvPr/>
        </p:nvSpPr>
        <p:spPr>
          <a:xfrm>
            <a:off x="138643" y="2581166"/>
            <a:ext cx="8825845" cy="3754874"/>
          </a:xfrm>
          <a:prstGeom prst="rect">
            <a:avLst/>
          </a:prstGeom>
          <a:noFill/>
        </p:spPr>
        <p:txBody>
          <a:bodyPr wrap="square" rtlCol="0">
            <a:spAutoFit/>
          </a:bodyPr>
          <a:lstStyle/>
          <a:p>
            <a:pPr algn="just" fontAlgn="base"/>
            <a:r>
              <a:rPr lang="uk-UA" sz="1400" b="1" dirty="0"/>
              <a:t>Коментар:</a:t>
            </a:r>
            <a:r>
              <a:rPr lang="uk-UA" sz="1400" dirty="0"/>
              <a:t> </a:t>
            </a:r>
            <a:r>
              <a:rPr lang="ru-RU" sz="1400" dirty="0"/>
              <a:t>У </a:t>
            </a:r>
            <a:r>
              <a:rPr lang="uk-UA" sz="1400" dirty="0"/>
              <a:t>затверджених </a:t>
            </a:r>
            <a:r>
              <a:rPr lang="ru-RU" sz="1400" dirty="0"/>
              <a:t>Метод</a:t>
            </a:r>
            <a:r>
              <a:rPr lang="uk-UA" sz="1400" dirty="0" err="1"/>
              <a:t>ичних</a:t>
            </a:r>
            <a:r>
              <a:rPr lang="uk-UA" sz="1400" dirty="0"/>
              <a:t> </a:t>
            </a:r>
            <a:r>
              <a:rPr lang="ru-RU" sz="1400" dirty="0" err="1"/>
              <a:t>рекомендаці</a:t>
            </a:r>
            <a:r>
              <a:rPr lang="uk-UA" sz="1400" dirty="0" err="1"/>
              <a:t>ях</a:t>
            </a:r>
            <a:r>
              <a:rPr lang="uk-UA" sz="1400" dirty="0"/>
              <a:t> зазначається</a:t>
            </a:r>
            <a:r>
              <a:rPr lang="ru-RU" sz="1400" dirty="0"/>
              <a:t>, </a:t>
            </a:r>
            <a:r>
              <a:rPr lang="ru-RU" sz="1400" dirty="0" err="1"/>
              <a:t>що</a:t>
            </a:r>
            <a:r>
              <a:rPr lang="ru-RU" sz="1400" dirty="0"/>
              <a:t> </a:t>
            </a:r>
            <a:r>
              <a:rPr lang="ru-RU" sz="1400" dirty="0" err="1"/>
              <a:t>оформлення</a:t>
            </a:r>
            <a:r>
              <a:rPr lang="ru-RU" sz="1400" dirty="0"/>
              <a:t> </a:t>
            </a:r>
            <a:r>
              <a:rPr lang="ru-RU" sz="1400" dirty="0" err="1"/>
              <a:t>результатів</a:t>
            </a:r>
            <a:r>
              <a:rPr lang="ru-RU" sz="1400" dirty="0"/>
              <a:t> </a:t>
            </a:r>
            <a:r>
              <a:rPr lang="ru-RU" sz="1400" dirty="0" err="1"/>
              <a:t>документальних</a:t>
            </a:r>
            <a:r>
              <a:rPr lang="ru-RU" sz="1400" dirty="0"/>
              <a:t> </a:t>
            </a:r>
            <a:r>
              <a:rPr lang="ru-RU" sz="1400" dirty="0" err="1"/>
              <a:t>невиїзних</a:t>
            </a:r>
            <a:r>
              <a:rPr lang="ru-RU" sz="1400" dirty="0"/>
              <a:t> </a:t>
            </a:r>
            <a:r>
              <a:rPr lang="ru-RU" sz="1400" dirty="0" err="1"/>
              <a:t>позапланових</a:t>
            </a:r>
            <a:r>
              <a:rPr lang="ru-RU" sz="1400" dirty="0"/>
              <a:t> </a:t>
            </a:r>
            <a:r>
              <a:rPr lang="ru-RU" sz="1400" dirty="0" err="1"/>
              <a:t>електронних</a:t>
            </a:r>
            <a:r>
              <a:rPr lang="ru-RU" sz="1400" dirty="0"/>
              <a:t> </a:t>
            </a:r>
            <a:r>
              <a:rPr lang="ru-RU" sz="1400" dirty="0" err="1"/>
              <a:t>перевірок</a:t>
            </a:r>
            <a:r>
              <a:rPr lang="ru-RU" sz="1400" dirty="0"/>
              <a:t> за </a:t>
            </a:r>
            <a:r>
              <a:rPr lang="ru-RU" sz="1400" dirty="0" err="1"/>
              <a:t>заявою</a:t>
            </a:r>
            <a:r>
              <a:rPr lang="ru-RU" sz="1400" dirty="0"/>
              <a:t> </a:t>
            </a:r>
            <a:r>
              <a:rPr lang="ru-RU" sz="1400" dirty="0" err="1"/>
              <a:t>платника</a:t>
            </a:r>
            <a:r>
              <a:rPr lang="ru-RU" sz="1400" dirty="0"/>
              <a:t> </a:t>
            </a:r>
            <a:r>
              <a:rPr lang="ru-RU" sz="1400" dirty="0" err="1"/>
              <a:t>податків</a:t>
            </a:r>
            <a:r>
              <a:rPr lang="ru-RU" sz="1400" dirty="0"/>
              <a:t> </a:t>
            </a:r>
            <a:r>
              <a:rPr lang="ru-RU" sz="1400" dirty="0" err="1"/>
              <a:t>здійснюються</a:t>
            </a:r>
            <a:r>
              <a:rPr lang="ru-RU" sz="1400" dirty="0"/>
              <a:t> з </a:t>
            </a:r>
            <a:r>
              <a:rPr lang="ru-RU" sz="1400" dirty="0" err="1"/>
              <a:t>урахуванням</a:t>
            </a:r>
            <a:r>
              <a:rPr lang="ru-RU" sz="1400" dirty="0"/>
              <a:t> </a:t>
            </a:r>
            <a:r>
              <a:rPr lang="ru-RU" sz="1400" dirty="0" err="1"/>
              <a:t>особливостей</a:t>
            </a:r>
            <a:r>
              <a:rPr lang="ru-RU" sz="1400" dirty="0"/>
              <a:t>, </a:t>
            </a:r>
            <a:r>
              <a:rPr lang="ru-RU" sz="1400" dirty="0" err="1"/>
              <a:t>визначених</a:t>
            </a:r>
            <a:r>
              <a:rPr lang="ru-RU" sz="1400" dirty="0"/>
              <a:t> ПКУ. </a:t>
            </a:r>
            <a:r>
              <a:rPr lang="uk-UA" sz="1400" dirty="0"/>
              <a:t>Також зауважено, що з</a:t>
            </a:r>
            <a:r>
              <a:rPr lang="ru-RU" sz="1400" dirty="0"/>
              <a:t>а результатами </a:t>
            </a:r>
            <a:r>
              <a:rPr lang="ru-RU" sz="1400" dirty="0" err="1"/>
              <a:t>проведення</a:t>
            </a:r>
            <a:r>
              <a:rPr lang="ru-RU" sz="1400" dirty="0"/>
              <a:t> </a:t>
            </a:r>
            <a:r>
              <a:rPr lang="ru-RU" sz="1400" dirty="0" err="1"/>
              <a:t>документальних</a:t>
            </a:r>
            <a:r>
              <a:rPr lang="ru-RU" sz="1400" dirty="0"/>
              <a:t> </a:t>
            </a:r>
            <a:r>
              <a:rPr lang="ru-RU" sz="1400" dirty="0" err="1"/>
              <a:t>планових</a:t>
            </a:r>
            <a:r>
              <a:rPr lang="ru-RU" sz="1400" dirty="0"/>
              <a:t>/</a:t>
            </a:r>
            <a:r>
              <a:rPr lang="ru-RU" sz="1400" dirty="0" err="1"/>
              <a:t>позапланових</a:t>
            </a:r>
            <a:r>
              <a:rPr lang="ru-RU" sz="1400" dirty="0"/>
              <a:t> </a:t>
            </a:r>
            <a:r>
              <a:rPr lang="ru-RU" sz="1400" dirty="0" err="1"/>
              <a:t>виїзних</a:t>
            </a:r>
            <a:r>
              <a:rPr lang="ru-RU" sz="1400" dirty="0"/>
              <a:t>/</a:t>
            </a:r>
            <a:r>
              <a:rPr lang="ru-RU" sz="1400" dirty="0" err="1"/>
              <a:t>невиїзних</a:t>
            </a:r>
            <a:r>
              <a:rPr lang="ru-RU" sz="1400" dirty="0"/>
              <a:t> </a:t>
            </a:r>
            <a:r>
              <a:rPr lang="ru-RU" sz="1400" dirty="0" err="1"/>
              <a:t>перевірок</a:t>
            </a:r>
            <a:r>
              <a:rPr lang="ru-RU" sz="1400" dirty="0"/>
              <a:t>, у </a:t>
            </a:r>
            <a:r>
              <a:rPr lang="ru-RU" sz="1400" dirty="0" err="1"/>
              <a:t>разі</a:t>
            </a:r>
            <a:r>
              <a:rPr lang="ru-RU" sz="1400" dirty="0"/>
              <a:t> </a:t>
            </a:r>
            <a:r>
              <a:rPr lang="ru-RU" sz="1400" dirty="0" err="1"/>
              <a:t>встановлення</a:t>
            </a:r>
            <a:r>
              <a:rPr lang="ru-RU" sz="1400" dirty="0"/>
              <a:t> </a:t>
            </a:r>
            <a:r>
              <a:rPr lang="ru-RU" sz="1400" dirty="0" err="1"/>
              <a:t>порушень</a:t>
            </a:r>
            <a:r>
              <a:rPr lang="ru-RU" sz="1400" dirty="0"/>
              <a:t> </a:t>
            </a:r>
            <a:r>
              <a:rPr lang="ru-RU" sz="1400" dirty="0" err="1"/>
              <a:t>податкового</a:t>
            </a:r>
            <a:r>
              <a:rPr lang="ru-RU" sz="1400" dirty="0"/>
              <a:t>, валютного й </a:t>
            </a:r>
            <a:r>
              <a:rPr lang="ru-RU" sz="1400" dirty="0" err="1"/>
              <a:t>іншого</a:t>
            </a:r>
            <a:r>
              <a:rPr lang="ru-RU" sz="1400" dirty="0"/>
              <a:t> </a:t>
            </a:r>
            <a:r>
              <a:rPr lang="ru-RU" sz="1400" dirty="0" err="1"/>
              <a:t>законодавства</a:t>
            </a:r>
            <a:r>
              <a:rPr lang="ru-RU" sz="1400" dirty="0"/>
              <a:t>, </a:t>
            </a:r>
            <a:r>
              <a:rPr lang="ru-RU" sz="1400" dirty="0" err="1"/>
              <a:t>оформлюється</a:t>
            </a:r>
            <a:r>
              <a:rPr lang="ru-RU" sz="1400" dirty="0"/>
              <a:t> акт, а за </a:t>
            </a:r>
            <a:r>
              <a:rPr lang="ru-RU" sz="1400" dirty="0" err="1"/>
              <a:t>відсутності</a:t>
            </a:r>
            <a:r>
              <a:rPr lang="ru-RU" sz="1400" dirty="0"/>
              <a:t> </a:t>
            </a:r>
            <a:r>
              <a:rPr lang="ru-RU" sz="1400" dirty="0" err="1"/>
              <a:t>порушень</a:t>
            </a:r>
            <a:r>
              <a:rPr lang="uk-UA" sz="1400" dirty="0"/>
              <a:t> довідка, як і раніше</a:t>
            </a:r>
            <a:r>
              <a:rPr lang="ru-RU" sz="1400" dirty="0"/>
              <a:t>.</a:t>
            </a:r>
            <a:endParaRPr lang="uk-UA" sz="1400" dirty="0"/>
          </a:p>
          <a:p>
            <a:pPr algn="just" fontAlgn="base"/>
            <a:r>
              <a:rPr lang="uk-UA" sz="1400" dirty="0"/>
              <a:t>Крім того, п</a:t>
            </a:r>
            <a:r>
              <a:rPr lang="ru-RU" sz="1400" dirty="0" err="1"/>
              <a:t>ід</a:t>
            </a:r>
            <a:r>
              <a:rPr lang="ru-RU" sz="1400" dirty="0"/>
              <a:t> час </a:t>
            </a:r>
            <a:r>
              <a:rPr lang="ru-RU" sz="1400" dirty="0" err="1"/>
              <a:t>оформлення</a:t>
            </a:r>
            <a:r>
              <a:rPr lang="ru-RU" sz="1400" dirty="0"/>
              <a:t> </a:t>
            </a:r>
            <a:r>
              <a:rPr lang="ru-RU" sz="1400" dirty="0" err="1"/>
              <a:t>результатів</a:t>
            </a:r>
            <a:r>
              <a:rPr lang="ru-RU" sz="1400" dirty="0"/>
              <a:t> </a:t>
            </a:r>
            <a:r>
              <a:rPr lang="ru-RU" sz="1400" dirty="0" err="1"/>
              <a:t>комплексних</a:t>
            </a:r>
            <a:r>
              <a:rPr lang="ru-RU" sz="1400" dirty="0"/>
              <a:t> </a:t>
            </a:r>
            <a:r>
              <a:rPr lang="ru-RU" sz="1400" dirty="0" err="1"/>
              <a:t>документальних</a:t>
            </a:r>
            <a:r>
              <a:rPr lang="ru-RU" sz="1400" dirty="0"/>
              <a:t> </a:t>
            </a:r>
            <a:r>
              <a:rPr lang="ru-RU" sz="1400" dirty="0" err="1"/>
              <a:t>планових</a:t>
            </a:r>
            <a:r>
              <a:rPr lang="ru-RU" sz="1400" dirty="0"/>
              <a:t> </a:t>
            </a:r>
            <a:r>
              <a:rPr lang="ru-RU" sz="1400" dirty="0" err="1"/>
              <a:t>перевірок</a:t>
            </a:r>
            <a:r>
              <a:rPr lang="ru-RU" sz="1400" dirty="0"/>
              <a:t> і </a:t>
            </a:r>
            <a:r>
              <a:rPr lang="ru-RU" sz="1400" dirty="0" err="1"/>
              <a:t>позапланових</a:t>
            </a:r>
            <a:r>
              <a:rPr lang="ru-RU" sz="1400" dirty="0"/>
              <a:t> </a:t>
            </a:r>
            <a:r>
              <a:rPr lang="ru-RU" sz="1400" dirty="0" err="1"/>
              <a:t>перевірок</a:t>
            </a:r>
            <a:r>
              <a:rPr lang="ru-RU" sz="1400" dirty="0"/>
              <a:t> </a:t>
            </a:r>
            <a:r>
              <a:rPr lang="ru-RU" sz="1400" dirty="0" err="1"/>
              <a:t>платників</a:t>
            </a:r>
            <a:r>
              <a:rPr lang="ru-RU" sz="1400" dirty="0"/>
              <a:t> </a:t>
            </a:r>
            <a:r>
              <a:rPr lang="ru-RU" sz="1400" dirty="0" err="1"/>
              <a:t>податків</a:t>
            </a:r>
            <a:r>
              <a:rPr lang="ru-RU" sz="1400" dirty="0"/>
              <a:t> за Метод</a:t>
            </a:r>
            <a:r>
              <a:rPr lang="uk-UA" sz="1400" dirty="0" err="1"/>
              <a:t>ичними</a:t>
            </a:r>
            <a:r>
              <a:rPr lang="uk-UA" sz="1400" dirty="0"/>
              <a:t> </a:t>
            </a:r>
            <a:r>
              <a:rPr lang="ru-RU" sz="1400" dirty="0" err="1"/>
              <a:t>рекомендаціями</a:t>
            </a:r>
            <a:r>
              <a:rPr lang="ru-RU" sz="1400" dirty="0"/>
              <a:t> </a:t>
            </a:r>
            <a:r>
              <a:rPr lang="ru-RU" sz="1400" dirty="0" err="1"/>
              <a:t>має</a:t>
            </a:r>
            <a:r>
              <a:rPr lang="ru-RU" sz="1400" dirty="0"/>
              <a:t> </a:t>
            </a:r>
            <a:r>
              <a:rPr lang="ru-RU" sz="1400" dirty="0" err="1"/>
              <a:t>відображатися</a:t>
            </a:r>
            <a:r>
              <a:rPr lang="ru-RU" sz="1400" dirty="0"/>
              <a:t> </a:t>
            </a:r>
            <a:r>
              <a:rPr lang="ru-RU" sz="1400" dirty="0" err="1"/>
              <a:t>інформація</a:t>
            </a:r>
            <a:r>
              <a:rPr lang="ru-RU" sz="1400" dirty="0"/>
              <a:t> з </a:t>
            </a:r>
            <a:r>
              <a:rPr lang="ru-RU" sz="1400" dirty="0" err="1"/>
              <a:t>усіх</a:t>
            </a:r>
            <a:r>
              <a:rPr lang="ru-RU" sz="1400" dirty="0"/>
              <a:t> </a:t>
            </a:r>
            <a:r>
              <a:rPr lang="ru-RU" sz="1400" dirty="0" err="1"/>
              <a:t>питань</a:t>
            </a:r>
            <a:r>
              <a:rPr lang="ru-RU" sz="1400" dirty="0"/>
              <a:t>, </a:t>
            </a:r>
            <a:r>
              <a:rPr lang="ru-RU" sz="1400" dirty="0" err="1"/>
              <a:t>передбачених</a:t>
            </a:r>
            <a:r>
              <a:rPr lang="ru-RU" sz="1400" dirty="0"/>
              <a:t> </a:t>
            </a:r>
            <a:r>
              <a:rPr lang="ru-RU" sz="1400" dirty="0" err="1"/>
              <a:t>Зразком</a:t>
            </a:r>
            <a:r>
              <a:rPr lang="ru-RU" sz="1400" dirty="0"/>
              <a:t> акта (</a:t>
            </a:r>
            <a:r>
              <a:rPr lang="ru-RU" sz="1400" dirty="0" err="1"/>
              <a:t>довідки</a:t>
            </a:r>
            <a:r>
              <a:rPr lang="ru-RU" sz="1400" dirty="0"/>
              <a:t>) </a:t>
            </a:r>
            <a:r>
              <a:rPr lang="ru-RU" sz="1400" dirty="0" err="1"/>
              <a:t>перевірки</a:t>
            </a:r>
            <a:r>
              <a:rPr lang="ru-RU" sz="1400" dirty="0"/>
              <a:t>, а </a:t>
            </a:r>
            <a:r>
              <a:rPr lang="ru-RU" sz="1400" dirty="0" err="1"/>
              <a:t>також</a:t>
            </a:r>
            <a:r>
              <a:rPr lang="ru-RU" sz="1400" dirty="0"/>
              <a:t> </a:t>
            </a:r>
            <a:r>
              <a:rPr lang="ru-RU" sz="1400" dirty="0" err="1"/>
              <a:t>перелік</a:t>
            </a:r>
            <a:r>
              <a:rPr lang="ru-RU" sz="1400" dirty="0"/>
              <a:t> </a:t>
            </a:r>
            <a:r>
              <a:rPr lang="ru-RU" sz="1400" dirty="0" err="1"/>
              <a:t>питань</a:t>
            </a:r>
            <a:r>
              <a:rPr lang="ru-RU" sz="1400" dirty="0"/>
              <a:t> </a:t>
            </a:r>
            <a:r>
              <a:rPr lang="ru-RU" sz="1400" dirty="0" err="1"/>
              <a:t>перевірки</a:t>
            </a:r>
            <a:r>
              <a:rPr lang="ru-RU" sz="1400" dirty="0"/>
              <a:t>.</a:t>
            </a:r>
            <a:endParaRPr lang="uk-UA" sz="1400" dirty="0"/>
          </a:p>
          <a:p>
            <a:pPr algn="just"/>
            <a:r>
              <a:rPr lang="uk-UA" sz="1400" dirty="0"/>
              <a:t>Позитивним моментом розроблення даних методичних рекомендацій є запровадження уніфікованих підходів та підвищення якості оформлення результатів перевірок платників податків та їх взаємовідносин з іншими суб’єктами господарювання, а також  документування виявлених порушень.</a:t>
            </a:r>
          </a:p>
          <a:p>
            <a:pPr algn="just" fontAlgn="base"/>
            <a:r>
              <a:rPr lang="uk-UA" sz="1400" dirty="0"/>
              <a:t>Н</a:t>
            </a:r>
            <a:r>
              <a:rPr lang="ru-RU" sz="1400" dirty="0" err="1"/>
              <a:t>аказом</a:t>
            </a:r>
            <a:r>
              <a:rPr lang="ru-RU" sz="1400" dirty="0"/>
              <a:t> </a:t>
            </a:r>
            <a:r>
              <a:rPr lang="uk-UA" sz="1400" dirty="0"/>
              <a:t>також </a:t>
            </a:r>
            <a:r>
              <a:rPr lang="ru-RU" sz="1400" dirty="0" err="1"/>
              <a:t>затверджено</a:t>
            </a:r>
            <a:r>
              <a:rPr lang="ru-RU" sz="1400" dirty="0"/>
              <a:t> </a:t>
            </a:r>
            <a:r>
              <a:rPr lang="ru-RU" sz="1400" dirty="0" err="1"/>
              <a:t>Зразок</a:t>
            </a:r>
            <a:r>
              <a:rPr lang="ru-RU" sz="1400" dirty="0"/>
              <a:t> акта (</a:t>
            </a:r>
            <a:r>
              <a:rPr lang="ru-RU" sz="1400" dirty="0" err="1"/>
              <a:t>довідки</a:t>
            </a:r>
            <a:r>
              <a:rPr lang="ru-RU" sz="1400" dirty="0"/>
              <a:t>) </a:t>
            </a:r>
            <a:r>
              <a:rPr lang="ru-RU" sz="1400" dirty="0" err="1"/>
              <a:t>перевірки</a:t>
            </a:r>
            <a:r>
              <a:rPr lang="ru-RU" sz="1400" dirty="0"/>
              <a:t>. </a:t>
            </a:r>
            <a:r>
              <a:rPr lang="uk-UA" sz="1400" dirty="0"/>
              <a:t>Слід зазначити, що зразок акта довідки та методичні рекомендації не </a:t>
            </a:r>
            <a:r>
              <a:rPr lang="ru-RU" sz="1400" dirty="0" err="1"/>
              <a:t>рекомендовані</a:t>
            </a:r>
            <a:r>
              <a:rPr lang="ru-RU" sz="1400" dirty="0"/>
              <a:t> для </a:t>
            </a:r>
            <a:r>
              <a:rPr lang="ru-RU" sz="1400" dirty="0" err="1"/>
              <a:t>застосування</a:t>
            </a:r>
            <a:r>
              <a:rPr lang="ru-RU" sz="1400" dirty="0"/>
              <a:t> </a:t>
            </a:r>
            <a:r>
              <a:rPr lang="ru-RU" sz="1400" dirty="0" err="1"/>
              <a:t>під</a:t>
            </a:r>
            <a:r>
              <a:rPr lang="ru-RU" sz="1400" dirty="0"/>
              <a:t> час </a:t>
            </a:r>
            <a:r>
              <a:rPr lang="ru-RU" sz="1400" dirty="0" err="1"/>
              <a:t>оформлення</a:t>
            </a:r>
            <a:r>
              <a:rPr lang="ru-RU" sz="1400" dirty="0"/>
              <a:t> </a:t>
            </a:r>
            <a:r>
              <a:rPr lang="ru-RU" sz="1400" dirty="0" err="1"/>
              <a:t>результатів</a:t>
            </a:r>
            <a:r>
              <a:rPr lang="ru-RU" sz="1400" dirty="0"/>
              <a:t> </a:t>
            </a:r>
            <a:r>
              <a:rPr lang="ru-RU" sz="1400" dirty="0" err="1"/>
              <a:t>перевірок</a:t>
            </a:r>
            <a:r>
              <a:rPr lang="ru-RU" sz="1400" dirty="0"/>
              <a:t> </a:t>
            </a:r>
            <a:r>
              <a:rPr lang="ru-RU" sz="1400" dirty="0" err="1"/>
              <a:t>платників</a:t>
            </a:r>
            <a:r>
              <a:rPr lang="ru-RU" sz="1400" dirty="0"/>
              <a:t> </a:t>
            </a:r>
            <a:r>
              <a:rPr lang="ru-RU" sz="1400" dirty="0" err="1"/>
              <a:t>податків</a:t>
            </a:r>
            <a:r>
              <a:rPr lang="ru-RU" sz="1400" dirty="0"/>
              <a:t> </a:t>
            </a:r>
            <a:r>
              <a:rPr lang="ru-RU" sz="1400" dirty="0" err="1"/>
              <a:t>із</a:t>
            </a:r>
            <a:r>
              <a:rPr lang="ru-RU" sz="1400" dirty="0"/>
              <a:t> </a:t>
            </a:r>
            <a:r>
              <a:rPr lang="ru-RU" sz="1400" dirty="0" err="1"/>
              <a:t>питань</a:t>
            </a:r>
            <a:r>
              <a:rPr lang="ru-RU" sz="1400" dirty="0"/>
              <a:t> </a:t>
            </a:r>
            <a:r>
              <a:rPr lang="ru-RU" sz="1400" dirty="0" err="1"/>
              <a:t>дотримання</a:t>
            </a:r>
            <a:r>
              <a:rPr lang="ru-RU" sz="1400" dirty="0"/>
              <a:t> ними </a:t>
            </a:r>
            <a:r>
              <a:rPr lang="ru-RU" sz="1400" dirty="0" err="1"/>
              <a:t>законодавства</a:t>
            </a:r>
            <a:r>
              <a:rPr lang="ru-RU" sz="1400" dirty="0"/>
              <a:t> при </a:t>
            </a:r>
            <a:r>
              <a:rPr lang="ru-RU" sz="1400" dirty="0" err="1"/>
              <a:t>проведенні</a:t>
            </a:r>
            <a:r>
              <a:rPr lang="ru-RU" sz="1400" dirty="0"/>
              <a:t> </a:t>
            </a:r>
            <a:r>
              <a:rPr lang="ru-RU" sz="1400" dirty="0" err="1"/>
              <a:t>розрахункових</a:t>
            </a:r>
            <a:r>
              <a:rPr lang="ru-RU" sz="1400" dirty="0"/>
              <a:t> </a:t>
            </a:r>
            <a:r>
              <a:rPr lang="ru-RU" sz="1400" dirty="0" err="1"/>
              <a:t>операцій</a:t>
            </a:r>
            <a:r>
              <a:rPr lang="ru-RU" sz="1400" dirty="0"/>
              <a:t> у </a:t>
            </a:r>
            <a:r>
              <a:rPr lang="ru-RU" sz="1400" dirty="0" err="1"/>
              <a:t>сфері</a:t>
            </a:r>
            <a:r>
              <a:rPr lang="ru-RU" sz="1400" dirty="0"/>
              <a:t> </a:t>
            </a:r>
            <a:r>
              <a:rPr lang="ru-RU" sz="1400" dirty="0" err="1"/>
              <a:t>торгівлі</a:t>
            </a:r>
            <a:r>
              <a:rPr lang="ru-RU" sz="1400" dirty="0"/>
              <a:t>, </a:t>
            </a:r>
            <a:r>
              <a:rPr lang="ru-RU" sz="1400" dirty="0" err="1"/>
              <a:t>громадського</a:t>
            </a:r>
            <a:r>
              <a:rPr lang="ru-RU" sz="1400" dirty="0"/>
              <a:t> </a:t>
            </a:r>
            <a:r>
              <a:rPr lang="ru-RU" sz="1400" dirty="0" err="1"/>
              <a:t>харчування</a:t>
            </a:r>
            <a:r>
              <a:rPr lang="ru-RU" sz="1400" dirty="0"/>
              <a:t> та </a:t>
            </a:r>
            <a:r>
              <a:rPr lang="ru-RU" sz="1400" dirty="0" err="1"/>
              <a:t>послуг</a:t>
            </a:r>
            <a:r>
              <a:rPr lang="ru-RU" sz="1400" dirty="0"/>
              <a:t> (</a:t>
            </a:r>
            <a:r>
              <a:rPr lang="ru-RU" sz="1400" dirty="0" err="1"/>
              <a:t>крім</a:t>
            </a:r>
            <a:r>
              <a:rPr lang="ru-RU" sz="1400" dirty="0"/>
              <a:t> </a:t>
            </a:r>
            <a:r>
              <a:rPr lang="ru-RU" sz="1400" dirty="0" err="1"/>
              <a:t>випадків</a:t>
            </a:r>
            <a:r>
              <a:rPr lang="ru-RU" sz="1400" dirty="0"/>
              <a:t>, коли </a:t>
            </a:r>
            <a:r>
              <a:rPr lang="ru-RU" sz="1400" dirty="0" err="1"/>
              <a:t>ці</a:t>
            </a:r>
            <a:r>
              <a:rPr lang="ru-RU" sz="1400" dirty="0"/>
              <a:t> </a:t>
            </a:r>
            <a:endParaRPr lang="uk-UA" sz="1400" dirty="0"/>
          </a:p>
        </p:txBody>
      </p:sp>
    </p:spTree>
    <p:extLst>
      <p:ext uri="{BB962C8B-B14F-4D97-AF65-F5344CB8AC3E}">
        <p14:creationId xmlns:p14="http://schemas.microsoft.com/office/powerpoint/2010/main" val="7782356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54FFB9AC-FC05-4188-AFFB-F2FE8F8EEB00}" type="slidenum">
              <a:rPr lang="uk-UA" sz="1400" b="1" smtClean="0">
                <a:solidFill>
                  <a:schemeClr val="bg1"/>
                </a:solidFill>
                <a:effectLst>
                  <a:outerShdw blurRad="38100" dist="38100" dir="2700000" algn="tl">
                    <a:srgbClr val="000000">
                      <a:alpha val="43137"/>
                    </a:srgbClr>
                  </a:outerShdw>
                </a:effectLst>
              </a:rPr>
              <a:pPr/>
              <a:t>6</a:t>
            </a:fld>
            <a:endParaRPr lang="ru-RU" sz="1400" b="1">
              <a:solidFill>
                <a:schemeClr val="bg1"/>
              </a:solidFill>
              <a:effectLst>
                <a:outerShdw blurRad="38100" dist="38100" dir="2700000" algn="tl">
                  <a:srgbClr val="000000">
                    <a:alpha val="43137"/>
                  </a:srgbClr>
                </a:outerShdw>
              </a:effectLst>
            </a:endParaRPr>
          </a:p>
        </p:txBody>
      </p:sp>
      <p:sp>
        <p:nvSpPr>
          <p:cNvPr id="1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6" name="TextBox 5"/>
          <p:cNvSpPr txBox="1"/>
          <p:nvPr/>
        </p:nvSpPr>
        <p:spPr>
          <a:xfrm>
            <a:off x="138643" y="1359352"/>
            <a:ext cx="8825845" cy="369332"/>
          </a:xfrm>
          <a:prstGeom prst="rect">
            <a:avLst/>
          </a:prstGeom>
          <a:noFill/>
        </p:spPr>
        <p:txBody>
          <a:bodyPr wrap="square" rtlCol="0">
            <a:spAutoFit/>
          </a:bodyPr>
          <a:lstStyle/>
          <a:p>
            <a:endParaRPr lang="uk-UA" dirty="0"/>
          </a:p>
        </p:txBody>
      </p:sp>
      <p:sp>
        <p:nvSpPr>
          <p:cNvPr id="7" name="TextBox 6"/>
          <p:cNvSpPr txBox="1"/>
          <p:nvPr/>
        </p:nvSpPr>
        <p:spPr>
          <a:xfrm>
            <a:off x="138643" y="116632"/>
            <a:ext cx="8825845" cy="738664"/>
          </a:xfrm>
          <a:prstGeom prst="rect">
            <a:avLst/>
          </a:prstGeom>
          <a:noFill/>
        </p:spPr>
        <p:txBody>
          <a:bodyPr wrap="square" rtlCol="0">
            <a:spAutoFit/>
          </a:bodyPr>
          <a:lstStyle/>
          <a:p>
            <a:pPr algn="just" fontAlgn="base"/>
            <a:r>
              <a:rPr lang="ru-RU" sz="1400" dirty="0" err="1" smtClean="0"/>
              <a:t>питання</a:t>
            </a:r>
            <a:r>
              <a:rPr lang="ru-RU" sz="1400" dirty="0" smtClean="0"/>
              <a:t> </a:t>
            </a:r>
            <a:r>
              <a:rPr lang="ru-RU" sz="1400" dirty="0" err="1"/>
              <a:t>досліджуються</a:t>
            </a:r>
            <a:r>
              <a:rPr lang="ru-RU" sz="1400" dirty="0"/>
              <a:t> </a:t>
            </a:r>
            <a:r>
              <a:rPr lang="ru-RU" sz="1400" dirty="0" err="1"/>
              <a:t>під</a:t>
            </a:r>
            <a:r>
              <a:rPr lang="ru-RU" sz="1400" dirty="0"/>
              <a:t> час </a:t>
            </a:r>
            <a:r>
              <a:rPr lang="ru-RU" sz="1400" dirty="0" err="1"/>
              <a:t>проведення</a:t>
            </a:r>
            <a:r>
              <a:rPr lang="ru-RU" sz="1400" dirty="0"/>
              <a:t> </a:t>
            </a:r>
            <a:r>
              <a:rPr lang="ru-RU" sz="1400" dirty="0" err="1"/>
              <a:t>документальних</a:t>
            </a:r>
            <a:r>
              <a:rPr lang="ru-RU" sz="1400" dirty="0"/>
              <a:t> </a:t>
            </a:r>
            <a:r>
              <a:rPr lang="ru-RU" sz="1400" dirty="0" err="1"/>
              <a:t>перевірок</a:t>
            </a:r>
            <a:r>
              <a:rPr lang="ru-RU" sz="1400" dirty="0"/>
              <a:t>), </a:t>
            </a:r>
            <a:r>
              <a:rPr lang="ru-RU" sz="1400" dirty="0" err="1"/>
              <a:t>дотримання</a:t>
            </a:r>
            <a:r>
              <a:rPr lang="ru-RU" sz="1400" dirty="0"/>
              <a:t> </a:t>
            </a:r>
            <a:r>
              <a:rPr lang="ru-RU" sz="1400" dirty="0" err="1"/>
              <a:t>законодавства</a:t>
            </a:r>
            <a:r>
              <a:rPr lang="ru-RU" sz="1400" dirty="0"/>
              <a:t> з </a:t>
            </a:r>
            <a:r>
              <a:rPr lang="ru-RU" sz="1400" dirty="0" err="1"/>
              <a:t>питань</a:t>
            </a:r>
            <a:r>
              <a:rPr lang="ru-RU" sz="1400" dirty="0"/>
              <a:t> </a:t>
            </a:r>
            <a:r>
              <a:rPr lang="ru-RU" sz="1400" dirty="0" err="1"/>
              <a:t>державної</a:t>
            </a:r>
            <a:r>
              <a:rPr lang="ru-RU" sz="1400" dirty="0"/>
              <a:t> </a:t>
            </a:r>
            <a:r>
              <a:rPr lang="ru-RU" sz="1400" dirty="0" err="1"/>
              <a:t>митної</a:t>
            </a:r>
            <a:r>
              <a:rPr lang="ru-RU" sz="1400" dirty="0"/>
              <a:t> </a:t>
            </a:r>
            <a:r>
              <a:rPr lang="ru-RU" sz="1400" dirty="0" err="1"/>
              <a:t>справи</a:t>
            </a:r>
            <a:r>
              <a:rPr lang="ru-RU" sz="1400" dirty="0"/>
              <a:t>, а </a:t>
            </a:r>
            <a:r>
              <a:rPr lang="ru-RU" sz="1400" dirty="0" err="1"/>
              <a:t>також</a:t>
            </a:r>
            <a:r>
              <a:rPr lang="ru-RU" sz="1400" dirty="0"/>
              <a:t> </a:t>
            </a:r>
            <a:r>
              <a:rPr lang="ru-RU" sz="1400" dirty="0" err="1"/>
              <a:t>перевірок</a:t>
            </a:r>
            <a:r>
              <a:rPr lang="ru-RU" sz="1400" dirty="0"/>
              <a:t> </a:t>
            </a:r>
            <a:r>
              <a:rPr lang="ru-RU" sz="1400" dirty="0" err="1"/>
              <a:t>із</a:t>
            </a:r>
            <a:r>
              <a:rPr lang="ru-RU" sz="1400" dirty="0"/>
              <a:t> </a:t>
            </a:r>
            <a:r>
              <a:rPr lang="ru-RU" sz="1400" dirty="0" err="1"/>
              <a:t>питань</a:t>
            </a:r>
            <a:r>
              <a:rPr lang="ru-RU" sz="1400" dirty="0"/>
              <a:t> </a:t>
            </a:r>
            <a:r>
              <a:rPr lang="ru-RU" sz="1400" dirty="0" err="1"/>
              <a:t>повноти</a:t>
            </a:r>
            <a:r>
              <a:rPr lang="ru-RU" sz="1400" dirty="0"/>
              <a:t> </a:t>
            </a:r>
            <a:r>
              <a:rPr lang="ru-RU" sz="1400" dirty="0" err="1"/>
              <a:t>нарахування</a:t>
            </a:r>
            <a:r>
              <a:rPr lang="ru-RU" sz="1400" dirty="0"/>
              <a:t> та </a:t>
            </a:r>
            <a:r>
              <a:rPr lang="ru-RU" sz="1400" dirty="0" err="1"/>
              <a:t>сплати</a:t>
            </a:r>
            <a:r>
              <a:rPr lang="ru-RU" sz="1400" dirty="0"/>
              <a:t> </a:t>
            </a:r>
            <a:r>
              <a:rPr lang="ru-RU" sz="1400" dirty="0" err="1"/>
              <a:t>податків</a:t>
            </a:r>
            <a:r>
              <a:rPr lang="ru-RU" sz="1400" dirty="0"/>
              <a:t> </a:t>
            </a:r>
            <a:r>
              <a:rPr lang="ru-RU" sz="1400" dirty="0" err="1"/>
              <a:t>під</a:t>
            </a:r>
            <a:r>
              <a:rPr lang="ru-RU" sz="1400" dirty="0"/>
              <a:t> час </a:t>
            </a:r>
            <a:r>
              <a:rPr lang="ru-RU" sz="1400" dirty="0" err="1"/>
              <a:t>здійснення</a:t>
            </a:r>
            <a:r>
              <a:rPr lang="ru-RU" sz="1400" dirty="0"/>
              <a:t> </a:t>
            </a:r>
            <a:r>
              <a:rPr lang="ru-RU" sz="1400" dirty="0" err="1"/>
              <a:t>контрольованих</a:t>
            </a:r>
            <a:r>
              <a:rPr lang="ru-RU" sz="1400" dirty="0"/>
              <a:t> </a:t>
            </a:r>
            <a:r>
              <a:rPr lang="ru-RU" sz="1400" dirty="0" err="1"/>
              <a:t>операцій</a:t>
            </a:r>
            <a:r>
              <a:rPr lang="ru-RU" sz="1400" dirty="0"/>
              <a:t> </a:t>
            </a:r>
            <a:r>
              <a:rPr lang="ru-RU" sz="1400" dirty="0" err="1"/>
              <a:t>відповідно</a:t>
            </a:r>
            <a:r>
              <a:rPr lang="ru-RU" sz="1400" dirty="0"/>
              <a:t> до</a:t>
            </a:r>
            <a:r>
              <a:rPr lang="uk-UA" sz="1400" dirty="0"/>
              <a:t> ст. 39 ПКУ</a:t>
            </a:r>
            <a:r>
              <a:rPr lang="ru-RU" sz="1400" dirty="0" smtClean="0"/>
              <a:t>.</a:t>
            </a:r>
            <a:endParaRPr lang="uk-UA" sz="1400" dirty="0"/>
          </a:p>
        </p:txBody>
      </p:sp>
      <p:sp>
        <p:nvSpPr>
          <p:cNvPr id="5" name="TextBox 4"/>
          <p:cNvSpPr txBox="1"/>
          <p:nvPr/>
        </p:nvSpPr>
        <p:spPr>
          <a:xfrm>
            <a:off x="179512" y="764704"/>
            <a:ext cx="8784976" cy="738664"/>
          </a:xfrm>
          <a:prstGeom prst="rect">
            <a:avLst/>
          </a:prstGeom>
          <a:noFill/>
        </p:spPr>
        <p:txBody>
          <a:bodyPr wrap="square" rtlCol="0">
            <a:spAutoFit/>
          </a:bodyPr>
          <a:lstStyle/>
          <a:p>
            <a:pPr algn="just"/>
            <a:r>
              <a:rPr lang="uk-UA" sz="1400" b="1" dirty="0"/>
              <a:t>1.4.2. Про затвердження Змін до форми та Порядку складання Звіту про контрольовані операції. Наказ Міністерства фінансів України від 28.04.2017  № 468.  Набув чинності  16.06.2017 р. (Офіційний вісник України від 16.06.2017 р. № 47</a:t>
            </a:r>
            <a:r>
              <a:rPr lang="uk-UA" sz="1400" b="1" dirty="0" smtClean="0"/>
              <a:t>)</a:t>
            </a:r>
            <a:endParaRPr lang="uk-UA" sz="1400" dirty="0"/>
          </a:p>
        </p:txBody>
      </p:sp>
      <p:sp>
        <p:nvSpPr>
          <p:cNvPr id="8" name="TextBox 7"/>
          <p:cNvSpPr txBox="1"/>
          <p:nvPr/>
        </p:nvSpPr>
        <p:spPr>
          <a:xfrm>
            <a:off x="138643" y="1412776"/>
            <a:ext cx="8825845" cy="2893100"/>
          </a:xfrm>
          <a:prstGeom prst="rect">
            <a:avLst/>
          </a:prstGeom>
          <a:noFill/>
        </p:spPr>
        <p:txBody>
          <a:bodyPr wrap="square" rtlCol="0">
            <a:spAutoFit/>
          </a:bodyPr>
          <a:lstStyle/>
          <a:p>
            <a:pPr algn="just" fontAlgn="base"/>
            <a:r>
              <a:rPr lang="uk-UA" sz="1400" b="1" dirty="0"/>
              <a:t>Коментар: </a:t>
            </a:r>
            <a:r>
              <a:rPr lang="uk-UA" sz="1400" dirty="0"/>
              <a:t>Внесеними змінами зокрема передбачено, що у разі здійснення господарських операцій із придбання (продажу) товарів (робіт, послуг) з пов'язаними особами-нерезидентами із залученням непов’язаних осіб згідно </a:t>
            </a:r>
            <a:r>
              <a:rPr lang="uk-UA" sz="1400" dirty="0" err="1"/>
              <a:t>п.п</a:t>
            </a:r>
            <a:r>
              <a:rPr lang="uk-UA" sz="1400" dirty="0"/>
              <a:t>. 39.2.1.5 ПКУ зазначається повне найменування нерезидента - пов’язаної особи. </a:t>
            </a:r>
          </a:p>
          <a:p>
            <a:pPr algn="just" fontAlgn="base"/>
            <a:r>
              <a:rPr lang="uk-UA" sz="1400" dirty="0"/>
              <a:t>Крім цього, у розділі «Відомості про особу, яка бере участь у контрольованих операціях» додатка до Звіту зазначається інформація відповідно до первинних документів щодо операції придбання та/або продажу товарів (робіт, послуг) із залученою непов’язаною особою.</a:t>
            </a:r>
          </a:p>
          <a:p>
            <a:pPr algn="just" fontAlgn="base"/>
            <a:r>
              <a:rPr lang="ru-RU" sz="1400" dirty="0"/>
              <a:t>У Порядку </a:t>
            </a:r>
            <a:r>
              <a:rPr lang="ru-RU" sz="1400" dirty="0" err="1"/>
              <a:t>зазначено</a:t>
            </a:r>
            <a:r>
              <a:rPr lang="ru-RU" sz="1400" dirty="0"/>
              <a:t>, </a:t>
            </a:r>
            <a:r>
              <a:rPr lang="ru-RU" sz="1400" dirty="0" err="1"/>
              <a:t>що</a:t>
            </a:r>
            <a:r>
              <a:rPr lang="ru-RU" sz="1400" dirty="0"/>
              <a:t> </a:t>
            </a:r>
            <a:r>
              <a:rPr lang="ru-RU" sz="1400" dirty="0" err="1"/>
              <a:t>Звіт</a:t>
            </a:r>
            <a:r>
              <a:rPr lang="ru-RU" sz="1400" dirty="0"/>
              <a:t> про </a:t>
            </a:r>
            <a:r>
              <a:rPr lang="ru-RU" sz="1400" dirty="0" err="1"/>
              <a:t>контрольовані</a:t>
            </a:r>
            <a:r>
              <a:rPr lang="ru-RU" sz="1400" dirty="0"/>
              <a:t> </a:t>
            </a:r>
            <a:r>
              <a:rPr lang="ru-RU" sz="1400" dirty="0" err="1"/>
              <a:t>операції</a:t>
            </a:r>
            <a:r>
              <a:rPr lang="ru-RU" sz="1400" dirty="0"/>
              <a:t> </a:t>
            </a:r>
            <a:r>
              <a:rPr lang="ru-RU" sz="1400" dirty="0" err="1"/>
              <a:t>подається</a:t>
            </a:r>
            <a:r>
              <a:rPr lang="ru-RU" sz="1400" dirty="0"/>
              <a:t> до 01 </a:t>
            </a:r>
            <a:r>
              <a:rPr lang="ru-RU" sz="1400" dirty="0" err="1"/>
              <a:t>жовтня</a:t>
            </a:r>
            <a:r>
              <a:rPr lang="ru-RU" sz="1400" dirty="0"/>
              <a:t> року,</a:t>
            </a:r>
            <a:r>
              <a:rPr lang="uk-UA" sz="1400" dirty="0"/>
              <a:t> а не до 1 травня, як було раніше,</a:t>
            </a:r>
            <a:r>
              <a:rPr lang="ru-RU" sz="1400" dirty="0"/>
              <a:t> </a:t>
            </a:r>
            <a:r>
              <a:rPr lang="ru-RU" sz="1400" dirty="0" err="1"/>
              <a:t>що</a:t>
            </a:r>
            <a:r>
              <a:rPr lang="ru-RU" sz="1400" dirty="0"/>
              <a:t> </a:t>
            </a:r>
            <a:r>
              <a:rPr lang="ru-RU" sz="1400" dirty="0" err="1"/>
              <a:t>настає</a:t>
            </a:r>
            <a:r>
              <a:rPr lang="ru-RU" sz="1400" dirty="0"/>
              <a:t> за </a:t>
            </a:r>
            <a:r>
              <a:rPr lang="ru-RU" sz="1400" dirty="0" err="1"/>
              <a:t>звітним</a:t>
            </a:r>
            <a:r>
              <a:rPr lang="ru-RU" sz="1400" dirty="0"/>
              <a:t>, </a:t>
            </a:r>
            <a:r>
              <a:rPr lang="ru-RU" sz="1400" dirty="0" err="1"/>
              <a:t>засобами</a:t>
            </a:r>
            <a:r>
              <a:rPr lang="ru-RU" sz="1400" dirty="0"/>
              <a:t> </a:t>
            </a:r>
            <a:r>
              <a:rPr lang="ru-RU" sz="1400" dirty="0" err="1"/>
              <a:t>електронного</a:t>
            </a:r>
            <a:r>
              <a:rPr lang="ru-RU" sz="1400" dirty="0"/>
              <a:t> </a:t>
            </a:r>
            <a:r>
              <a:rPr lang="ru-RU" sz="1400" dirty="0" err="1"/>
              <a:t>зв'язку</a:t>
            </a:r>
            <a:r>
              <a:rPr lang="ru-RU" sz="1400" dirty="0"/>
              <a:t> в </a:t>
            </a:r>
            <a:r>
              <a:rPr lang="ru-RU" sz="1400" dirty="0" err="1"/>
              <a:t>електронній</a:t>
            </a:r>
            <a:r>
              <a:rPr lang="ru-RU" sz="1400" dirty="0"/>
              <a:t> </a:t>
            </a:r>
            <a:r>
              <a:rPr lang="ru-RU" sz="1400" dirty="0" err="1"/>
              <a:t>формі</a:t>
            </a:r>
            <a:r>
              <a:rPr lang="ru-RU" sz="1400" dirty="0"/>
              <a:t> з </a:t>
            </a:r>
            <a:r>
              <a:rPr lang="ru-RU" sz="1400" dirty="0" err="1"/>
              <a:t>дотриманням</a:t>
            </a:r>
            <a:r>
              <a:rPr lang="ru-RU" sz="1400" dirty="0"/>
              <a:t> </a:t>
            </a:r>
            <a:r>
              <a:rPr lang="ru-RU" sz="1400" dirty="0" err="1"/>
              <a:t>вимог</a:t>
            </a:r>
            <a:r>
              <a:rPr lang="ru-RU" sz="1400" dirty="0"/>
              <a:t> </a:t>
            </a:r>
            <a:r>
              <a:rPr lang="ru-RU" sz="1400" dirty="0" err="1"/>
              <a:t>законодавства</a:t>
            </a:r>
            <a:r>
              <a:rPr lang="ru-RU" sz="1400" dirty="0"/>
              <a:t> </a:t>
            </a:r>
            <a:r>
              <a:rPr lang="ru-RU" sz="1400" dirty="0" err="1"/>
              <a:t>щодо</a:t>
            </a:r>
            <a:r>
              <a:rPr lang="ru-RU" sz="1400" dirty="0"/>
              <a:t> </a:t>
            </a:r>
            <a:r>
              <a:rPr lang="ru-RU" sz="1400" dirty="0" err="1"/>
              <a:t>електронного</a:t>
            </a:r>
            <a:r>
              <a:rPr lang="ru-RU" sz="1400" dirty="0"/>
              <a:t> </a:t>
            </a:r>
            <a:r>
              <a:rPr lang="ru-RU" sz="1400" dirty="0" err="1"/>
              <a:t>документообігу</a:t>
            </a:r>
            <a:r>
              <a:rPr lang="ru-RU" sz="1400" dirty="0"/>
              <a:t> та </a:t>
            </a:r>
            <a:r>
              <a:rPr lang="ru-RU" sz="1400" dirty="0" err="1"/>
              <a:t>електронного</a:t>
            </a:r>
            <a:r>
              <a:rPr lang="ru-RU" sz="1400" dirty="0"/>
              <a:t> цифрового </a:t>
            </a:r>
            <a:r>
              <a:rPr lang="ru-RU" sz="1400" dirty="0" err="1"/>
              <a:t>підпису</a:t>
            </a:r>
            <a:r>
              <a:rPr lang="ru-RU" sz="1400" dirty="0"/>
              <a:t>. </a:t>
            </a:r>
            <a:endParaRPr lang="uk-UA" sz="1400" dirty="0"/>
          </a:p>
          <a:p>
            <a:pPr algn="just"/>
            <a:r>
              <a:rPr lang="uk-UA" sz="1400" dirty="0"/>
              <a:t>Слід зазначити, що зміни мають уточнюючий характер, тож непотрібно пристосовуватись до кардинальних новацій, що є позитивним моментом для платників податків</a:t>
            </a:r>
            <a:r>
              <a:rPr lang="uk-UA" sz="1400" dirty="0" smtClean="0"/>
              <a:t>.</a:t>
            </a:r>
            <a:endParaRPr lang="uk-UA" sz="1400" dirty="0"/>
          </a:p>
        </p:txBody>
      </p:sp>
      <p:sp>
        <p:nvSpPr>
          <p:cNvPr id="10" name="TextBox 9"/>
          <p:cNvSpPr txBox="1"/>
          <p:nvPr/>
        </p:nvSpPr>
        <p:spPr>
          <a:xfrm>
            <a:off x="138643" y="4218767"/>
            <a:ext cx="8825845" cy="1169551"/>
          </a:xfrm>
          <a:prstGeom prst="rect">
            <a:avLst/>
          </a:prstGeom>
          <a:noFill/>
        </p:spPr>
        <p:txBody>
          <a:bodyPr wrap="square" rtlCol="0">
            <a:spAutoFit/>
          </a:bodyPr>
          <a:lstStyle/>
          <a:p>
            <a:pPr algn="just"/>
            <a:r>
              <a:rPr lang="uk-UA" sz="1400" b="1" dirty="0"/>
              <a:t>1.4.3. Про затвердження Змін до Порядку проведення моніторингу контрольованих операцій та Порядку опитування уповноважених, посадових осіб та/або працівників платника податків з питань трансфертного ціноутворення. Наказ Міністерства фінансів України від 28.04.2017  № 470. Набув чинності  16.06.20-17 р. (Офіційний вісник України від 16.06.2017 р. № 47</a:t>
            </a:r>
            <a:r>
              <a:rPr lang="uk-UA" sz="1400" b="1" dirty="0" smtClean="0"/>
              <a:t>)</a:t>
            </a:r>
            <a:endParaRPr lang="uk-UA" sz="1400" dirty="0"/>
          </a:p>
        </p:txBody>
      </p:sp>
      <p:sp>
        <p:nvSpPr>
          <p:cNvPr id="11" name="TextBox 10"/>
          <p:cNvSpPr txBox="1"/>
          <p:nvPr/>
        </p:nvSpPr>
        <p:spPr>
          <a:xfrm>
            <a:off x="138643" y="5301208"/>
            <a:ext cx="8825845" cy="1169551"/>
          </a:xfrm>
          <a:prstGeom prst="rect">
            <a:avLst/>
          </a:prstGeom>
          <a:noFill/>
        </p:spPr>
        <p:txBody>
          <a:bodyPr wrap="square" rtlCol="0">
            <a:spAutoFit/>
          </a:bodyPr>
          <a:lstStyle/>
          <a:p>
            <a:pPr algn="just" fontAlgn="base"/>
            <a:r>
              <a:rPr lang="uk-UA" sz="1400" b="1" dirty="0"/>
              <a:t>Коментар:</a:t>
            </a:r>
            <a:r>
              <a:rPr lang="uk-UA" sz="1400" dirty="0"/>
              <a:t> внесеними  змінами зокрема зазначається, що первинний аналіз здійснюється незалежно від факту подання платником податку Звіту про контрольовані операції за відповідний звітний період.</a:t>
            </a:r>
          </a:p>
          <a:p>
            <a:pPr algn="just" fontAlgn="base"/>
            <a:r>
              <a:rPr lang="ru-RU" sz="1400" dirty="0" err="1"/>
              <a:t>Також</a:t>
            </a:r>
            <a:r>
              <a:rPr lang="ru-RU" sz="1400" dirty="0"/>
              <a:t>, </a:t>
            </a:r>
            <a:r>
              <a:rPr lang="ru-RU" sz="1400" dirty="0" err="1"/>
              <a:t>платники</a:t>
            </a:r>
            <a:r>
              <a:rPr lang="ru-RU" sz="1400" dirty="0"/>
              <a:t> </a:t>
            </a:r>
            <a:r>
              <a:rPr lang="ru-RU" sz="1400" dirty="0" err="1"/>
              <a:t>податків</a:t>
            </a:r>
            <a:r>
              <a:rPr lang="ru-RU" sz="1400" dirty="0"/>
              <a:t> </a:t>
            </a:r>
            <a:r>
              <a:rPr lang="ru-RU" sz="1400" dirty="0" err="1"/>
              <a:t>зобов'язані</a:t>
            </a:r>
            <a:r>
              <a:rPr lang="ru-RU" sz="1400" dirty="0"/>
              <a:t> </a:t>
            </a:r>
            <a:r>
              <a:rPr lang="ru-RU" sz="1400" dirty="0" err="1"/>
              <a:t>подавати</a:t>
            </a:r>
            <a:r>
              <a:rPr lang="ru-RU" sz="1400" dirty="0"/>
              <a:t> </a:t>
            </a:r>
            <a:r>
              <a:rPr lang="ru-RU" sz="1400" dirty="0" err="1"/>
              <a:t>інформацію</a:t>
            </a:r>
            <a:r>
              <a:rPr lang="ru-RU" sz="1400" dirty="0"/>
              <a:t>, </a:t>
            </a:r>
            <a:r>
              <a:rPr lang="ru-RU" sz="1400" dirty="0" err="1"/>
              <a:t>визначену</a:t>
            </a:r>
            <a:r>
              <a:rPr lang="ru-RU" sz="1400" dirty="0"/>
              <a:t> </a:t>
            </a:r>
            <a:r>
              <a:rPr lang="uk-UA" sz="1400" dirty="0"/>
              <a:t>у </a:t>
            </a:r>
            <a:r>
              <a:rPr lang="ru-RU" sz="1400" dirty="0" err="1"/>
              <a:t>запиті</a:t>
            </a:r>
            <a:r>
              <a:rPr lang="ru-RU" sz="1400" dirty="0"/>
              <a:t> </a:t>
            </a:r>
            <a:r>
              <a:rPr lang="ru-RU" sz="1400" dirty="0" err="1"/>
              <a:t>контролюючого</a:t>
            </a:r>
            <a:r>
              <a:rPr lang="ru-RU" sz="1400" dirty="0"/>
              <a:t> органу, та </a:t>
            </a:r>
            <a:r>
              <a:rPr lang="ru-RU" sz="1400" dirty="0" err="1"/>
              <a:t>її</a:t>
            </a:r>
            <a:r>
              <a:rPr lang="ru-RU" sz="1400" dirty="0"/>
              <a:t> </a:t>
            </a:r>
            <a:r>
              <a:rPr lang="ru-RU" sz="1400" dirty="0" err="1"/>
              <a:t>документальне</a:t>
            </a:r>
            <a:r>
              <a:rPr lang="ru-RU" sz="1400" dirty="0"/>
              <a:t> </a:t>
            </a:r>
            <a:r>
              <a:rPr lang="ru-RU" sz="1400" dirty="0" err="1"/>
              <a:t>підтвердження</a:t>
            </a:r>
            <a:r>
              <a:rPr lang="ru-RU" sz="1400" dirty="0"/>
              <a:t> </a:t>
            </a:r>
            <a:r>
              <a:rPr lang="ru-RU" sz="1400" dirty="0" err="1"/>
              <a:t>протягом</a:t>
            </a:r>
            <a:r>
              <a:rPr lang="ru-RU" sz="1400" dirty="0"/>
              <a:t> 15 </a:t>
            </a:r>
            <a:r>
              <a:rPr lang="ru-RU" sz="1400" dirty="0" err="1"/>
              <a:t>робочих</a:t>
            </a:r>
            <a:r>
              <a:rPr lang="ru-RU" sz="1400" dirty="0"/>
              <a:t> </a:t>
            </a:r>
            <a:r>
              <a:rPr lang="ru-RU" sz="1400" dirty="0" err="1"/>
              <a:t>днів</a:t>
            </a:r>
            <a:r>
              <a:rPr lang="ru-RU" sz="1400" dirty="0"/>
              <a:t> з дня, </a:t>
            </a:r>
            <a:r>
              <a:rPr lang="ru-RU" sz="1400" dirty="0" err="1"/>
              <a:t>наступного</a:t>
            </a:r>
            <a:r>
              <a:rPr lang="ru-RU" sz="1400" dirty="0"/>
              <a:t> за днем </a:t>
            </a:r>
            <a:r>
              <a:rPr lang="ru-RU" sz="1400" dirty="0" err="1"/>
              <a:t>отримання</a:t>
            </a:r>
            <a:r>
              <a:rPr lang="ru-RU" sz="1400" dirty="0"/>
              <a:t> </a:t>
            </a:r>
            <a:r>
              <a:rPr lang="ru-RU" sz="1400" dirty="0" err="1"/>
              <a:t>запиту</a:t>
            </a:r>
            <a:r>
              <a:rPr lang="ru-RU" sz="1400" dirty="0" smtClean="0"/>
              <a:t>.</a:t>
            </a:r>
            <a:endParaRPr lang="uk-UA" sz="1400" dirty="0"/>
          </a:p>
        </p:txBody>
      </p:sp>
    </p:spTree>
    <p:extLst>
      <p:ext uri="{BB962C8B-B14F-4D97-AF65-F5344CB8AC3E}">
        <p14:creationId xmlns:p14="http://schemas.microsoft.com/office/powerpoint/2010/main" val="13922515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54FFB9AC-FC05-4188-AFFB-F2FE8F8EEB00}" type="slidenum">
              <a:rPr lang="uk-UA" sz="1400" b="1" smtClean="0">
                <a:solidFill>
                  <a:schemeClr val="bg1"/>
                </a:solidFill>
                <a:effectLst>
                  <a:outerShdw blurRad="38100" dist="38100" dir="2700000" algn="tl">
                    <a:srgbClr val="000000">
                      <a:alpha val="43137"/>
                    </a:srgbClr>
                  </a:outerShdw>
                </a:effectLst>
              </a:rPr>
              <a:pPr/>
              <a:t>7</a:t>
            </a:fld>
            <a:endParaRPr lang="ru-RU" sz="1400" b="1">
              <a:solidFill>
                <a:schemeClr val="bg1"/>
              </a:solidFill>
              <a:effectLst>
                <a:outerShdw blurRad="38100" dist="38100" dir="2700000" algn="tl">
                  <a:srgbClr val="000000">
                    <a:alpha val="43137"/>
                  </a:srgbClr>
                </a:outerShdw>
              </a:effectLst>
            </a:endParaRPr>
          </a:p>
        </p:txBody>
      </p:sp>
      <p:sp>
        <p:nvSpPr>
          <p:cNvPr id="1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6" name="Прямоугольник 5"/>
          <p:cNvSpPr/>
          <p:nvPr/>
        </p:nvSpPr>
        <p:spPr>
          <a:xfrm>
            <a:off x="358050" y="188640"/>
            <a:ext cx="8390414" cy="372411"/>
          </a:xfrm>
          <a:prstGeom prst="rect">
            <a:avLst/>
          </a:prstGeom>
        </p:spPr>
        <p:txBody>
          <a:bodyPr wrap="square">
            <a:spAutoFit/>
          </a:bodyPr>
          <a:lstStyle/>
          <a:p>
            <a:pPr algn="ctr">
              <a:spcBef>
                <a:spcPts val="600"/>
              </a:spcBef>
              <a:spcAft>
                <a:spcPts val="0"/>
              </a:spcAft>
            </a:pPr>
            <a:r>
              <a:rPr lang="ru-RU" sz="1400" b="1" dirty="0" smtClean="0">
                <a:ea typeface="ＭＳ 明朝"/>
                <a:cs typeface="Times New Roman"/>
              </a:rPr>
              <a:t>2.ОКРЕМІ ПОДАТКИ І ЗБОРИ</a:t>
            </a:r>
            <a:endParaRPr lang="ru-RU" sz="1400" dirty="0">
              <a:ea typeface="ＭＳ 明朝"/>
              <a:cs typeface="Times New Roman"/>
            </a:endParaRPr>
          </a:p>
        </p:txBody>
      </p:sp>
      <p:sp>
        <p:nvSpPr>
          <p:cNvPr id="10" name="Rectangle 1"/>
          <p:cNvSpPr>
            <a:spLocks noChangeArrowheads="1"/>
          </p:cNvSpPr>
          <p:nvPr/>
        </p:nvSpPr>
        <p:spPr bwMode="auto">
          <a:xfrm>
            <a:off x="4281488" y="-1182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4"/>
          <p:cNvSpPr>
            <a:spLocks noChangeArrowheads="1"/>
          </p:cNvSpPr>
          <p:nvPr/>
        </p:nvSpPr>
        <p:spPr bwMode="auto">
          <a:xfrm>
            <a:off x="3954463" y="1524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uk-UA" sz="1800" b="0" i="0" u="none" strike="noStrike" cap="none" normalizeH="0" baseline="0" smtClean="0">
                <a:ln>
                  <a:noFill/>
                </a:ln>
                <a:solidFill>
                  <a:schemeClr val="tx1"/>
                </a:solidFill>
                <a:effectLst/>
                <a:latin typeface="Arial" pitchFamily="34" charset="0"/>
                <a:cs typeface="Arial" pitchFamily="34" charset="0"/>
              </a:rPr>
              <a:t/>
            </a:r>
            <a:br>
              <a:rPr kumimoji="0" lang="uk-UA" altLang="uk-UA" sz="1800" b="0" i="0" u="none" strike="noStrike" cap="none" normalizeH="0" baseline="0" smtClean="0">
                <a:ln>
                  <a:noFill/>
                </a:ln>
                <a:solidFill>
                  <a:schemeClr val="tx1"/>
                </a:solidFill>
                <a:effectLst/>
                <a:latin typeface="Arial" pitchFamily="34" charset="0"/>
                <a:cs typeface="Arial" pitchFamily="34" charset="0"/>
              </a:rPr>
            </a:b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extBox 4"/>
          <p:cNvSpPr txBox="1"/>
          <p:nvPr/>
        </p:nvSpPr>
        <p:spPr>
          <a:xfrm>
            <a:off x="179512" y="476672"/>
            <a:ext cx="8784976" cy="307777"/>
          </a:xfrm>
          <a:prstGeom prst="rect">
            <a:avLst/>
          </a:prstGeom>
          <a:noFill/>
        </p:spPr>
        <p:txBody>
          <a:bodyPr wrap="square" rtlCol="0">
            <a:spAutoFit/>
          </a:bodyPr>
          <a:lstStyle/>
          <a:p>
            <a:r>
              <a:rPr lang="uk-UA" sz="1400" b="1" u="sng" dirty="0">
                <a:ea typeface="ＭＳ 明朝"/>
                <a:cs typeface="Times New Roman"/>
              </a:rPr>
              <a:t>2.1.Податок на прибуток </a:t>
            </a:r>
            <a:r>
              <a:rPr lang="uk-UA" sz="1400" b="1" u="sng" dirty="0" smtClean="0">
                <a:ea typeface="ＭＳ 明朝"/>
                <a:cs typeface="Times New Roman"/>
              </a:rPr>
              <a:t>підприємства</a:t>
            </a:r>
            <a:endParaRPr lang="uk-UA" sz="1400" b="1" u="sng" dirty="0"/>
          </a:p>
        </p:txBody>
      </p:sp>
      <p:sp>
        <p:nvSpPr>
          <p:cNvPr id="7" name="TextBox 6"/>
          <p:cNvSpPr txBox="1"/>
          <p:nvPr/>
        </p:nvSpPr>
        <p:spPr>
          <a:xfrm>
            <a:off x="179512" y="784449"/>
            <a:ext cx="8784976" cy="738664"/>
          </a:xfrm>
          <a:prstGeom prst="rect">
            <a:avLst/>
          </a:prstGeom>
          <a:noFill/>
        </p:spPr>
        <p:txBody>
          <a:bodyPr wrap="square" rtlCol="0">
            <a:spAutoFit/>
          </a:bodyPr>
          <a:lstStyle/>
          <a:p>
            <a:pPr algn="just"/>
            <a:r>
              <a:rPr lang="en-US" sz="1400" b="1" dirty="0" smtClean="0"/>
              <a:t>2</a:t>
            </a:r>
            <a:r>
              <a:rPr lang="uk-UA" sz="1400" b="1" dirty="0" smtClean="0"/>
              <a:t>.1.1. Про </a:t>
            </a:r>
            <a:r>
              <a:rPr lang="uk-UA" sz="1400" b="1" dirty="0"/>
              <a:t>внесення змін до форми Податкової декларації з податку на прибуток підприємств. Наказ Міністерства фінансів України від 28.04.2017  № 467. Набув чинності 09.06.2017 р. (Офіційний вісник України від 09.06.2017 р. № 45</a:t>
            </a:r>
            <a:r>
              <a:rPr lang="uk-UA" sz="1400" b="1" dirty="0" smtClean="0"/>
              <a:t>).</a:t>
            </a:r>
            <a:endParaRPr lang="uk-UA" sz="1400" b="1" dirty="0"/>
          </a:p>
        </p:txBody>
      </p:sp>
      <p:sp>
        <p:nvSpPr>
          <p:cNvPr id="8" name="TextBox 7"/>
          <p:cNvSpPr txBox="1"/>
          <p:nvPr/>
        </p:nvSpPr>
        <p:spPr>
          <a:xfrm>
            <a:off x="179512" y="1524000"/>
            <a:ext cx="8784976" cy="738664"/>
          </a:xfrm>
          <a:prstGeom prst="rect">
            <a:avLst/>
          </a:prstGeom>
          <a:noFill/>
        </p:spPr>
        <p:txBody>
          <a:bodyPr wrap="square" rtlCol="0">
            <a:spAutoFit/>
          </a:bodyPr>
          <a:lstStyle/>
          <a:p>
            <a:pPr algn="just"/>
            <a:r>
              <a:rPr lang="uk-UA" sz="1400" b="1" dirty="0"/>
              <a:t>Коментар: </a:t>
            </a:r>
            <a:r>
              <a:rPr lang="uk-UA" sz="1400" dirty="0"/>
              <a:t>Наказом викладено у новій редакції цілий ряд додатків. Основна мета внесених змін – приведення у відповідність змісту додатків змінам, що були внесені до Податкового кодексу наприкінці 2016 р</a:t>
            </a:r>
            <a:r>
              <a:rPr lang="uk-UA" sz="1400" dirty="0" smtClean="0"/>
              <a:t>.</a:t>
            </a:r>
            <a:r>
              <a:rPr lang="en-US" sz="1400" dirty="0" smtClean="0"/>
              <a:t> </a:t>
            </a:r>
            <a:r>
              <a:rPr lang="uk-UA" sz="1400" dirty="0" smtClean="0"/>
              <a:t>Багато змін носять редакційний характер, а до суттєвих слід віднести наступні:</a:t>
            </a:r>
            <a:endParaRPr lang="uk-UA" sz="1400" dirty="0"/>
          </a:p>
        </p:txBody>
      </p:sp>
      <p:graphicFrame>
        <p:nvGraphicFramePr>
          <p:cNvPr id="11" name="Таблица 10"/>
          <p:cNvGraphicFramePr>
            <a:graphicFrameLocks noGrp="1"/>
          </p:cNvGraphicFramePr>
          <p:nvPr>
            <p:extLst>
              <p:ext uri="{D42A27DB-BD31-4B8C-83A1-F6EECF244321}">
                <p14:modId xmlns:p14="http://schemas.microsoft.com/office/powerpoint/2010/main" val="1807931526"/>
              </p:ext>
            </p:extLst>
          </p:nvPr>
        </p:nvGraphicFramePr>
        <p:xfrm>
          <a:off x="179512" y="2330664"/>
          <a:ext cx="8784976" cy="3995928"/>
        </p:xfrm>
        <a:graphic>
          <a:graphicData uri="http://schemas.openxmlformats.org/drawingml/2006/table">
            <a:tbl>
              <a:tblPr firstRow="1" firstCol="1" bandRow="1"/>
              <a:tblGrid>
                <a:gridCol w="1531014"/>
                <a:gridCol w="7253962"/>
              </a:tblGrid>
              <a:tr h="66652">
                <a:tc>
                  <a:txBody>
                    <a:bodyPr/>
                    <a:lstStyle/>
                    <a:p>
                      <a:pPr algn="ctr">
                        <a:lnSpc>
                          <a:spcPct val="115000"/>
                        </a:lnSpc>
                        <a:spcAft>
                          <a:spcPts val="0"/>
                        </a:spcAft>
                      </a:pPr>
                      <a:r>
                        <a:rPr lang="uk-UA" sz="1200" dirty="0">
                          <a:effectLst/>
                          <a:latin typeface="+mn-lt"/>
                          <a:ea typeface="Calibri"/>
                          <a:cs typeface="Times New Roman"/>
                        </a:rPr>
                        <a:t>Додаток</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gn="ctr">
                        <a:lnSpc>
                          <a:spcPct val="115000"/>
                        </a:lnSpc>
                        <a:spcAft>
                          <a:spcPts val="0"/>
                        </a:spcAft>
                      </a:pPr>
                      <a:r>
                        <a:rPr lang="uk-UA" sz="1200" dirty="0">
                          <a:effectLst/>
                          <a:latin typeface="+mn-lt"/>
                          <a:ea typeface="Calibri"/>
                          <a:cs typeface="Times New Roman"/>
                        </a:rPr>
                        <a:t>Сутність змін</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266608">
                <a:tc>
                  <a:txBody>
                    <a:bodyPr/>
                    <a:lstStyle/>
                    <a:p>
                      <a:pPr algn="ctr">
                        <a:lnSpc>
                          <a:spcPct val="115000"/>
                        </a:lnSpc>
                        <a:spcAft>
                          <a:spcPts val="0"/>
                        </a:spcAft>
                      </a:pPr>
                      <a:r>
                        <a:rPr lang="uk-UA" sz="1200" dirty="0">
                          <a:effectLst/>
                          <a:latin typeface="+mn-lt"/>
                          <a:ea typeface="Calibri"/>
                          <a:cs typeface="Times New Roman"/>
                        </a:rPr>
                        <a:t>ЗП</a:t>
                      </a:r>
                    </a:p>
                  </a:txBody>
                  <a:tcPr marL="21734" marR="2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gn="just">
                        <a:lnSpc>
                          <a:spcPct val="115000"/>
                        </a:lnSpc>
                        <a:spcAft>
                          <a:spcPts val="0"/>
                        </a:spcAft>
                      </a:pPr>
                      <a:r>
                        <a:rPr lang="uk-UA" sz="1200" dirty="0">
                          <a:effectLst/>
                          <a:latin typeface="+mn-lt"/>
                          <a:ea typeface="Calibri"/>
                          <a:cs typeface="Times New Roman"/>
                        </a:rPr>
                        <a:t>При розрахунку зменшення нарахованої суми податку виключено рядки, які передбачали зменшення суми податку на суму нарахованого за звітний період податку на нерухоме майно, відмінне від земельної ділянки та на суму нарахованого авансового внеску з податку на прибуток</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333260">
                <a:tc>
                  <a:txBody>
                    <a:bodyPr/>
                    <a:lstStyle/>
                    <a:p>
                      <a:pPr algn="ctr">
                        <a:lnSpc>
                          <a:spcPct val="115000"/>
                        </a:lnSpc>
                        <a:spcAft>
                          <a:spcPts val="0"/>
                        </a:spcAft>
                      </a:pPr>
                      <a:r>
                        <a:rPr lang="uk-UA" sz="1200" dirty="0">
                          <a:effectLst/>
                          <a:latin typeface="+mn-lt"/>
                          <a:ea typeface="Calibri"/>
                          <a:cs typeface="Times New Roman"/>
                        </a:rPr>
                        <a:t>ПН</a:t>
                      </a:r>
                    </a:p>
                  </a:txBody>
                  <a:tcPr marL="21734" marR="2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gn="just">
                        <a:lnSpc>
                          <a:spcPct val="115000"/>
                        </a:lnSpc>
                        <a:spcAft>
                          <a:spcPts val="0"/>
                        </a:spcAft>
                      </a:pPr>
                      <a:r>
                        <a:rPr lang="uk-UA" sz="1200" dirty="0">
                          <a:effectLst/>
                          <a:latin typeface="+mn-lt"/>
                          <a:ea typeface="Calibri"/>
                          <a:cs typeface="Times New Roman"/>
                        </a:rPr>
                        <a:t>У Таблицю 1 «Розрахунок (звіт) податкових зобов’язань нерезидентів, якими отримано доходи із джерелом їх походження з України» додано рядки, що передбачають розрахунок податкових зобов’язань нерезидентів при отримані ними доходів у вигляді процентів за позиками або фінансовими кредитами, наданих резиденту</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399912">
                <a:tc>
                  <a:txBody>
                    <a:bodyPr/>
                    <a:lstStyle/>
                    <a:p>
                      <a:pPr algn="ctr">
                        <a:lnSpc>
                          <a:spcPct val="115000"/>
                        </a:lnSpc>
                        <a:spcAft>
                          <a:spcPts val="0"/>
                        </a:spcAft>
                      </a:pPr>
                      <a:r>
                        <a:rPr lang="uk-UA" sz="1200" dirty="0">
                          <a:effectLst/>
                          <a:latin typeface="+mn-lt"/>
                          <a:ea typeface="Calibri"/>
                          <a:cs typeface="Times New Roman"/>
                        </a:rPr>
                        <a:t>ТЦ</a:t>
                      </a:r>
                    </a:p>
                  </a:txBody>
                  <a:tcPr marL="21734" marR="2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nSpc>
                          <a:spcPct val="115000"/>
                        </a:lnSpc>
                        <a:spcAft>
                          <a:spcPts val="0"/>
                        </a:spcAft>
                      </a:pPr>
                      <a:r>
                        <a:rPr lang="uk-UA" sz="1200" dirty="0">
                          <a:effectLst/>
                          <a:latin typeface="+mn-lt"/>
                          <a:ea typeface="Calibri"/>
                          <a:cs typeface="Times New Roman"/>
                        </a:rPr>
                        <a:t>У таблиці-розрахунку самостійного коригування не потрібно вказувати код за Державним класифікатором продукції та послуг.</a:t>
                      </a:r>
                    </a:p>
                    <a:p>
                      <a:pPr>
                        <a:lnSpc>
                          <a:spcPct val="115000"/>
                        </a:lnSpc>
                        <a:spcAft>
                          <a:spcPts val="0"/>
                        </a:spcAft>
                      </a:pPr>
                      <a:r>
                        <a:rPr lang="uk-UA" sz="1200" dirty="0">
                          <a:effectLst/>
                          <a:latin typeface="+mn-lt"/>
                          <a:ea typeface="Calibri"/>
                          <a:cs typeface="Times New Roman"/>
                        </a:rPr>
                        <a:t>Але обов’язковим стало наведення мінімального значення діапазону цін/рентабельності при операціях продажу товарів (робіт, послуг) або максимального значення діапазону цін/рентабельності при операціях придбання товарів (робіт, послуг)</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1133084">
                <a:tc>
                  <a:txBody>
                    <a:bodyPr/>
                    <a:lstStyle/>
                    <a:p>
                      <a:pPr algn="ctr">
                        <a:lnSpc>
                          <a:spcPct val="115000"/>
                        </a:lnSpc>
                        <a:spcAft>
                          <a:spcPts val="0"/>
                        </a:spcAft>
                      </a:pPr>
                      <a:r>
                        <a:rPr lang="uk-UA" sz="1200" dirty="0">
                          <a:effectLst/>
                          <a:latin typeface="+mn-lt"/>
                          <a:ea typeface="Calibri"/>
                          <a:cs typeface="Times New Roman"/>
                        </a:rPr>
                        <a:t>ВП</a:t>
                      </a:r>
                    </a:p>
                  </a:txBody>
                  <a:tcPr marL="21734" marR="2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nSpc>
                          <a:spcPct val="115000"/>
                        </a:lnSpc>
                        <a:spcAft>
                          <a:spcPts val="0"/>
                        </a:spcAft>
                      </a:pPr>
                      <a:r>
                        <a:rPr lang="uk-UA" sz="1200" dirty="0">
                          <a:effectLst/>
                          <a:latin typeface="+mn-lt"/>
                          <a:ea typeface="Calibri"/>
                          <a:cs typeface="Times New Roman"/>
                        </a:rPr>
                        <a:t>У таблиці 1. «Врахування помилки(</a:t>
                      </a:r>
                      <a:r>
                        <a:rPr lang="uk-UA" sz="1200" dirty="0" err="1">
                          <a:effectLst/>
                          <a:latin typeface="+mn-lt"/>
                          <a:ea typeface="Calibri"/>
                          <a:cs typeface="Times New Roman"/>
                        </a:rPr>
                        <a:t>ок</a:t>
                      </a:r>
                      <a:r>
                        <a:rPr lang="uk-UA" sz="1200" dirty="0">
                          <a:effectLst/>
                          <a:latin typeface="+mn-lt"/>
                          <a:ea typeface="Calibri"/>
                          <a:cs typeface="Times New Roman"/>
                        </a:rPr>
                        <a:t>)  у звітному (податковому) періоді наступному за періодом, за який виявлено помилку»:</a:t>
                      </a:r>
                    </a:p>
                    <a:p>
                      <a:pPr algn="just">
                        <a:lnSpc>
                          <a:spcPct val="115000"/>
                        </a:lnSpc>
                        <a:spcAft>
                          <a:spcPts val="0"/>
                        </a:spcAft>
                      </a:pPr>
                      <a:r>
                        <a:rPr lang="uk-UA" sz="1200" dirty="0">
                          <a:effectLst/>
                          <a:latin typeface="+mn-lt"/>
                          <a:ea typeface="Calibri"/>
                          <a:cs typeface="Times New Roman"/>
                        </a:rPr>
                        <a:t>виключено рядок, яким передбачалось корегування суми авансового внеску податку;</a:t>
                      </a:r>
                    </a:p>
                    <a:p>
                      <a:pPr algn="just">
                        <a:lnSpc>
                          <a:spcPct val="115000"/>
                        </a:lnSpc>
                        <a:spcAft>
                          <a:spcPts val="0"/>
                        </a:spcAft>
                      </a:pPr>
                      <a:r>
                        <a:rPr lang="uk-UA" sz="1200" dirty="0">
                          <a:effectLst/>
                          <a:latin typeface="+mn-lt"/>
                          <a:ea typeface="Calibri"/>
                          <a:cs typeface="Times New Roman"/>
                        </a:rPr>
                        <a:t>додано нові рядки, в яких наводиться детальна інформація про суму доходу, отриманого від діяльності з випуску та проведення лотерей (сума доходу, що залишився після формування призового (виграшного) фонду (позитивне значення, загальна сума доходів, отриманих від </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bl>
          </a:graphicData>
        </a:graphic>
      </p:graphicFrame>
    </p:spTree>
    <p:extLst>
      <p:ext uri="{BB962C8B-B14F-4D97-AF65-F5344CB8AC3E}">
        <p14:creationId xmlns:p14="http://schemas.microsoft.com/office/powerpoint/2010/main" val="41703163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54FFB9AC-FC05-4188-AFFB-F2FE8F8EEB00}" type="slidenum">
              <a:rPr lang="uk-UA" sz="1400" b="1" smtClean="0">
                <a:solidFill>
                  <a:schemeClr val="bg1"/>
                </a:solidFill>
                <a:effectLst>
                  <a:outerShdw blurRad="38100" dist="38100" dir="2700000" algn="tl">
                    <a:srgbClr val="000000">
                      <a:alpha val="43137"/>
                    </a:srgbClr>
                  </a:outerShdw>
                </a:effectLst>
              </a:rPr>
              <a:pPr/>
              <a:t>8</a:t>
            </a:fld>
            <a:endParaRPr lang="ru-RU" sz="1400" b="1">
              <a:solidFill>
                <a:schemeClr val="bg1"/>
              </a:solidFill>
              <a:effectLst>
                <a:outerShdw blurRad="38100" dist="38100" dir="2700000" algn="tl">
                  <a:srgbClr val="000000">
                    <a:alpha val="43137"/>
                  </a:srgbClr>
                </a:outerShdw>
              </a:effectLst>
            </a:endParaRPr>
          </a:p>
        </p:txBody>
      </p:sp>
      <p:sp>
        <p:nvSpPr>
          <p:cNvPr id="1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10" name="Rectangle 1"/>
          <p:cNvSpPr>
            <a:spLocks noChangeArrowheads="1"/>
          </p:cNvSpPr>
          <p:nvPr/>
        </p:nvSpPr>
        <p:spPr bwMode="auto">
          <a:xfrm>
            <a:off x="4281488" y="-1182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4"/>
          <p:cNvSpPr>
            <a:spLocks noChangeArrowheads="1"/>
          </p:cNvSpPr>
          <p:nvPr/>
        </p:nvSpPr>
        <p:spPr bwMode="auto">
          <a:xfrm>
            <a:off x="3954463" y="1524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uk-UA" sz="1800" b="0" i="0" u="none" strike="noStrike" cap="none" normalizeH="0" baseline="0" smtClean="0">
                <a:ln>
                  <a:noFill/>
                </a:ln>
                <a:solidFill>
                  <a:schemeClr val="tx1"/>
                </a:solidFill>
                <a:effectLst/>
                <a:latin typeface="Arial" pitchFamily="34" charset="0"/>
                <a:cs typeface="Arial" pitchFamily="34" charset="0"/>
              </a:rPr>
              <a:t/>
            </a:r>
            <a:br>
              <a:rPr kumimoji="0" lang="uk-UA" altLang="uk-UA" sz="1800" b="0" i="0" u="none" strike="noStrike" cap="none" normalizeH="0" baseline="0" smtClean="0">
                <a:ln>
                  <a:noFill/>
                </a:ln>
                <a:solidFill>
                  <a:schemeClr val="tx1"/>
                </a:solidFill>
                <a:effectLst/>
                <a:latin typeface="Arial" pitchFamily="34" charset="0"/>
                <a:cs typeface="Arial" pitchFamily="34" charset="0"/>
              </a:rPr>
            </a:b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3623870020"/>
              </p:ext>
            </p:extLst>
          </p:nvPr>
        </p:nvGraphicFramePr>
        <p:xfrm>
          <a:off x="179512" y="260648"/>
          <a:ext cx="8784976" cy="6099048"/>
        </p:xfrm>
        <a:graphic>
          <a:graphicData uri="http://schemas.openxmlformats.org/drawingml/2006/table">
            <a:tbl>
              <a:tblPr firstRow="1" firstCol="1" bandRow="1"/>
              <a:tblGrid>
                <a:gridCol w="1531014"/>
                <a:gridCol w="7253962"/>
              </a:tblGrid>
              <a:tr h="66652">
                <a:tc>
                  <a:txBody>
                    <a:bodyPr/>
                    <a:lstStyle/>
                    <a:p>
                      <a:pPr algn="ctr">
                        <a:lnSpc>
                          <a:spcPct val="115000"/>
                        </a:lnSpc>
                        <a:spcAft>
                          <a:spcPts val="0"/>
                        </a:spcAft>
                      </a:pPr>
                      <a:r>
                        <a:rPr lang="uk-UA" sz="1200" dirty="0">
                          <a:effectLst/>
                          <a:latin typeface="+mn-lt"/>
                          <a:ea typeface="Calibri"/>
                          <a:cs typeface="Times New Roman"/>
                        </a:rPr>
                        <a:t>Додаток</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gn="ctr">
                        <a:lnSpc>
                          <a:spcPct val="115000"/>
                        </a:lnSpc>
                        <a:spcAft>
                          <a:spcPts val="0"/>
                        </a:spcAft>
                      </a:pPr>
                      <a:r>
                        <a:rPr lang="uk-UA" sz="1200" dirty="0">
                          <a:effectLst/>
                          <a:latin typeface="+mn-lt"/>
                          <a:ea typeface="Calibri"/>
                          <a:cs typeface="Times New Roman"/>
                        </a:rPr>
                        <a:t>Сутність змін</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1133084">
                <a:tc>
                  <a:txBody>
                    <a:bodyPr/>
                    <a:lstStyle/>
                    <a:p>
                      <a:pPr algn="ctr">
                        <a:lnSpc>
                          <a:spcPct val="115000"/>
                        </a:lnSpc>
                        <a:spcAft>
                          <a:spcPts val="0"/>
                        </a:spcAft>
                      </a:pPr>
                      <a:endParaRPr lang="uk-UA" sz="1200" dirty="0">
                        <a:effectLst/>
                        <a:latin typeface="+mn-lt"/>
                        <a:ea typeface="Calibri"/>
                        <a:cs typeface="Times New Roman"/>
                      </a:endParaRPr>
                    </a:p>
                  </a:txBody>
                  <a:tcPr marL="21734" marR="2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gn="just">
                        <a:lnSpc>
                          <a:spcPct val="115000"/>
                        </a:lnSpc>
                        <a:spcAft>
                          <a:spcPts val="0"/>
                        </a:spcAft>
                      </a:pPr>
                      <a:r>
                        <a:rPr lang="uk-UA" sz="1200" dirty="0" smtClean="0">
                          <a:effectLst/>
                          <a:latin typeface="+mn-lt"/>
                          <a:ea typeface="Calibri"/>
                          <a:cs typeface="Times New Roman"/>
                        </a:rPr>
                        <a:t>прийняття </a:t>
                      </a:r>
                      <a:r>
                        <a:rPr lang="uk-UA" sz="1200" dirty="0">
                          <a:effectLst/>
                          <a:latin typeface="+mn-lt"/>
                          <a:ea typeface="Calibri"/>
                          <a:cs typeface="Times New Roman"/>
                        </a:rPr>
                        <a:t>ставок у лотереї, сума сформованого призового (виграшного) фонду лотереї відповідно до умов її проведення, сума безнадійної заборгованості)</a:t>
                      </a:r>
                    </a:p>
                    <a:p>
                      <a:pPr algn="just">
                        <a:lnSpc>
                          <a:spcPct val="115000"/>
                        </a:lnSpc>
                        <a:spcAft>
                          <a:spcPts val="0"/>
                        </a:spcAft>
                      </a:pPr>
                      <a:r>
                        <a:rPr lang="uk-UA" sz="1200" dirty="0">
                          <a:effectLst/>
                          <a:latin typeface="+mn-lt"/>
                          <a:ea typeface="Calibri"/>
                          <a:cs typeface="Times New Roman"/>
                        </a:rPr>
                        <a:t>У таблиці 2 «Результати виправлення помилок(</a:t>
                      </a:r>
                      <a:r>
                        <a:rPr lang="uk-UA" sz="1200" dirty="0" err="1">
                          <a:effectLst/>
                          <a:latin typeface="+mn-lt"/>
                          <a:ea typeface="Calibri"/>
                          <a:cs typeface="Times New Roman"/>
                        </a:rPr>
                        <a:t>ки</a:t>
                      </a:r>
                      <a:r>
                        <a:rPr lang="uk-UA" sz="1200" dirty="0">
                          <a:effectLst/>
                          <a:latin typeface="+mn-lt"/>
                          <a:ea typeface="Calibri"/>
                          <a:cs typeface="Times New Roman"/>
                        </a:rPr>
                        <a:t>)» виключено рядки:</a:t>
                      </a:r>
                    </a:p>
                    <a:p>
                      <a:pPr algn="just">
                        <a:lnSpc>
                          <a:spcPct val="115000"/>
                        </a:lnSpc>
                        <a:spcAft>
                          <a:spcPts val="0"/>
                        </a:spcAft>
                      </a:pPr>
                      <a:r>
                        <a:rPr lang="uk-UA" sz="1200" dirty="0">
                          <a:effectLst/>
                          <a:latin typeface="+mn-lt"/>
                          <a:ea typeface="Calibri"/>
                          <a:cs typeface="Times New Roman"/>
                        </a:rPr>
                        <a:t>виправлення помилок за авансовими внесками з податку на прибуток підприємств;</a:t>
                      </a:r>
                    </a:p>
                    <a:p>
                      <a:pPr algn="just">
                        <a:lnSpc>
                          <a:spcPct val="115000"/>
                        </a:lnSpc>
                        <a:spcAft>
                          <a:spcPts val="0"/>
                        </a:spcAft>
                      </a:pPr>
                      <a:r>
                        <a:rPr lang="uk-UA" sz="1200" dirty="0">
                          <a:effectLst/>
                          <a:latin typeface="+mn-lt"/>
                          <a:ea typeface="Calibri"/>
                          <a:cs typeface="Times New Roman"/>
                        </a:rPr>
                        <a:t>збільшення (зменшення) податкового зобов’язання за щомісячними авансовими внесками звітного (податкового) періоду, що уточнюється (позитивне (від’ємне) значення</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1799604">
                <a:tc>
                  <a:txBody>
                    <a:bodyPr/>
                    <a:lstStyle/>
                    <a:p>
                      <a:pPr algn="ctr">
                        <a:lnSpc>
                          <a:spcPct val="115000"/>
                        </a:lnSpc>
                        <a:spcAft>
                          <a:spcPts val="0"/>
                        </a:spcAft>
                      </a:pPr>
                      <a:r>
                        <a:rPr lang="uk-UA" sz="1200" dirty="0">
                          <a:effectLst/>
                          <a:latin typeface="+mn-lt"/>
                          <a:ea typeface="Calibri"/>
                          <a:cs typeface="Times New Roman"/>
                        </a:rPr>
                        <a:t>РІ</a:t>
                      </a:r>
                    </a:p>
                  </a:txBody>
                  <a:tcPr marL="21734" marR="2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nSpc>
                          <a:spcPct val="115000"/>
                        </a:lnSpc>
                        <a:spcAft>
                          <a:spcPts val="0"/>
                        </a:spcAft>
                      </a:pPr>
                      <a:r>
                        <a:rPr lang="uk-UA" sz="1200" b="1" dirty="0">
                          <a:effectLst/>
                          <a:latin typeface="+mn-lt"/>
                          <a:ea typeface="Calibri"/>
                          <a:cs typeface="Times New Roman"/>
                        </a:rPr>
                        <a:t>Різниці, на які коригується фінансовий результат:</a:t>
                      </a:r>
                      <a:endParaRPr lang="uk-UA" sz="1200" dirty="0">
                        <a:effectLst/>
                        <a:latin typeface="+mn-lt"/>
                        <a:ea typeface="Calibri"/>
                        <a:cs typeface="Times New Roman"/>
                      </a:endParaRPr>
                    </a:p>
                    <a:p>
                      <a:pPr indent="180340" algn="just">
                        <a:lnSpc>
                          <a:spcPct val="115000"/>
                        </a:lnSpc>
                        <a:spcAft>
                          <a:spcPts val="0"/>
                        </a:spcAft>
                      </a:pPr>
                      <a:r>
                        <a:rPr lang="uk-UA" sz="1200" dirty="0">
                          <a:effectLst/>
                          <a:latin typeface="+mn-lt"/>
                          <a:ea typeface="Calibri"/>
                          <a:cs typeface="Times New Roman"/>
                        </a:rPr>
                        <a:t>додано різницю у сумі залишкової вартості окремого об’єкта невиробничих основних засобів або невиробничих нематеріальних активів, та суму витрат на ремонт, реконструкцію, модернізацію або інші поліпшення невиробничих основних засобів чи невиробничих нематеріальних активів;</a:t>
                      </a:r>
                    </a:p>
                    <a:p>
                      <a:pPr indent="180340" algn="just">
                        <a:lnSpc>
                          <a:spcPct val="115000"/>
                        </a:lnSpc>
                        <a:spcAft>
                          <a:spcPts val="0"/>
                        </a:spcAft>
                      </a:pPr>
                      <a:r>
                        <a:rPr lang="uk-UA" sz="1200" dirty="0">
                          <a:effectLst/>
                          <a:latin typeface="+mn-lt"/>
                          <a:ea typeface="Calibri"/>
                          <a:cs typeface="Times New Roman"/>
                        </a:rPr>
                        <a:t>додано різницю, що виникає при застосуванні прискореної амортизації машин та обладнання;</a:t>
                      </a:r>
                    </a:p>
                    <a:p>
                      <a:pPr indent="180340" algn="just">
                        <a:lnSpc>
                          <a:spcPct val="115000"/>
                        </a:lnSpc>
                        <a:spcAft>
                          <a:spcPts val="0"/>
                        </a:spcAft>
                      </a:pPr>
                      <a:r>
                        <a:rPr lang="uk-UA" sz="1200" dirty="0">
                          <a:effectLst/>
                          <a:latin typeface="+mn-lt"/>
                          <a:ea typeface="Calibri"/>
                          <a:cs typeface="Times New Roman"/>
                        </a:rPr>
                        <a:t>у тексті додатку термін «звичайна ціна» змінено на термін «ціна, визначена за принципом «витягнутої руки»;</a:t>
                      </a:r>
                    </a:p>
                    <a:p>
                      <a:pPr indent="180340" algn="just">
                        <a:lnSpc>
                          <a:spcPct val="115000"/>
                        </a:lnSpc>
                        <a:spcAft>
                          <a:spcPts val="0"/>
                        </a:spcAft>
                      </a:pPr>
                      <a:r>
                        <a:rPr lang="uk-UA" sz="1200" dirty="0">
                          <a:effectLst/>
                          <a:latin typeface="+mn-lt"/>
                          <a:ea typeface="Calibri"/>
                          <a:cs typeface="Times New Roman"/>
                        </a:rPr>
                        <a:t>уточнено порядок включення до податкових різниць вартості товарів, придбаних у неприбуткових організацій (30 %, незалежно від загальної вартості цих товарів);</a:t>
                      </a:r>
                    </a:p>
                    <a:p>
                      <a:pPr indent="180340" algn="just">
                        <a:lnSpc>
                          <a:spcPct val="115000"/>
                        </a:lnSpc>
                        <a:spcAft>
                          <a:spcPts val="0"/>
                        </a:spcAft>
                      </a:pPr>
                      <a:r>
                        <a:rPr lang="uk-UA" sz="1200" dirty="0">
                          <a:effectLst/>
                          <a:latin typeface="+mn-lt"/>
                          <a:ea typeface="Calibri"/>
                          <a:cs typeface="Times New Roman"/>
                        </a:rPr>
                        <a:t>додано різниці у сумі перерахованої безповоротної фінансової допомоги  особам, що не є платниками податку (крім фізичних осіб), та платникам податку, які оподатковуються за ставкою 0 %;</a:t>
                      </a:r>
                    </a:p>
                    <a:p>
                      <a:pPr indent="180340" algn="just">
                        <a:lnSpc>
                          <a:spcPct val="115000"/>
                        </a:lnSpc>
                        <a:spcAft>
                          <a:spcPts val="0"/>
                        </a:spcAft>
                      </a:pPr>
                      <a:r>
                        <a:rPr lang="uk-UA" sz="1200" dirty="0">
                          <a:effectLst/>
                          <a:latin typeface="+mn-lt"/>
                          <a:ea typeface="Calibri"/>
                          <a:cs typeface="Times New Roman"/>
                        </a:rPr>
                        <a:t>додано різницю у сумі витрат від визнаних штрафів, пені, неустойок, нарахованих відповідно до цивільного законодавства та цивільно-правових договорів на користь осіб, що не є платниками податку (крім фізичних осіб), та на користь платників податку, які оподатковуються за ставкою 0 %;</a:t>
                      </a:r>
                    </a:p>
                    <a:p>
                      <a:pPr indent="180340" algn="just">
                        <a:lnSpc>
                          <a:spcPct val="115000"/>
                        </a:lnSpc>
                        <a:spcAft>
                          <a:spcPts val="0"/>
                        </a:spcAft>
                      </a:pPr>
                      <a:r>
                        <a:rPr lang="uk-UA" sz="1200" dirty="0">
                          <a:effectLst/>
                          <a:latin typeface="+mn-lt"/>
                          <a:ea typeface="Calibri"/>
                          <a:cs typeface="Times New Roman"/>
                        </a:rPr>
                        <a:t>додано різницю у сумі доходу, отриманого як оплата за товари (роботи, послуги), відвантажені (надані) під час перебування на спрощеній системі оподаткування;</a:t>
                      </a:r>
                    </a:p>
                    <a:p>
                      <a:pPr indent="180340" algn="just">
                        <a:lnSpc>
                          <a:spcPct val="115000"/>
                        </a:lnSpc>
                        <a:spcAft>
                          <a:spcPts val="0"/>
                        </a:spcAft>
                      </a:pPr>
                      <a:r>
                        <a:rPr lang="uk-UA" sz="1200" dirty="0">
                          <a:effectLst/>
                          <a:latin typeface="+mn-lt"/>
                          <a:ea typeface="Calibri"/>
                          <a:cs typeface="Times New Roman"/>
                        </a:rPr>
                        <a:t>змінено склад та порядок розрахунку різниць, що виникають при формуванні страхових резервів страховиків;</a:t>
                      </a:r>
                    </a:p>
                    <a:p>
                      <a:pPr indent="180340" algn="just">
                        <a:lnSpc>
                          <a:spcPct val="115000"/>
                        </a:lnSpc>
                        <a:spcAft>
                          <a:spcPts val="0"/>
                        </a:spcAft>
                      </a:pPr>
                      <a:r>
                        <a:rPr lang="uk-UA" sz="1200" dirty="0">
                          <a:effectLst/>
                          <a:latin typeface="+mn-lt"/>
                          <a:ea typeface="Calibri"/>
                          <a:cs typeface="Times New Roman"/>
                        </a:rPr>
                        <a:t>додано різниці, що виникають при переоцінці цінних паперів</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266608">
                <a:tc>
                  <a:txBody>
                    <a:bodyPr/>
                    <a:lstStyle/>
                    <a:p>
                      <a:pPr algn="ctr">
                        <a:lnSpc>
                          <a:spcPct val="115000"/>
                        </a:lnSpc>
                        <a:spcAft>
                          <a:spcPts val="0"/>
                        </a:spcAft>
                      </a:pPr>
                      <a:r>
                        <a:rPr lang="uk-UA" sz="1200" dirty="0">
                          <a:effectLst/>
                          <a:latin typeface="+mn-lt"/>
                          <a:ea typeface="Calibri"/>
                          <a:cs typeface="Times New Roman"/>
                        </a:rPr>
                        <a:t>АМ</a:t>
                      </a:r>
                    </a:p>
                  </a:txBody>
                  <a:tcPr marL="21734" marR="2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gn="just">
                        <a:lnSpc>
                          <a:spcPct val="115000"/>
                        </a:lnSpc>
                        <a:spcAft>
                          <a:spcPts val="0"/>
                        </a:spcAft>
                      </a:pPr>
                      <a:r>
                        <a:rPr lang="uk-UA" sz="1200" dirty="0">
                          <a:effectLst/>
                          <a:latin typeface="+mn-lt"/>
                          <a:ea typeface="Calibri"/>
                          <a:cs typeface="Times New Roman"/>
                        </a:rPr>
                        <a:t>Додано новий рядок, в якому наводиться інформація щодо нарахованої прискореної амортизації на машини та обладнання. Рядок заповнюється при розрахунку амортизації за прямолінійним </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bl>
          </a:graphicData>
        </a:graphic>
      </p:graphicFrame>
    </p:spTree>
    <p:extLst>
      <p:ext uri="{BB962C8B-B14F-4D97-AF65-F5344CB8AC3E}">
        <p14:creationId xmlns:p14="http://schemas.microsoft.com/office/powerpoint/2010/main" val="2518978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54FFB9AC-FC05-4188-AFFB-F2FE8F8EEB00}" type="slidenum">
              <a:rPr lang="uk-UA" sz="1400" b="1" smtClean="0">
                <a:solidFill>
                  <a:schemeClr val="bg1"/>
                </a:solidFill>
                <a:effectLst>
                  <a:outerShdw blurRad="38100" dist="38100" dir="2700000" algn="tl">
                    <a:srgbClr val="000000">
                      <a:alpha val="43137"/>
                    </a:srgbClr>
                  </a:outerShdw>
                </a:effectLst>
              </a:rPr>
              <a:pPr/>
              <a:t>9</a:t>
            </a:fld>
            <a:endParaRPr lang="ru-RU" sz="1400" b="1">
              <a:solidFill>
                <a:schemeClr val="bg1"/>
              </a:solidFill>
              <a:effectLst>
                <a:outerShdw blurRad="38100" dist="38100" dir="2700000" algn="tl">
                  <a:srgbClr val="000000">
                    <a:alpha val="43137"/>
                  </a:srgbClr>
                </a:outerShdw>
              </a:effectLst>
            </a:endParaRPr>
          </a:p>
        </p:txBody>
      </p:sp>
      <p:sp>
        <p:nvSpPr>
          <p:cNvPr id="1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10" name="Rectangle 1"/>
          <p:cNvSpPr>
            <a:spLocks noChangeArrowheads="1"/>
          </p:cNvSpPr>
          <p:nvPr/>
        </p:nvSpPr>
        <p:spPr bwMode="auto">
          <a:xfrm>
            <a:off x="4281488" y="-1182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4"/>
          <p:cNvSpPr>
            <a:spLocks noChangeArrowheads="1"/>
          </p:cNvSpPr>
          <p:nvPr/>
        </p:nvSpPr>
        <p:spPr bwMode="auto">
          <a:xfrm>
            <a:off x="3954463" y="1524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uk-UA" sz="1800" b="0" i="0" u="none" strike="noStrike" cap="none" normalizeH="0" baseline="0" smtClean="0">
                <a:ln>
                  <a:noFill/>
                </a:ln>
                <a:solidFill>
                  <a:schemeClr val="tx1"/>
                </a:solidFill>
                <a:effectLst/>
                <a:latin typeface="Arial" pitchFamily="34" charset="0"/>
                <a:cs typeface="Arial" pitchFamily="34" charset="0"/>
              </a:rPr>
              <a:t/>
            </a:r>
            <a:br>
              <a:rPr kumimoji="0" lang="uk-UA" altLang="uk-UA" sz="1800" b="0" i="0" u="none" strike="noStrike" cap="none" normalizeH="0" baseline="0" smtClean="0">
                <a:ln>
                  <a:noFill/>
                </a:ln>
                <a:solidFill>
                  <a:schemeClr val="tx1"/>
                </a:solidFill>
                <a:effectLst/>
                <a:latin typeface="Arial" pitchFamily="34" charset="0"/>
                <a:cs typeface="Arial" pitchFamily="34" charset="0"/>
              </a:rPr>
            </a:b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3546752748"/>
              </p:ext>
            </p:extLst>
          </p:nvPr>
        </p:nvGraphicFramePr>
        <p:xfrm>
          <a:off x="179512" y="260648"/>
          <a:ext cx="8784976" cy="1318168"/>
        </p:xfrm>
        <a:graphic>
          <a:graphicData uri="http://schemas.openxmlformats.org/drawingml/2006/table">
            <a:tbl>
              <a:tblPr firstRow="1" firstCol="1" bandRow="1"/>
              <a:tblGrid>
                <a:gridCol w="1531014"/>
                <a:gridCol w="7253962"/>
              </a:tblGrid>
              <a:tr h="66652">
                <a:tc>
                  <a:txBody>
                    <a:bodyPr/>
                    <a:lstStyle/>
                    <a:p>
                      <a:pPr algn="ctr">
                        <a:lnSpc>
                          <a:spcPct val="115000"/>
                        </a:lnSpc>
                        <a:spcAft>
                          <a:spcPts val="0"/>
                        </a:spcAft>
                      </a:pPr>
                      <a:r>
                        <a:rPr lang="uk-UA" sz="1200" dirty="0">
                          <a:effectLst/>
                          <a:latin typeface="+mn-lt"/>
                          <a:ea typeface="Calibri"/>
                          <a:cs typeface="Times New Roman"/>
                        </a:rPr>
                        <a:t>Додаток</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gn="ctr">
                        <a:lnSpc>
                          <a:spcPct val="115000"/>
                        </a:lnSpc>
                        <a:spcAft>
                          <a:spcPts val="0"/>
                        </a:spcAft>
                      </a:pPr>
                      <a:r>
                        <a:rPr lang="uk-UA" sz="1200" dirty="0">
                          <a:effectLst/>
                          <a:latin typeface="+mn-lt"/>
                          <a:ea typeface="Calibri"/>
                          <a:cs typeface="Times New Roman"/>
                        </a:rPr>
                        <a:t>Сутність змін</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266608">
                <a:tc>
                  <a:txBody>
                    <a:bodyPr/>
                    <a:lstStyle/>
                    <a:p>
                      <a:pPr algn="ctr">
                        <a:lnSpc>
                          <a:spcPct val="115000"/>
                        </a:lnSpc>
                        <a:spcAft>
                          <a:spcPts val="0"/>
                        </a:spcAft>
                      </a:pPr>
                      <a:endParaRPr lang="uk-UA" sz="1200" dirty="0">
                        <a:effectLst/>
                        <a:latin typeface="+mn-lt"/>
                        <a:ea typeface="Calibri"/>
                        <a:cs typeface="Times New Roman"/>
                      </a:endParaRPr>
                    </a:p>
                  </a:txBody>
                  <a:tcPr marL="21734" marR="2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gn="just">
                        <a:lnSpc>
                          <a:spcPct val="115000"/>
                        </a:lnSpc>
                        <a:spcAft>
                          <a:spcPts val="0"/>
                        </a:spcAft>
                      </a:pPr>
                      <a:r>
                        <a:rPr lang="uk-UA" sz="1200" dirty="0" smtClean="0">
                          <a:effectLst/>
                          <a:latin typeface="+mn-lt"/>
                          <a:ea typeface="Calibri"/>
                          <a:cs typeface="Times New Roman"/>
                        </a:rPr>
                        <a:t>методом </a:t>
                      </a:r>
                      <a:r>
                        <a:rPr lang="uk-UA" sz="1200" dirty="0">
                          <a:effectLst/>
                          <a:latin typeface="+mn-lt"/>
                          <a:ea typeface="Calibri"/>
                          <a:cs typeface="Times New Roman"/>
                        </a:rPr>
                        <a:t>з використанням мінімально допустимого строку амортизації</a:t>
                      </a: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333260">
                <a:tc>
                  <a:txBody>
                    <a:bodyPr/>
                    <a:lstStyle/>
                    <a:p>
                      <a:pPr algn="ctr">
                        <a:lnSpc>
                          <a:spcPct val="115000"/>
                        </a:lnSpc>
                        <a:spcAft>
                          <a:spcPts val="0"/>
                        </a:spcAft>
                      </a:pPr>
                      <a:r>
                        <a:rPr lang="uk-UA" sz="1200" dirty="0">
                          <a:effectLst/>
                          <a:latin typeface="+mn-lt"/>
                          <a:ea typeface="Calibri"/>
                          <a:cs typeface="Times New Roman"/>
                        </a:rPr>
                        <a:t>ЦП</a:t>
                      </a:r>
                    </a:p>
                  </a:txBody>
                  <a:tcPr marL="21734" marR="2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0000"/>
                      </a:schemeClr>
                    </a:solidFill>
                  </a:tcPr>
                </a:tc>
                <a:tc>
                  <a:txBody>
                    <a:bodyPr/>
                    <a:lstStyle/>
                    <a:p>
                      <a:pPr>
                        <a:lnSpc>
                          <a:spcPct val="115000"/>
                        </a:lnSpc>
                        <a:spcAft>
                          <a:spcPts val="0"/>
                        </a:spcAft>
                      </a:pPr>
                      <a:r>
                        <a:rPr lang="uk-UA" sz="1200" dirty="0">
                          <a:effectLst/>
                          <a:latin typeface="+mn-lt"/>
                          <a:ea typeface="Calibri"/>
                          <a:cs typeface="Times New Roman"/>
                        </a:rPr>
                        <a:t>Додано рядки, в яких відображаються результати переоцінки цінних паперів (</a:t>
                      </a:r>
                      <a:r>
                        <a:rPr lang="uk-UA" sz="1200" dirty="0">
                          <a:effectLst/>
                          <a:latin typeface="+mn-lt"/>
                          <a:ea typeface="Times New Roman"/>
                          <a:cs typeface="Times New Roman"/>
                        </a:rPr>
                        <a:t>загальна сума дооцінок або уцінок цінних паперів, відображена у складі фінансового результату до оподаткування та від’ємний загальний результат переоцінки цінних паперів, не врахований у попередніх податкових періодах)</a:t>
                      </a:r>
                      <a:endParaRPr lang="uk-UA" sz="1200" dirty="0">
                        <a:effectLst/>
                        <a:latin typeface="+mn-lt"/>
                        <a:ea typeface="Calibri"/>
                        <a:cs typeface="Times New Roman"/>
                      </a:endParaRPr>
                    </a:p>
                  </a:txBody>
                  <a:tcPr marL="21734" marR="21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bl>
          </a:graphicData>
        </a:graphic>
      </p:graphicFrame>
      <p:sp>
        <p:nvSpPr>
          <p:cNvPr id="5" name="TextBox 4"/>
          <p:cNvSpPr txBox="1"/>
          <p:nvPr/>
        </p:nvSpPr>
        <p:spPr>
          <a:xfrm>
            <a:off x="179512" y="1628800"/>
            <a:ext cx="8784976" cy="1169551"/>
          </a:xfrm>
          <a:prstGeom prst="rect">
            <a:avLst/>
          </a:prstGeom>
          <a:noFill/>
        </p:spPr>
        <p:txBody>
          <a:bodyPr wrap="square" rtlCol="0">
            <a:spAutoFit/>
          </a:bodyPr>
          <a:lstStyle/>
          <a:p>
            <a:pPr algn="just"/>
            <a:r>
              <a:rPr lang="uk-UA" sz="1400" dirty="0" smtClean="0"/>
              <a:t>Крім того,  фінансова звітність, яку платник податків повинен надавати разом з декларацією, внесеними  змінами  включено до складу декларації. Внесеними змінами її необхідно включати до складу нового додатку – ФЗ.</a:t>
            </a:r>
          </a:p>
          <a:p>
            <a:pPr algn="just"/>
            <a:r>
              <a:rPr lang="uk-UA" sz="1400" dirty="0" smtClean="0"/>
              <a:t>В цілому, оновлена форма декларації  потребує більше часу для її складання. Але, це викликано тими змінами, що були внесені до Податкового кодексу в грудні 2016 р.</a:t>
            </a:r>
            <a:endParaRPr lang="uk-UA" sz="1400" dirty="0"/>
          </a:p>
        </p:txBody>
      </p:sp>
      <p:sp>
        <p:nvSpPr>
          <p:cNvPr id="6" name="TextBox 5"/>
          <p:cNvSpPr txBox="1"/>
          <p:nvPr/>
        </p:nvSpPr>
        <p:spPr>
          <a:xfrm>
            <a:off x="179512" y="2798351"/>
            <a:ext cx="8784976" cy="738664"/>
          </a:xfrm>
          <a:prstGeom prst="rect">
            <a:avLst/>
          </a:prstGeom>
          <a:noFill/>
        </p:spPr>
        <p:txBody>
          <a:bodyPr wrap="square" rtlCol="0">
            <a:spAutoFit/>
          </a:bodyPr>
          <a:lstStyle/>
          <a:p>
            <a:pPr algn="just"/>
            <a:r>
              <a:rPr lang="uk-UA" sz="1400" b="1" dirty="0"/>
              <a:t>2.1.2. Про затвердження змін до форми Звіту про використання доходів (прибутків) неприбуткової організації. Наказ Міністерства фінансів України від 28.04.2017  № 469. Набув чинності 20.06.2017 р. (Офіційний вісник України від 20.06.2017 р. № 48</a:t>
            </a:r>
            <a:r>
              <a:rPr lang="uk-UA" sz="1400" b="1" dirty="0" smtClean="0"/>
              <a:t>)</a:t>
            </a:r>
            <a:endParaRPr lang="uk-UA" sz="1400" b="1" dirty="0"/>
          </a:p>
        </p:txBody>
      </p:sp>
      <p:sp>
        <p:nvSpPr>
          <p:cNvPr id="7" name="TextBox 6"/>
          <p:cNvSpPr txBox="1"/>
          <p:nvPr/>
        </p:nvSpPr>
        <p:spPr>
          <a:xfrm>
            <a:off x="179512" y="3537015"/>
            <a:ext cx="8784976" cy="1600438"/>
          </a:xfrm>
          <a:prstGeom prst="rect">
            <a:avLst/>
          </a:prstGeom>
          <a:noFill/>
        </p:spPr>
        <p:txBody>
          <a:bodyPr wrap="square" rtlCol="0">
            <a:spAutoFit/>
          </a:bodyPr>
          <a:lstStyle/>
          <a:p>
            <a:pPr algn="just"/>
            <a:r>
              <a:rPr lang="uk-UA" sz="1400" b="1" dirty="0"/>
              <a:t>Коментар: </a:t>
            </a:r>
            <a:r>
              <a:rPr lang="uk-UA" sz="1400" dirty="0"/>
              <a:t>Внесені зміни носять переважно редакційний характер і спрямовані на приведення у відповідність термінології Звіту з термінами, що використовуються при веденні бухгалтерського обліку.</a:t>
            </a:r>
          </a:p>
          <a:p>
            <a:pPr algn="just"/>
            <a:r>
              <a:rPr lang="uk-UA" sz="1400" dirty="0"/>
              <a:t>Найбільш суттєвим є поява нового додатку ФЗ, до складу якого включається форми фінансової звітності неприбуткової організації.</a:t>
            </a:r>
          </a:p>
          <a:p>
            <a:pPr algn="just"/>
            <a:r>
              <a:rPr lang="uk-UA" sz="1400" dirty="0"/>
              <a:t>Оновлення форми Звіту про використання доходів (прибутків) неприбуткової організації носить нейтральний характер, не полегшує та не ускладнює порядок звітування</a:t>
            </a:r>
          </a:p>
        </p:txBody>
      </p:sp>
      <p:sp>
        <p:nvSpPr>
          <p:cNvPr id="8" name="TextBox 7"/>
          <p:cNvSpPr txBox="1"/>
          <p:nvPr/>
        </p:nvSpPr>
        <p:spPr>
          <a:xfrm>
            <a:off x="179512" y="5085184"/>
            <a:ext cx="8784976" cy="307777"/>
          </a:xfrm>
          <a:prstGeom prst="rect">
            <a:avLst/>
          </a:prstGeom>
          <a:noFill/>
        </p:spPr>
        <p:txBody>
          <a:bodyPr wrap="square" rtlCol="0">
            <a:spAutoFit/>
          </a:bodyPr>
          <a:lstStyle/>
          <a:p>
            <a:r>
              <a:rPr lang="uk-UA" sz="1400" b="1" u="sng" dirty="0">
                <a:ea typeface="ＭＳ 明朝"/>
                <a:cs typeface="Times New Roman"/>
              </a:rPr>
              <a:t>2.3. Податок на додану </a:t>
            </a:r>
            <a:r>
              <a:rPr lang="uk-UA" sz="1400" b="1" u="sng" dirty="0" smtClean="0">
                <a:ea typeface="ＭＳ 明朝"/>
                <a:cs typeface="Times New Roman"/>
              </a:rPr>
              <a:t>вартість</a:t>
            </a:r>
            <a:endParaRPr lang="uk-UA" sz="1400" b="1" u="sng" dirty="0"/>
          </a:p>
        </p:txBody>
      </p:sp>
      <p:sp>
        <p:nvSpPr>
          <p:cNvPr id="14" name="TextBox 13"/>
          <p:cNvSpPr txBox="1"/>
          <p:nvPr/>
        </p:nvSpPr>
        <p:spPr>
          <a:xfrm>
            <a:off x="179512" y="5301208"/>
            <a:ext cx="8784976" cy="1169551"/>
          </a:xfrm>
          <a:prstGeom prst="rect">
            <a:avLst/>
          </a:prstGeom>
          <a:noFill/>
        </p:spPr>
        <p:txBody>
          <a:bodyPr wrap="square" rtlCol="0">
            <a:spAutoFit/>
          </a:bodyPr>
          <a:lstStyle/>
          <a:p>
            <a:pPr algn="just"/>
            <a:r>
              <a:rPr lang="uk-UA" sz="1400" b="1" dirty="0"/>
              <a:t>2.3.1.</a:t>
            </a:r>
            <a:r>
              <a:rPr lang="uk-UA" sz="1400" dirty="0"/>
              <a:t> </a:t>
            </a:r>
            <a:r>
              <a:rPr lang="uk-UA" sz="1400" b="1" dirty="0"/>
              <a:t>Про затвердження Порядку роботи комісії Державної фіскальної служби України, яка приймає рішення про реєстрацію податкової накладної / розрахунку коригування в Єдиному реєстрі податкових накладних або відмову в такій реєстрації. Наказ Міністерства фінансів України від 13 червня 2017 року № 566. Набув чинності 20 червня 2017 року (Офіційний вісник України, 20.06.2017 р., №48). </a:t>
            </a:r>
            <a:endParaRPr lang="uk-UA" sz="1400" dirty="0"/>
          </a:p>
        </p:txBody>
      </p:sp>
    </p:spTree>
    <p:extLst>
      <p:ext uri="{BB962C8B-B14F-4D97-AF65-F5344CB8AC3E}">
        <p14:creationId xmlns:p14="http://schemas.microsoft.com/office/powerpoint/2010/main" val="607176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309320"/>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54FFB9AC-FC05-4188-AFFB-F2FE8F8EEB00}" type="slidenum">
              <a:rPr lang="uk-UA" sz="1400" b="1" smtClean="0">
                <a:solidFill>
                  <a:schemeClr val="bg1"/>
                </a:solidFill>
                <a:effectLst>
                  <a:outerShdw blurRad="38100" dist="38100" dir="2700000" algn="tl">
                    <a:srgbClr val="000000">
                      <a:alpha val="43137"/>
                    </a:srgbClr>
                  </a:outerShdw>
                </a:effectLst>
              </a:rPr>
              <a:pPr/>
              <a:t>10</a:t>
            </a:fld>
            <a:endParaRPr lang="ru-RU" sz="1400" b="1">
              <a:solidFill>
                <a:schemeClr val="bg1"/>
              </a:solidFill>
              <a:effectLst>
                <a:outerShdw blurRad="38100" dist="38100" dir="2700000" algn="tl">
                  <a:srgbClr val="000000">
                    <a:alpha val="43137"/>
                  </a:srgbClr>
                </a:outerShdw>
              </a:effectLst>
            </a:endParaRPr>
          </a:p>
        </p:txBody>
      </p:sp>
      <p:sp>
        <p:nvSpPr>
          <p:cNvPr id="1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10" name="Rectangle 1"/>
          <p:cNvSpPr>
            <a:spLocks noChangeArrowheads="1"/>
          </p:cNvSpPr>
          <p:nvPr/>
        </p:nvSpPr>
        <p:spPr bwMode="auto">
          <a:xfrm>
            <a:off x="4281488" y="-1182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4"/>
          <p:cNvSpPr>
            <a:spLocks noChangeArrowheads="1"/>
          </p:cNvSpPr>
          <p:nvPr/>
        </p:nvSpPr>
        <p:spPr bwMode="auto">
          <a:xfrm>
            <a:off x="3954463" y="1524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uk-UA" sz="1800" b="0" i="0" u="none" strike="noStrike" cap="none" normalizeH="0" baseline="0" smtClean="0">
                <a:ln>
                  <a:noFill/>
                </a:ln>
                <a:solidFill>
                  <a:schemeClr val="tx1"/>
                </a:solidFill>
                <a:effectLst/>
                <a:latin typeface="Arial" pitchFamily="34" charset="0"/>
                <a:cs typeface="Arial" pitchFamily="34" charset="0"/>
              </a:rPr>
              <a:t/>
            </a:r>
            <a:br>
              <a:rPr kumimoji="0" lang="uk-UA" altLang="uk-UA" sz="1800" b="0" i="0" u="none" strike="noStrike" cap="none" normalizeH="0" baseline="0" smtClean="0">
                <a:ln>
                  <a:noFill/>
                </a:ln>
                <a:solidFill>
                  <a:schemeClr val="tx1"/>
                </a:solidFill>
                <a:effectLst/>
                <a:latin typeface="Arial" pitchFamily="34" charset="0"/>
                <a:cs typeface="Arial" pitchFamily="34" charset="0"/>
              </a:rPr>
            </a:b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extBox 4"/>
          <p:cNvSpPr txBox="1"/>
          <p:nvPr/>
        </p:nvSpPr>
        <p:spPr>
          <a:xfrm>
            <a:off x="179512" y="188640"/>
            <a:ext cx="8784976" cy="1815882"/>
          </a:xfrm>
          <a:prstGeom prst="rect">
            <a:avLst/>
          </a:prstGeom>
          <a:noFill/>
        </p:spPr>
        <p:txBody>
          <a:bodyPr wrap="square" rtlCol="0">
            <a:spAutoFit/>
          </a:bodyPr>
          <a:lstStyle/>
          <a:p>
            <a:pPr algn="just"/>
            <a:r>
              <a:rPr lang="uk-UA" sz="1400" b="1" dirty="0"/>
              <a:t>Коментар: </a:t>
            </a:r>
            <a:r>
              <a:rPr lang="uk-UA" sz="1400" dirty="0"/>
              <a:t>Затверджено порядок роботи комісії ДФСУ, яка приймає рішення про реєстрацію податкової накладної / розрахунку коригування в Єдиному реєстрі податкових накладних або відмову в такій реєстрації. </a:t>
            </a:r>
          </a:p>
          <a:p>
            <a:pPr algn="just"/>
            <a:r>
              <a:rPr lang="uk-UA" sz="1400" dirty="0"/>
              <a:t>Наказ регламентує порядок роботи комісії ДФСУ, повноваження якої було визначено пп. 201.16 статті 201 розділу V Податкового кодексу України та постановою Кабінету Міністрів України від 29 березня 2017 року N 190 "Про встановлення підстав для прийняття рішення комісією Державної фіскальної служби про реєстрацію податкової накладної / розрахунку коригування в Єдиному реєстрі податкових накладних або про відмову в такій реєстрації</a:t>
            </a:r>
            <a:r>
              <a:rPr lang="uk-UA" sz="1400" dirty="0" smtClean="0"/>
              <a:t>".</a:t>
            </a:r>
            <a:endParaRPr lang="uk-UA" sz="1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988840"/>
            <a:ext cx="8784976" cy="313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79512" y="4797152"/>
            <a:ext cx="8784976" cy="1600438"/>
          </a:xfrm>
          <a:prstGeom prst="rect">
            <a:avLst/>
          </a:prstGeom>
          <a:noFill/>
        </p:spPr>
        <p:txBody>
          <a:bodyPr wrap="square" rtlCol="0">
            <a:spAutoFit/>
          </a:bodyPr>
          <a:lstStyle/>
          <a:p>
            <a:pPr algn="just"/>
            <a:r>
              <a:rPr lang="uk-UA" sz="1400" dirty="0"/>
              <a:t>Перевагою даного наказу є регламентація організації роботи цієї комісії. </a:t>
            </a:r>
          </a:p>
          <a:p>
            <a:pPr algn="just"/>
            <a:r>
              <a:rPr lang="uk-UA" sz="1400" dirty="0"/>
              <a:t>До недоліків слід віднести: відсутність регламентування кількості справ, які можуть розглядатися протягом дня; відсутність норми щодо оскарження рішення комісії та участі платника податку в роботі комісії; право комісії (а не обов’язок) перевірити подані платником податку копії документів щодо їх достовірності шляхом звірки даних, які містяться в таких копіях документів, з даними, що надходять або можуть бути отриманні з інших джерел інформації; можливі додаткові витрати бюджету на оплату праці працівників ДФСУ, які будуть приймати участь у роботі комісії. </a:t>
            </a:r>
          </a:p>
        </p:txBody>
      </p:sp>
    </p:spTree>
    <p:extLst>
      <p:ext uri="{BB962C8B-B14F-4D97-AF65-F5344CB8AC3E}">
        <p14:creationId xmlns:p14="http://schemas.microsoft.com/office/powerpoint/2010/main" val="6650553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54FFB9AC-FC05-4188-AFFB-F2FE8F8EEB00}" type="slidenum">
              <a:rPr lang="uk-UA" sz="1400" b="1" smtClean="0">
                <a:solidFill>
                  <a:schemeClr val="bg1"/>
                </a:solidFill>
                <a:effectLst>
                  <a:outerShdw blurRad="38100" dist="38100" dir="2700000" algn="tl">
                    <a:srgbClr val="000000">
                      <a:alpha val="43137"/>
                    </a:srgbClr>
                  </a:outerShdw>
                </a:effectLst>
              </a:rPr>
              <a:pPr/>
              <a:t>11</a:t>
            </a:fld>
            <a:endParaRPr lang="ru-RU" sz="1400" b="1">
              <a:solidFill>
                <a:schemeClr val="bg1"/>
              </a:solidFill>
              <a:effectLst>
                <a:outerShdw blurRad="38100" dist="38100" dir="2700000" algn="tl">
                  <a:srgbClr val="000000">
                    <a:alpha val="43137"/>
                  </a:srgbClr>
                </a:outerShdw>
              </a:effectLst>
            </a:endParaRPr>
          </a:p>
        </p:txBody>
      </p:sp>
      <p:sp>
        <p:nvSpPr>
          <p:cNvPr id="1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10" name="Rectangle 1"/>
          <p:cNvSpPr>
            <a:spLocks noChangeArrowheads="1"/>
          </p:cNvSpPr>
          <p:nvPr/>
        </p:nvSpPr>
        <p:spPr bwMode="auto">
          <a:xfrm>
            <a:off x="4281488" y="-1182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4"/>
          <p:cNvSpPr>
            <a:spLocks noChangeArrowheads="1"/>
          </p:cNvSpPr>
          <p:nvPr/>
        </p:nvSpPr>
        <p:spPr bwMode="auto">
          <a:xfrm>
            <a:off x="3954463" y="1524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uk-UA" sz="1800" b="0" i="0" u="none" strike="noStrike" cap="none" normalizeH="0" baseline="0" smtClean="0">
                <a:ln>
                  <a:noFill/>
                </a:ln>
                <a:solidFill>
                  <a:schemeClr val="tx1"/>
                </a:solidFill>
                <a:effectLst/>
                <a:latin typeface="Arial" pitchFamily="34" charset="0"/>
                <a:cs typeface="Arial" pitchFamily="34" charset="0"/>
              </a:rPr>
              <a:t/>
            </a:r>
            <a:br>
              <a:rPr kumimoji="0" lang="uk-UA" altLang="uk-UA" sz="1800" b="0" i="0" u="none" strike="noStrike" cap="none" normalizeH="0" baseline="0" smtClean="0">
                <a:ln>
                  <a:noFill/>
                </a:ln>
                <a:solidFill>
                  <a:schemeClr val="tx1"/>
                </a:solidFill>
                <a:effectLst/>
                <a:latin typeface="Arial" pitchFamily="34" charset="0"/>
                <a:cs typeface="Arial" pitchFamily="34" charset="0"/>
              </a:rPr>
            </a:b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extBox 4"/>
          <p:cNvSpPr txBox="1"/>
          <p:nvPr/>
        </p:nvSpPr>
        <p:spPr>
          <a:xfrm>
            <a:off x="179512" y="188640"/>
            <a:ext cx="8784976" cy="738664"/>
          </a:xfrm>
          <a:prstGeom prst="rect">
            <a:avLst/>
          </a:prstGeom>
          <a:noFill/>
        </p:spPr>
        <p:txBody>
          <a:bodyPr wrap="square" rtlCol="0">
            <a:spAutoFit/>
          </a:bodyPr>
          <a:lstStyle/>
          <a:p>
            <a:pPr algn="just"/>
            <a:r>
              <a:rPr lang="uk-UA" sz="1400" dirty="0"/>
              <a:t>Крім того слід відмітити тривалий час на розробку та прийняття цього наказу оскільки норми Податкового кодексу України, які передбачали створення такої комісії було прийнято ще в грудні 2016 року. </a:t>
            </a:r>
          </a:p>
        </p:txBody>
      </p:sp>
      <p:sp>
        <p:nvSpPr>
          <p:cNvPr id="6" name="TextBox 5"/>
          <p:cNvSpPr txBox="1"/>
          <p:nvPr/>
        </p:nvSpPr>
        <p:spPr>
          <a:xfrm>
            <a:off x="179512" y="927304"/>
            <a:ext cx="8784976" cy="1600438"/>
          </a:xfrm>
          <a:prstGeom prst="rect">
            <a:avLst/>
          </a:prstGeom>
          <a:noFill/>
        </p:spPr>
        <p:txBody>
          <a:bodyPr wrap="square" rtlCol="0">
            <a:spAutoFit/>
          </a:bodyPr>
          <a:lstStyle/>
          <a:p>
            <a:pPr algn="just"/>
            <a:r>
              <a:rPr lang="uk-UA" sz="1400" b="1" dirty="0"/>
              <a:t>2.3.2.</a:t>
            </a:r>
            <a:r>
              <a:rPr lang="uk-UA" sz="1400" dirty="0"/>
              <a:t> </a:t>
            </a:r>
            <a:r>
              <a:rPr lang="uk-UA" sz="1400" b="1" dirty="0"/>
              <a:t>Про затвердження Критеріїв оцінки ступеня ризиків, достатніх для зупинення реєстрації податкової накладної / розрахунку коригування в Єдиному реєстрі податкових накладних та Вичерпного переліку документів, достатніх для прийняття рішення про реєстрацію податкової накладної / розрахунку коригування в Єдиному реєстрі податкових накладних. Наказ Міністерства фінансів України від 13 червня 2017 року № 567. Набув чинності 20 червня 2017 року (Офіційний вісник України, 20.06.2017 р., №48). </a:t>
            </a:r>
            <a:endParaRPr lang="uk-UA" sz="1400" dirty="0"/>
          </a:p>
        </p:txBody>
      </p:sp>
      <p:sp>
        <p:nvSpPr>
          <p:cNvPr id="7" name="TextBox 6"/>
          <p:cNvSpPr txBox="1"/>
          <p:nvPr/>
        </p:nvSpPr>
        <p:spPr>
          <a:xfrm>
            <a:off x="179512" y="2636912"/>
            <a:ext cx="8784976" cy="2677656"/>
          </a:xfrm>
          <a:prstGeom prst="rect">
            <a:avLst/>
          </a:prstGeom>
          <a:noFill/>
        </p:spPr>
        <p:txBody>
          <a:bodyPr wrap="square" rtlCol="0">
            <a:spAutoFit/>
          </a:bodyPr>
          <a:lstStyle/>
          <a:p>
            <a:pPr algn="just"/>
            <a:r>
              <a:rPr lang="uk-UA" sz="1400" b="1" dirty="0"/>
              <a:t>Коментар: </a:t>
            </a:r>
            <a:r>
              <a:rPr lang="uk-UA" sz="1400" dirty="0"/>
              <a:t>Затверджено Критерії оцінки ступеня ризиків, достатніх для зупинення реєстрації податкової накладної / розрахунку коригування (ПН/РК) в Єдиному реєстрі податкових накладних (ЄРПН) та Вичерпний перелік документів, достатніх для прийняття рішення про реєстрацію податкової накладної / розрахунку коригування в Єдиному реєстрі податкових накладних.</a:t>
            </a:r>
          </a:p>
          <a:p>
            <a:pPr algn="just"/>
            <a:r>
              <a:rPr lang="uk-UA" sz="1400" dirty="0"/>
              <a:t>Даний наказ прийнято для забезпечення реалізації норм пп. 201.16 статті 201 розділу V Податкового кодексу України.</a:t>
            </a:r>
          </a:p>
          <a:p>
            <a:pPr algn="just"/>
            <a:r>
              <a:rPr lang="uk-UA" sz="1400" dirty="0"/>
              <a:t>Оцінка ступеня ризиків, достатніх для зупинення реєстрації ПН/РК в ЄРПН здійснюється ДФС шляхом проведення постійного автоматизованого моніторингу відповідності ПН/РК Критеріям. Моніторинг здійснюється ДФСУ. </a:t>
            </a:r>
          </a:p>
          <a:p>
            <a:pPr algn="just"/>
            <a:r>
              <a:rPr lang="uk-UA" sz="1400" dirty="0"/>
              <a:t>Усі ПН/РК, що подаються на реєстрацію в Реєстрі з метою оцінки ступеня ризиків, достатніх для їх зупинення, до проведення Моніторингу, за результатами якого можливе зупинення їх реєстрації, перевіряються ДФС відповідно до таких ознак</a:t>
            </a:r>
            <a:r>
              <a:rPr lang="uk-UA" sz="1400" dirty="0" smtClean="0"/>
              <a:t>:</a:t>
            </a:r>
            <a:endParaRPr lang="uk-UA" sz="1400" dirty="0"/>
          </a:p>
        </p:txBody>
      </p:sp>
    </p:spTree>
    <p:extLst>
      <p:ext uri="{BB962C8B-B14F-4D97-AF65-F5344CB8AC3E}">
        <p14:creationId xmlns:p14="http://schemas.microsoft.com/office/powerpoint/2010/main" val="23726627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54FFB9AC-FC05-4188-AFFB-F2FE8F8EEB00}" type="slidenum">
              <a:rPr lang="uk-UA" sz="1400" b="1" smtClean="0">
                <a:solidFill>
                  <a:schemeClr val="bg1"/>
                </a:solidFill>
                <a:effectLst>
                  <a:outerShdw blurRad="38100" dist="38100" dir="2700000" algn="tl">
                    <a:srgbClr val="000000">
                      <a:alpha val="43137"/>
                    </a:srgbClr>
                  </a:outerShdw>
                </a:effectLst>
              </a:rPr>
              <a:pPr/>
              <a:t>12</a:t>
            </a:fld>
            <a:endParaRPr lang="ru-RU" sz="1400" b="1">
              <a:solidFill>
                <a:schemeClr val="bg1"/>
              </a:solidFill>
              <a:effectLst>
                <a:outerShdw blurRad="38100" dist="38100" dir="2700000" algn="tl">
                  <a:srgbClr val="000000">
                    <a:alpha val="43137"/>
                  </a:srgbClr>
                </a:outerShdw>
              </a:effectLst>
            </a:endParaRPr>
          </a:p>
        </p:txBody>
      </p:sp>
      <p:sp>
        <p:nvSpPr>
          <p:cNvPr id="1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10" name="Rectangle 1"/>
          <p:cNvSpPr>
            <a:spLocks noChangeArrowheads="1"/>
          </p:cNvSpPr>
          <p:nvPr/>
        </p:nvSpPr>
        <p:spPr bwMode="auto">
          <a:xfrm>
            <a:off x="4281488" y="-1182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4"/>
          <p:cNvSpPr>
            <a:spLocks noChangeArrowheads="1"/>
          </p:cNvSpPr>
          <p:nvPr/>
        </p:nvSpPr>
        <p:spPr bwMode="auto">
          <a:xfrm>
            <a:off x="3954463" y="1524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uk-UA" sz="1800" b="0" i="0" u="none" strike="noStrike" cap="none" normalizeH="0" baseline="0" smtClean="0">
                <a:ln>
                  <a:noFill/>
                </a:ln>
                <a:solidFill>
                  <a:schemeClr val="tx1"/>
                </a:solidFill>
                <a:effectLst/>
                <a:latin typeface="Arial" pitchFamily="34" charset="0"/>
                <a:cs typeface="Arial" pitchFamily="34" charset="0"/>
              </a:rPr>
              <a:t/>
            </a:r>
            <a:br>
              <a:rPr kumimoji="0" lang="uk-UA" altLang="uk-UA" sz="1800" b="0" i="0" u="none" strike="noStrike" cap="none" normalizeH="0" baseline="0" smtClean="0">
                <a:ln>
                  <a:noFill/>
                </a:ln>
                <a:solidFill>
                  <a:schemeClr val="tx1"/>
                </a:solidFill>
                <a:effectLst/>
                <a:latin typeface="Arial" pitchFamily="34" charset="0"/>
                <a:cs typeface="Arial" pitchFamily="34" charset="0"/>
              </a:rPr>
            </a:b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88640"/>
            <a:ext cx="8784976" cy="472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79512" y="4916215"/>
            <a:ext cx="8784976" cy="738664"/>
          </a:xfrm>
          <a:prstGeom prst="rect">
            <a:avLst/>
          </a:prstGeom>
          <a:noFill/>
        </p:spPr>
        <p:txBody>
          <a:bodyPr wrap="square" rtlCol="0">
            <a:spAutoFit/>
          </a:bodyPr>
          <a:lstStyle/>
          <a:p>
            <a:pPr algn="just"/>
            <a:r>
              <a:rPr lang="uk-UA" sz="1400" dirty="0"/>
              <a:t>У разі якщо за результатами перевірки ДФС встановлено, що ПН/РК відповідає одній з ознак – така ПН/РК не підлягає Моніторингу.</a:t>
            </a:r>
          </a:p>
          <a:p>
            <a:pPr algn="just"/>
            <a:r>
              <a:rPr lang="uk-UA" sz="1400" dirty="0"/>
              <a:t>Моніторинг ПН/РК здійснюється ДФС за такими критеріями та на підставі таких документів</a:t>
            </a:r>
            <a:r>
              <a:rPr lang="uk-UA" sz="1400" dirty="0" smtClean="0"/>
              <a:t>:</a:t>
            </a:r>
            <a:endParaRPr lang="uk-UA" sz="1400" dirty="0"/>
          </a:p>
        </p:txBody>
      </p:sp>
    </p:spTree>
    <p:extLst>
      <p:ext uri="{BB962C8B-B14F-4D97-AF65-F5344CB8AC3E}">
        <p14:creationId xmlns:p14="http://schemas.microsoft.com/office/powerpoint/2010/main" val="3426172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54FFB9AC-FC05-4188-AFFB-F2FE8F8EEB00}" type="slidenum">
              <a:rPr lang="uk-UA" sz="1400" b="1" smtClean="0">
                <a:solidFill>
                  <a:schemeClr val="bg1"/>
                </a:solidFill>
                <a:effectLst>
                  <a:outerShdw blurRad="38100" dist="38100" dir="2700000" algn="tl">
                    <a:srgbClr val="000000">
                      <a:alpha val="43137"/>
                    </a:srgbClr>
                  </a:outerShdw>
                </a:effectLst>
              </a:rPr>
              <a:pPr/>
              <a:t>13</a:t>
            </a:fld>
            <a:endParaRPr lang="ru-RU" sz="1400" b="1">
              <a:solidFill>
                <a:schemeClr val="bg1"/>
              </a:solidFill>
              <a:effectLst>
                <a:outerShdw blurRad="38100" dist="38100" dir="2700000" algn="tl">
                  <a:srgbClr val="000000">
                    <a:alpha val="43137"/>
                  </a:srgbClr>
                </a:outerShdw>
              </a:effectLst>
            </a:endParaRPr>
          </a:p>
        </p:txBody>
      </p:sp>
      <p:sp>
        <p:nvSpPr>
          <p:cNvPr id="1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10" name="Rectangle 1"/>
          <p:cNvSpPr>
            <a:spLocks noChangeArrowheads="1"/>
          </p:cNvSpPr>
          <p:nvPr/>
        </p:nvSpPr>
        <p:spPr bwMode="auto">
          <a:xfrm>
            <a:off x="4281488" y="-1182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4"/>
          <p:cNvSpPr>
            <a:spLocks noChangeArrowheads="1"/>
          </p:cNvSpPr>
          <p:nvPr/>
        </p:nvSpPr>
        <p:spPr bwMode="auto">
          <a:xfrm>
            <a:off x="3954463" y="1524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altLang="uk-UA" sz="1800" b="0" i="0" u="none" strike="noStrike" cap="none" normalizeH="0" baseline="0" smtClean="0">
                <a:ln>
                  <a:noFill/>
                </a:ln>
                <a:solidFill>
                  <a:schemeClr val="tx1"/>
                </a:solidFill>
                <a:effectLst/>
                <a:latin typeface="Arial" pitchFamily="34" charset="0"/>
                <a:cs typeface="Arial" pitchFamily="34" charset="0"/>
              </a:rPr>
              <a:t/>
            </a:r>
            <a:br>
              <a:rPr kumimoji="0" lang="uk-UA" altLang="uk-UA" sz="1800" b="0" i="0" u="none" strike="noStrike" cap="none" normalizeH="0" baseline="0" smtClean="0">
                <a:ln>
                  <a:noFill/>
                </a:ln>
                <a:solidFill>
                  <a:schemeClr val="tx1"/>
                </a:solidFill>
                <a:effectLst/>
                <a:latin typeface="Arial" pitchFamily="34" charset="0"/>
                <a:cs typeface="Arial" pitchFamily="34" charset="0"/>
              </a:rPr>
            </a:br>
            <a:endParaRPr kumimoji="0" lang="uk-UA" altLang="uk-UA" sz="1800" b="0" i="0" u="none" strike="noStrike" cap="none" normalizeH="0" baseline="0" smtClean="0">
              <a:ln>
                <a:noFill/>
              </a:ln>
              <a:solidFill>
                <a:schemeClr val="tx1"/>
              </a:solidFill>
              <a:effectLst/>
              <a:latin typeface="Arial" pitchFamily="34" charset="0"/>
              <a:cs typeface="Arial" pitchFamily="34"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88640"/>
            <a:ext cx="8784976" cy="612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7530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14</a:t>
            </a:fld>
            <a:endParaRPr lang="ru-RU" sz="1400" b="1">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179512" y="188640"/>
            <a:ext cx="8784976" cy="2893100"/>
          </a:xfrm>
          <a:prstGeom prst="rect">
            <a:avLst/>
          </a:prstGeom>
          <a:noFill/>
        </p:spPr>
        <p:txBody>
          <a:bodyPr wrap="square" rtlCol="0">
            <a:spAutoFit/>
          </a:bodyPr>
          <a:lstStyle/>
          <a:p>
            <a:pPr algn="just"/>
            <a:r>
              <a:rPr lang="uk-UA" sz="1400" dirty="0"/>
              <a:t>Перевагою даного наказу є регламентація критеріїв та документів, на підставі яких приймається рішення про зупинення реєстрації ПН/РК в ЄРПН. </a:t>
            </a:r>
          </a:p>
          <a:p>
            <a:pPr algn="just"/>
            <a:r>
              <a:rPr lang="uk-UA" sz="1400" dirty="0"/>
              <a:t>До недоліків слід віднести: можливість перегляду критеріїв щокварталу, що може спричиняти конфліктні ситуації між платниками податків та органи ДФС (корупційна складова); важкість сприйняття критеріїв та необхідність адаптації до них платників податків та контролюючих </a:t>
            </a:r>
            <a:r>
              <a:rPr lang="uk-UA" sz="1400" dirty="0" err="1"/>
              <a:t>органаів</a:t>
            </a:r>
            <a:r>
              <a:rPr lang="uk-UA" sz="1400" dirty="0"/>
              <a:t>; незначний час між набуттям чинності цих критеріїв (20 червня) та часом, коли органи ДФС отримують право зупиняти реєстрацію ПН/РК (1 липня), що призведе до помилок з боку контролюючих органів при розрахунку цих критеріїв, і як наслідок до значної кількості справ щодо зупинення реєстрації ПН/РК, які має розглядати комісія, затверджена Постановою КМУ №190 та наказом Міністерства фінансів України №566.   </a:t>
            </a:r>
          </a:p>
          <a:p>
            <a:pPr algn="just"/>
            <a:r>
              <a:rPr lang="uk-UA" sz="1400" dirty="0"/>
              <a:t>Крім того слід відмітити тривалий час на розробку та прийняття цього наказу оскільки норми Податкового кодексу України, які передбачали створення такої комісії було прийнято ще в грудні 2016 року. </a:t>
            </a:r>
          </a:p>
        </p:txBody>
      </p:sp>
      <p:sp>
        <p:nvSpPr>
          <p:cNvPr id="6" name="TextBox 5"/>
          <p:cNvSpPr txBox="1"/>
          <p:nvPr/>
        </p:nvSpPr>
        <p:spPr>
          <a:xfrm>
            <a:off x="179512" y="2996952"/>
            <a:ext cx="8784976" cy="307777"/>
          </a:xfrm>
          <a:prstGeom prst="rect">
            <a:avLst/>
          </a:prstGeom>
          <a:noFill/>
        </p:spPr>
        <p:txBody>
          <a:bodyPr wrap="square" rtlCol="0">
            <a:spAutoFit/>
          </a:bodyPr>
          <a:lstStyle/>
          <a:p>
            <a:r>
              <a:rPr lang="uk-UA" sz="1400" b="1" u="sng" dirty="0">
                <a:ea typeface="ＭＳ 明朝"/>
                <a:cs typeface="Times New Roman"/>
              </a:rPr>
              <a:t>2.4. Акцизний </a:t>
            </a:r>
            <a:r>
              <a:rPr lang="uk-UA" sz="1400" b="1" u="sng" dirty="0" smtClean="0">
                <a:ea typeface="ＭＳ 明朝"/>
                <a:cs typeface="Times New Roman"/>
              </a:rPr>
              <a:t>податок</a:t>
            </a:r>
            <a:endParaRPr lang="uk-UA" sz="1400" b="1" u="sng" dirty="0"/>
          </a:p>
        </p:txBody>
      </p:sp>
      <p:sp>
        <p:nvSpPr>
          <p:cNvPr id="7" name="TextBox 6"/>
          <p:cNvSpPr txBox="1"/>
          <p:nvPr/>
        </p:nvSpPr>
        <p:spPr>
          <a:xfrm>
            <a:off x="179512" y="3284984"/>
            <a:ext cx="8784976" cy="1384995"/>
          </a:xfrm>
          <a:prstGeom prst="rect">
            <a:avLst/>
          </a:prstGeom>
          <a:noFill/>
        </p:spPr>
        <p:txBody>
          <a:bodyPr wrap="square" rtlCol="0">
            <a:spAutoFit/>
          </a:bodyPr>
          <a:lstStyle/>
          <a:p>
            <a:pPr algn="just"/>
            <a:r>
              <a:rPr lang="uk-UA" sz="1400" b="1" dirty="0"/>
              <a:t>2.4.1. Про затвердження Змін до форми акцизної накладної, форми розрахунку коригування акцизної накладної, форми заявки на поповнення (коригування) залишку пального, Порядку заповнення акцизної накладної, розрахунку коригування акцизної накладної, заявки на поповнення (коригування) залишку пального. Наказ Міністерства фінансів України від 24 квітня 2017р. №  627/30495. Набув чинності 06.06.2017 р. («Офіційний вісник України» № 44  від 06.06.2017</a:t>
            </a:r>
            <a:r>
              <a:rPr lang="uk-UA" sz="1400" b="1" dirty="0" smtClean="0"/>
              <a:t>)</a:t>
            </a:r>
            <a:endParaRPr lang="uk-UA" sz="1400" dirty="0"/>
          </a:p>
        </p:txBody>
      </p:sp>
      <p:sp>
        <p:nvSpPr>
          <p:cNvPr id="10" name="TextBox 9"/>
          <p:cNvSpPr txBox="1"/>
          <p:nvPr/>
        </p:nvSpPr>
        <p:spPr>
          <a:xfrm>
            <a:off x="179512" y="4653136"/>
            <a:ext cx="8784976" cy="1815882"/>
          </a:xfrm>
          <a:prstGeom prst="rect">
            <a:avLst/>
          </a:prstGeom>
          <a:noFill/>
        </p:spPr>
        <p:txBody>
          <a:bodyPr wrap="square" rtlCol="0">
            <a:spAutoFit/>
          </a:bodyPr>
          <a:lstStyle/>
          <a:p>
            <a:pPr algn="just"/>
            <a:r>
              <a:rPr lang="uk-UA" sz="1400" b="1" dirty="0"/>
              <a:t>Коментар: </a:t>
            </a:r>
            <a:r>
              <a:rPr lang="uk-UA" sz="1400" dirty="0"/>
              <a:t>Внесено зміни до форми: акцизної накладної; форми розрахунку коригування акцизної накладної; форми заявки на поповнення (коригування) залишку пального; Порядку заповнення акцизної накладної, розрахунку коригування акцизної накладної; заявки на поповнення (коригування) залишку пального.</a:t>
            </a:r>
          </a:p>
          <a:p>
            <a:pPr algn="just"/>
            <a:r>
              <a:rPr lang="uk-UA" sz="1400" dirty="0"/>
              <a:t>Зміни в формі документів пов’язані зі змінами податкового законодавства, що були запроваджені на початку  2017 р. відповідно до  Закону N 1797-VIII  "Про внесення змін до Податкового кодексу України щодо покращення інвестиційного клімату в Україні». Зокрема у акцизній накладній, формі розрахунку коригування та Порядку заповнення враховано норму щодо виключення зі </a:t>
            </a:r>
            <a:r>
              <a:rPr lang="uk-UA" sz="1400" dirty="0" smtClean="0"/>
              <a:t>складу</a:t>
            </a:r>
            <a:endParaRPr lang="uk-UA" sz="1400" dirty="0"/>
          </a:p>
        </p:txBody>
      </p:sp>
    </p:spTree>
    <p:extLst>
      <p:ext uri="{BB962C8B-B14F-4D97-AF65-F5344CB8AC3E}">
        <p14:creationId xmlns:p14="http://schemas.microsoft.com/office/powerpoint/2010/main" val="2929460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15</a:t>
            </a:fld>
            <a:endParaRPr lang="ru-RU" sz="1400" b="1">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179512" y="188640"/>
            <a:ext cx="8784976" cy="954107"/>
          </a:xfrm>
          <a:prstGeom prst="rect">
            <a:avLst/>
          </a:prstGeom>
          <a:noFill/>
        </p:spPr>
        <p:txBody>
          <a:bodyPr wrap="square" rtlCol="0">
            <a:spAutoFit/>
          </a:bodyPr>
          <a:lstStyle/>
          <a:p>
            <a:pPr algn="just"/>
            <a:r>
              <a:rPr lang="uk-UA" sz="1400" dirty="0"/>
              <a:t>платників акцизного податку осіб, які реалізують пальне в ємностях до 2 літрів.</a:t>
            </a:r>
          </a:p>
          <a:p>
            <a:pPr algn="just"/>
            <a:r>
              <a:rPr lang="uk-UA" sz="1400" dirty="0"/>
              <a:t>Зазначені зміни кардинально не змінюють форми документів, а полягають в  доповненні існуючої структури.  Такі зміни є безумовно позитивними, оскільки завдяки ним приводяться у відповідність до норм податкового законодавства форми документів. </a:t>
            </a:r>
          </a:p>
        </p:txBody>
      </p:sp>
      <p:sp>
        <p:nvSpPr>
          <p:cNvPr id="6" name="TextBox 5"/>
          <p:cNvSpPr txBox="1"/>
          <p:nvPr/>
        </p:nvSpPr>
        <p:spPr>
          <a:xfrm>
            <a:off x="179512" y="1142747"/>
            <a:ext cx="8784976" cy="954107"/>
          </a:xfrm>
          <a:prstGeom prst="rect">
            <a:avLst/>
          </a:prstGeom>
          <a:noFill/>
        </p:spPr>
        <p:txBody>
          <a:bodyPr wrap="square" rtlCol="0">
            <a:spAutoFit/>
          </a:bodyPr>
          <a:lstStyle/>
          <a:p>
            <a:pPr algn="just"/>
            <a:r>
              <a:rPr lang="uk-UA" sz="1400" b="1" dirty="0" smtClean="0"/>
              <a:t>2.4.. </a:t>
            </a:r>
            <a:r>
              <a:rPr lang="uk-UA" sz="1400" b="1" dirty="0"/>
              <a:t>Про затвердження Змін до форми декларації акцизного податку та Порядку заповнення та подання декларації акцизного податку. Наказ Міністерства фінансів України від 24 квітня </a:t>
            </a:r>
            <a:r>
              <a:rPr lang="uk-UA" sz="1400" b="1" dirty="0" smtClean="0"/>
              <a:t>2017</a:t>
            </a:r>
            <a:r>
              <a:rPr lang="en-US" sz="1400" b="1" dirty="0" smtClean="0"/>
              <a:t> </a:t>
            </a:r>
            <a:r>
              <a:rPr lang="uk-UA" sz="1400" b="1" dirty="0" smtClean="0"/>
              <a:t>р</a:t>
            </a:r>
            <a:r>
              <a:rPr lang="uk-UA" sz="1400" b="1" dirty="0"/>
              <a:t>. </a:t>
            </a:r>
            <a:r>
              <a:rPr lang="uk-UA" sz="1400" b="1" dirty="0" smtClean="0"/>
              <a:t>№ </a:t>
            </a:r>
            <a:r>
              <a:rPr lang="uk-UA" sz="1400" b="1" dirty="0"/>
              <a:t>630/30498. Набув чинності 06.06.2017 р. («Офіційний вісник України» </a:t>
            </a:r>
            <a:r>
              <a:rPr lang="uk-UA" sz="1400" b="1" dirty="0" smtClean="0"/>
              <a:t>№ </a:t>
            </a:r>
            <a:r>
              <a:rPr lang="uk-UA" sz="1400" b="1" dirty="0"/>
              <a:t>44  від 06.06.2017</a:t>
            </a:r>
            <a:r>
              <a:rPr lang="uk-UA" sz="1400" b="1" dirty="0" smtClean="0"/>
              <a:t>)</a:t>
            </a:r>
            <a:endParaRPr lang="uk-UA" sz="1400" dirty="0"/>
          </a:p>
        </p:txBody>
      </p:sp>
      <p:sp>
        <p:nvSpPr>
          <p:cNvPr id="7" name="TextBox 6"/>
          <p:cNvSpPr txBox="1"/>
          <p:nvPr/>
        </p:nvSpPr>
        <p:spPr>
          <a:xfrm>
            <a:off x="179512" y="2096854"/>
            <a:ext cx="8784976" cy="1815882"/>
          </a:xfrm>
          <a:prstGeom prst="rect">
            <a:avLst/>
          </a:prstGeom>
          <a:noFill/>
        </p:spPr>
        <p:txBody>
          <a:bodyPr wrap="square" rtlCol="0">
            <a:spAutoFit/>
          </a:bodyPr>
          <a:lstStyle/>
          <a:p>
            <a:pPr algn="just"/>
            <a:r>
              <a:rPr lang="uk-UA" sz="1400" b="1" dirty="0"/>
              <a:t>Коментар. </a:t>
            </a:r>
            <a:r>
              <a:rPr lang="ru-RU" sz="1400" dirty="0"/>
              <a:t>Внесено</a:t>
            </a:r>
            <a:r>
              <a:rPr lang="uk-UA" sz="1400" dirty="0"/>
              <a:t> зміни до форми декларації акцизного податку та Порядку заповнення та подання декларації акцизного податку. Зміни викликані </a:t>
            </a:r>
            <a:r>
              <a:rPr lang="ru-RU" sz="1400" dirty="0" err="1"/>
              <a:t>змінами</a:t>
            </a:r>
            <a:r>
              <a:rPr lang="ru-RU" sz="1400" dirty="0"/>
              <a:t> </a:t>
            </a:r>
            <a:r>
              <a:rPr lang="ru-RU" sz="1400" dirty="0" err="1"/>
              <a:t>податкового</a:t>
            </a:r>
            <a:r>
              <a:rPr lang="ru-RU" sz="1400" dirty="0"/>
              <a:t> </a:t>
            </a:r>
            <a:r>
              <a:rPr lang="ru-RU" sz="1400" dirty="0" err="1"/>
              <a:t>законодавства</a:t>
            </a:r>
            <a:r>
              <a:rPr lang="ru-RU" sz="1400" dirty="0"/>
              <a:t>, </a:t>
            </a:r>
            <a:r>
              <a:rPr lang="ru-RU" sz="1400" dirty="0" err="1"/>
              <a:t>що</a:t>
            </a:r>
            <a:r>
              <a:rPr lang="ru-RU" sz="1400" dirty="0"/>
              <a:t> </a:t>
            </a:r>
            <a:r>
              <a:rPr lang="ru-RU" sz="1400" dirty="0" err="1"/>
              <a:t>були</a:t>
            </a:r>
            <a:r>
              <a:rPr lang="ru-RU" sz="1400" dirty="0"/>
              <a:t> </a:t>
            </a:r>
            <a:r>
              <a:rPr lang="ru-RU" sz="1400" dirty="0" err="1"/>
              <a:t>запроваджені</a:t>
            </a:r>
            <a:r>
              <a:rPr lang="ru-RU" sz="1400" dirty="0"/>
              <a:t> на початку  2017 р. </a:t>
            </a:r>
            <a:r>
              <a:rPr lang="ru-RU" sz="1400" dirty="0" err="1"/>
              <a:t>відповідно</a:t>
            </a:r>
            <a:r>
              <a:rPr lang="ru-RU" sz="1400" dirty="0"/>
              <a:t> до  Закону N 1797-VIII  </a:t>
            </a:r>
            <a:r>
              <a:rPr lang="uk-UA" sz="1400" dirty="0"/>
              <a:t>«</a:t>
            </a:r>
            <a:r>
              <a:rPr lang="ru-RU" sz="1400" dirty="0"/>
              <a:t>Про </a:t>
            </a:r>
            <a:r>
              <a:rPr lang="ru-RU" sz="1400" dirty="0" err="1"/>
              <a:t>внесення</a:t>
            </a:r>
            <a:r>
              <a:rPr lang="ru-RU" sz="1400" dirty="0"/>
              <a:t> </a:t>
            </a:r>
            <a:r>
              <a:rPr lang="ru-RU" sz="1400" dirty="0" err="1"/>
              <a:t>змін</a:t>
            </a:r>
            <a:r>
              <a:rPr lang="ru-RU" sz="1400" dirty="0"/>
              <a:t> до </a:t>
            </a:r>
            <a:r>
              <a:rPr lang="ru-RU" sz="1400" dirty="0" err="1"/>
              <a:t>Податкового</a:t>
            </a:r>
            <a:r>
              <a:rPr lang="ru-RU" sz="1400" dirty="0"/>
              <a:t> кодексу </a:t>
            </a:r>
            <a:r>
              <a:rPr lang="ru-RU" sz="1400" dirty="0" err="1"/>
              <a:t>України</a:t>
            </a:r>
            <a:r>
              <a:rPr lang="ru-RU" sz="1400" dirty="0"/>
              <a:t> </a:t>
            </a:r>
            <a:r>
              <a:rPr lang="ru-RU" sz="1400" dirty="0" err="1"/>
              <a:t>щодо</a:t>
            </a:r>
            <a:r>
              <a:rPr lang="ru-RU" sz="1400" dirty="0"/>
              <a:t> </a:t>
            </a:r>
            <a:r>
              <a:rPr lang="ru-RU" sz="1400" dirty="0" err="1"/>
              <a:t>покращення</a:t>
            </a:r>
            <a:r>
              <a:rPr lang="ru-RU" sz="1400" dirty="0"/>
              <a:t> </a:t>
            </a:r>
            <a:r>
              <a:rPr lang="ru-RU" sz="1400" dirty="0" err="1"/>
              <a:t>інвестиційного</a:t>
            </a:r>
            <a:r>
              <a:rPr lang="ru-RU" sz="1400" dirty="0"/>
              <a:t> </a:t>
            </a:r>
            <a:r>
              <a:rPr lang="ru-RU" sz="1400" dirty="0" err="1"/>
              <a:t>клімату</a:t>
            </a:r>
            <a:r>
              <a:rPr lang="ru-RU" sz="1400" dirty="0"/>
              <a:t> в </a:t>
            </a:r>
            <a:r>
              <a:rPr lang="ru-RU" sz="1400" dirty="0" err="1"/>
              <a:t>Україні</a:t>
            </a:r>
            <a:r>
              <a:rPr lang="ru-RU" sz="1400" dirty="0"/>
              <a:t>». </a:t>
            </a:r>
            <a:r>
              <a:rPr lang="ru-RU" sz="1400" dirty="0" err="1"/>
              <a:t>Зокрема</a:t>
            </a:r>
            <a:r>
              <a:rPr lang="ru-RU" sz="1400" dirty="0"/>
              <a:t>, при </a:t>
            </a:r>
            <a:r>
              <a:rPr lang="ru-RU" sz="1400" dirty="0" err="1"/>
              <a:t>коригуванні</a:t>
            </a:r>
            <a:r>
              <a:rPr lang="ru-RU" sz="1400" dirty="0"/>
              <a:t> </a:t>
            </a:r>
            <a:r>
              <a:rPr lang="ru-RU" sz="1400" dirty="0" err="1"/>
              <a:t>форми</a:t>
            </a:r>
            <a:r>
              <a:rPr lang="ru-RU" sz="1400" dirty="0"/>
              <a:t> </a:t>
            </a:r>
            <a:r>
              <a:rPr lang="ru-RU" sz="1400" dirty="0" err="1"/>
              <a:t>декларації</a:t>
            </a:r>
            <a:r>
              <a:rPr lang="ru-RU" sz="1400" dirty="0"/>
              <a:t> </a:t>
            </a:r>
            <a:r>
              <a:rPr lang="ru-RU" sz="1400" dirty="0" err="1"/>
              <a:t>було</a:t>
            </a:r>
            <a:r>
              <a:rPr lang="ru-RU" sz="1400" dirty="0"/>
              <a:t> </a:t>
            </a:r>
            <a:r>
              <a:rPr lang="ru-RU" sz="1400" dirty="0" err="1"/>
              <a:t>враховано</a:t>
            </a:r>
            <a:r>
              <a:rPr lang="ru-RU" sz="1400" dirty="0"/>
              <a:t> </a:t>
            </a:r>
            <a:r>
              <a:rPr lang="ru-RU" sz="1400" dirty="0" err="1"/>
              <a:t>звільнення</a:t>
            </a:r>
            <a:r>
              <a:rPr lang="ru-RU" sz="1400" dirty="0"/>
              <a:t> </a:t>
            </a:r>
            <a:r>
              <a:rPr lang="ru-RU" sz="1400" dirty="0" err="1"/>
              <a:t>від</a:t>
            </a:r>
            <a:r>
              <a:rPr lang="ru-RU" sz="1400" dirty="0"/>
              <a:t> </a:t>
            </a:r>
            <a:r>
              <a:rPr lang="ru-RU" sz="1400" dirty="0" err="1"/>
              <a:t>оподаткування</a:t>
            </a:r>
            <a:r>
              <a:rPr lang="ru-RU" sz="1400" dirty="0"/>
              <a:t> </a:t>
            </a:r>
            <a:r>
              <a:rPr lang="ru-RU" sz="1400" dirty="0" err="1"/>
              <a:t>операцій</a:t>
            </a:r>
            <a:r>
              <a:rPr lang="ru-RU" sz="1400" dirty="0"/>
              <a:t> з </a:t>
            </a:r>
            <a:r>
              <a:rPr lang="ru-RU" sz="1400" dirty="0" err="1"/>
              <a:t>ввезення</a:t>
            </a:r>
            <a:r>
              <a:rPr lang="ru-RU" sz="1400" dirty="0"/>
              <a:t> та </a:t>
            </a:r>
            <a:r>
              <a:rPr lang="ru-RU" sz="1400" dirty="0" err="1"/>
              <a:t>реалізації</a:t>
            </a:r>
            <a:r>
              <a:rPr lang="ru-RU" sz="1400" dirty="0"/>
              <a:t> </a:t>
            </a:r>
            <a:r>
              <a:rPr lang="ru-RU" sz="1400" dirty="0" err="1"/>
              <a:t>тютюнової</a:t>
            </a:r>
            <a:r>
              <a:rPr lang="ru-RU" sz="1400" dirty="0"/>
              <a:t> </a:t>
            </a:r>
            <a:r>
              <a:rPr lang="ru-RU" sz="1400" dirty="0" err="1"/>
              <a:t>сировини</a:t>
            </a:r>
            <a:r>
              <a:rPr lang="ru-RU" sz="1400" dirty="0"/>
              <a:t>, </a:t>
            </a:r>
            <a:r>
              <a:rPr lang="ru-RU" sz="1400" dirty="0" err="1"/>
              <a:t>скасування</a:t>
            </a:r>
            <a:r>
              <a:rPr lang="ru-RU" sz="1400" dirty="0"/>
              <a:t> акцизного </a:t>
            </a:r>
            <a:r>
              <a:rPr lang="ru-RU" sz="1400" dirty="0" err="1"/>
              <a:t>податку</a:t>
            </a:r>
            <a:r>
              <a:rPr lang="ru-RU" sz="1400" dirty="0"/>
              <a:t> з </a:t>
            </a:r>
            <a:r>
              <a:rPr lang="ru-RU" sz="1400" dirty="0" err="1"/>
              <a:t>роздрібного</a:t>
            </a:r>
            <a:r>
              <a:rPr lang="ru-RU" sz="1400" dirty="0"/>
              <a:t> продажу </a:t>
            </a:r>
            <a:r>
              <a:rPr lang="ru-RU" sz="1400" dirty="0" err="1"/>
              <a:t>палива</a:t>
            </a:r>
            <a:r>
              <a:rPr lang="uk-UA" sz="1400" dirty="0"/>
              <a:t>. Істотних змін форма декларації не зазнала. </a:t>
            </a:r>
            <a:r>
              <a:rPr lang="uk-UA" sz="1400" dirty="0" smtClean="0"/>
              <a:t>Зазначені </a:t>
            </a:r>
            <a:r>
              <a:rPr lang="uk-UA" sz="1400" dirty="0"/>
              <a:t>зміни мають позитивний вплив, оскільки приводять форму звітності у відповідність до нових норм Податкового кодексу </a:t>
            </a:r>
          </a:p>
        </p:txBody>
      </p:sp>
    </p:spTree>
    <p:extLst>
      <p:ext uri="{BB962C8B-B14F-4D97-AF65-F5344CB8AC3E}">
        <p14:creationId xmlns:p14="http://schemas.microsoft.com/office/powerpoint/2010/main" val="23677889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16</a:t>
            </a:fld>
            <a:endParaRPr lang="ru-RU" sz="1400" b="1">
              <a:solidFill>
                <a:schemeClr val="bg1"/>
              </a:solidFill>
              <a:effectLst>
                <a:outerShdw blurRad="38100" dist="38100" dir="2700000" algn="tl">
                  <a:srgbClr val="000000">
                    <a:alpha val="43137"/>
                  </a:srgbClr>
                </a:outerShdw>
              </a:effectLst>
            </a:endParaRP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3" y="188640"/>
            <a:ext cx="8784975" cy="415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9512" y="4339953"/>
            <a:ext cx="8784976" cy="1815882"/>
          </a:xfrm>
          <a:prstGeom prst="rect">
            <a:avLst/>
          </a:prstGeom>
          <a:noFill/>
        </p:spPr>
        <p:txBody>
          <a:bodyPr wrap="square" rtlCol="0">
            <a:spAutoFit/>
          </a:bodyPr>
          <a:lstStyle/>
          <a:p>
            <a:pPr algn="just"/>
            <a:r>
              <a:rPr lang="uk-UA" sz="1400" dirty="0"/>
              <a:t>Таким чином змінено форму акцизної декларації. Частина змін в формі декларації носить редакційний характер, однак більшість є досить суттєвими. ЇЇ доповнено двома новими додатками. Значних змін зазнала розділи Д та Б. Внаслідок змін в розділі Б встановлено необхідність подавати інформацію щодо реалізації пального в більш деталізованому вигляді, внаслідок чого  посилився контроль за обігом підакцизного палива в Україні. Завдяки змінам в розділі Д знизився ступінь деталізації інформації щодо реалізації підакцизних товарів роздрібними торгівцями. Для платників податків при впровадженні нової форми декларації в перші періоди існує невеликий ризик допущення помилок. </a:t>
            </a:r>
          </a:p>
        </p:txBody>
      </p:sp>
    </p:spTree>
    <p:extLst>
      <p:ext uri="{BB962C8B-B14F-4D97-AF65-F5344CB8AC3E}">
        <p14:creationId xmlns:p14="http://schemas.microsoft.com/office/powerpoint/2010/main" val="37905950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47760"/>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dirty="0" smtClean="0">
                <a:solidFill>
                  <a:schemeClr val="bg1"/>
                </a:solidFill>
                <a:effectLst>
                  <a:outerShdw blurRad="38100" dist="38100" dir="2700000" algn="tl">
                    <a:srgbClr val="000000">
                      <a:alpha val="43137"/>
                    </a:srgbClr>
                  </a:outerShdw>
                </a:effectLst>
              </a:rPr>
              <a:t>НДЦ ІПР НАН УКРАЇНИ</a:t>
            </a:r>
            <a:endParaRPr lang="ru-RU" sz="900" b="1" dirty="0">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17</a:t>
            </a:fld>
            <a:endParaRPr lang="ru-RU" sz="1400" b="1">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179512" y="188640"/>
            <a:ext cx="8784976" cy="738664"/>
          </a:xfrm>
          <a:prstGeom prst="rect">
            <a:avLst/>
          </a:prstGeom>
          <a:noFill/>
        </p:spPr>
        <p:txBody>
          <a:bodyPr wrap="square" rtlCol="0">
            <a:spAutoFit/>
          </a:bodyPr>
          <a:lstStyle/>
          <a:p>
            <a:pPr algn="just"/>
            <a:r>
              <a:rPr lang="uk-UA" sz="1400" b="1" dirty="0"/>
              <a:t>2.4.3. </a:t>
            </a:r>
            <a:r>
              <a:rPr lang="ru-RU" sz="1400" b="1" dirty="0"/>
              <a:t>Про </a:t>
            </a:r>
            <a:r>
              <a:rPr lang="ru-RU" sz="1400" b="1" dirty="0" err="1"/>
              <a:t>внесення</a:t>
            </a:r>
            <a:r>
              <a:rPr lang="ru-RU" sz="1400" b="1" dirty="0"/>
              <a:t> </a:t>
            </a:r>
            <a:r>
              <a:rPr lang="ru-RU" sz="1400" b="1" dirty="0" err="1"/>
              <a:t>змін</a:t>
            </a:r>
            <a:r>
              <a:rPr lang="ru-RU" sz="1400" b="1" dirty="0"/>
              <a:t> до постанови </a:t>
            </a:r>
            <a:r>
              <a:rPr lang="ru-RU" sz="1400" b="1" dirty="0" err="1"/>
              <a:t>Кабінету</a:t>
            </a:r>
            <a:r>
              <a:rPr lang="ru-RU" sz="1400" b="1" dirty="0"/>
              <a:t> </a:t>
            </a:r>
            <a:r>
              <a:rPr lang="ru-RU" sz="1400" b="1" dirty="0" err="1"/>
              <a:t>Міністрів</a:t>
            </a:r>
            <a:r>
              <a:rPr lang="ru-RU" sz="1400" b="1" dirty="0"/>
              <a:t> </a:t>
            </a:r>
            <a:r>
              <a:rPr lang="ru-RU" sz="1400" b="1" dirty="0" err="1"/>
              <a:t>України</a:t>
            </a:r>
            <a:r>
              <a:rPr lang="ru-RU" sz="1400" b="1" dirty="0"/>
              <a:t> </a:t>
            </a:r>
            <a:r>
              <a:rPr lang="ru-RU" sz="1400" b="1" dirty="0" err="1"/>
              <a:t>від</a:t>
            </a:r>
            <a:r>
              <a:rPr lang="ru-RU" sz="1400" b="1" dirty="0"/>
              <a:t> 27 </a:t>
            </a:r>
            <a:r>
              <a:rPr lang="ru-RU" sz="1400" b="1" dirty="0" err="1"/>
              <a:t>грудня</a:t>
            </a:r>
            <a:r>
              <a:rPr lang="ru-RU" sz="1400" b="1" dirty="0"/>
              <a:t> 2010 р. № 1215. Постанова </a:t>
            </a:r>
            <a:r>
              <a:rPr lang="ru-RU" sz="1400" b="1" dirty="0" err="1"/>
              <a:t>Кабінету</a:t>
            </a:r>
            <a:r>
              <a:rPr lang="ru-RU" sz="1400" b="1" dirty="0"/>
              <a:t> </a:t>
            </a:r>
            <a:r>
              <a:rPr lang="ru-RU" sz="1400" b="1" dirty="0" err="1"/>
              <a:t>міністрів</a:t>
            </a:r>
            <a:r>
              <a:rPr lang="ru-RU" sz="1400" b="1" dirty="0"/>
              <a:t> </a:t>
            </a:r>
            <a:r>
              <a:rPr lang="ru-RU" sz="1400" b="1" dirty="0" err="1"/>
              <a:t>України</a:t>
            </a:r>
            <a:r>
              <a:rPr lang="ru-RU" sz="1400" b="1" dirty="0"/>
              <a:t> </a:t>
            </a:r>
            <a:r>
              <a:rPr lang="ru-RU" sz="1400" b="1" dirty="0" err="1"/>
              <a:t>від</a:t>
            </a:r>
            <a:r>
              <a:rPr lang="ru-RU" sz="1400" b="1" dirty="0"/>
              <a:t> 31 </a:t>
            </a:r>
            <a:r>
              <a:rPr lang="ru-RU" sz="1400" b="1" dirty="0" err="1"/>
              <a:t>травня</a:t>
            </a:r>
            <a:r>
              <a:rPr lang="ru-RU" sz="1400" b="1" dirty="0"/>
              <a:t> 2017 р. № </a:t>
            </a:r>
            <a:r>
              <a:rPr lang="ru-RU" sz="1400" b="1" dirty="0" smtClean="0"/>
              <a:t>377. </a:t>
            </a:r>
            <a:r>
              <a:rPr lang="ru-RU" sz="1400" b="1" dirty="0" err="1" smtClean="0"/>
              <a:t>Набула</a:t>
            </a:r>
            <a:r>
              <a:rPr lang="ru-RU" sz="1400" b="1" dirty="0" smtClean="0"/>
              <a:t> </a:t>
            </a:r>
            <a:r>
              <a:rPr lang="ru-RU" sz="1400" b="1" dirty="0" err="1"/>
              <a:t>чинності</a:t>
            </a:r>
            <a:r>
              <a:rPr lang="ru-RU" sz="1400" b="1" dirty="0"/>
              <a:t> 03.06.2017 р. (</a:t>
            </a:r>
            <a:r>
              <a:rPr lang="ru-RU" sz="1400" b="1" dirty="0" err="1"/>
              <a:t>Урядовий</a:t>
            </a:r>
            <a:r>
              <a:rPr lang="ru-RU" sz="1400" b="1" dirty="0"/>
              <a:t> </a:t>
            </a:r>
            <a:r>
              <a:rPr lang="ru-RU" sz="1400" b="1" dirty="0" err="1"/>
              <a:t>кур'єр</a:t>
            </a:r>
            <a:r>
              <a:rPr lang="uk-UA" sz="1400" b="1" dirty="0"/>
              <a:t>, №</a:t>
            </a:r>
            <a:r>
              <a:rPr lang="ru-RU" sz="1400" b="1" dirty="0"/>
              <a:t> 44  </a:t>
            </a:r>
            <a:r>
              <a:rPr lang="ru-RU" sz="1400" b="1" dirty="0" err="1"/>
              <a:t>від</a:t>
            </a:r>
            <a:r>
              <a:rPr lang="ru-RU" sz="1400" b="1" dirty="0"/>
              <a:t> 03.06.2017</a:t>
            </a:r>
            <a:r>
              <a:rPr lang="ru-RU" sz="1400" b="1" dirty="0" smtClean="0"/>
              <a:t>)</a:t>
            </a:r>
            <a:endParaRPr lang="uk-UA" sz="1400" dirty="0"/>
          </a:p>
        </p:txBody>
      </p:sp>
      <p:sp>
        <p:nvSpPr>
          <p:cNvPr id="6" name="TextBox 5"/>
          <p:cNvSpPr txBox="1"/>
          <p:nvPr/>
        </p:nvSpPr>
        <p:spPr>
          <a:xfrm>
            <a:off x="179512" y="1052736"/>
            <a:ext cx="8784976" cy="2893100"/>
          </a:xfrm>
          <a:prstGeom prst="rect">
            <a:avLst/>
          </a:prstGeom>
          <a:noFill/>
        </p:spPr>
        <p:txBody>
          <a:bodyPr wrap="square" rtlCol="0">
            <a:spAutoFit/>
          </a:bodyPr>
          <a:lstStyle/>
          <a:p>
            <a:pPr algn="just"/>
            <a:r>
              <a:rPr lang="uk-UA" sz="1400" b="1" dirty="0"/>
              <a:t>Коментар</a:t>
            </a:r>
            <a:r>
              <a:rPr lang="uk-UA" sz="1400" dirty="0"/>
              <a:t>: постановою було змінено порядок випуску, обігу та погашення податкових векселів,  авальованих банком (податкових розписок), які видаються до  отримання  або  ввезення  на митну територію України легких та важких  дистилятів,  а також скрапленого газу та бутану, ізобутану для   використання   як   сировини  для  виробництва  етилену</a:t>
            </a:r>
            <a:r>
              <a:rPr lang="uk-UA" sz="1400" dirty="0" smtClean="0"/>
              <a:t>. Доповнено </a:t>
            </a:r>
            <a:r>
              <a:rPr lang="uk-UA" sz="1400" dirty="0"/>
              <a:t>перелік нафтопродуктів, на які поширюється такий порядок скрапленим газом, бутаном, ізобутаном. Відбулася зміна органу,  уповноваженого організовувати обіг векселів: затверджувати форми журналу обліку  погашення  податкових  векселів, довідок про цільове використання, а також встановлювати порядок роботи податкового поста з органів Державної податкової служби на Мінфін</a:t>
            </a:r>
            <a:r>
              <a:rPr lang="uk-UA" sz="1400" dirty="0" smtClean="0"/>
              <a:t>. Зміни </a:t>
            </a:r>
            <a:r>
              <a:rPr lang="uk-UA" sz="1400" dirty="0"/>
              <a:t>до Порядку № 1215 були внесені  з метою приведення його у відповідність до чинних норм законодавства, оскільки  Законом України від 20.12.2016 № 1791-VIII </a:t>
            </a:r>
            <a:r>
              <a:rPr lang="uk-UA" sz="1400" dirty="0" err="1"/>
              <a:t>„Про</a:t>
            </a:r>
            <a:r>
              <a:rPr lang="uk-UA" sz="1400" dirty="0"/>
              <a:t> внесення змін до Податкового кодексу України та деяких законодавчих актів України щодо забезпечення збалансованості бюджетних надходжень у 2017 році”, зокрема, було розширено перелік нафтопродуктів, які ввозяться в Україну у якості сировини для виробництва етилену без сплати акцизного податку з оформленням податкового векселя.</a:t>
            </a:r>
          </a:p>
        </p:txBody>
      </p:sp>
      <p:sp>
        <p:nvSpPr>
          <p:cNvPr id="9" name="TextBox 8"/>
          <p:cNvSpPr txBox="1"/>
          <p:nvPr/>
        </p:nvSpPr>
        <p:spPr>
          <a:xfrm>
            <a:off x="179512" y="3912736"/>
            <a:ext cx="8784976" cy="307777"/>
          </a:xfrm>
          <a:prstGeom prst="rect">
            <a:avLst/>
          </a:prstGeom>
          <a:noFill/>
        </p:spPr>
        <p:txBody>
          <a:bodyPr wrap="square" rtlCol="0">
            <a:spAutoFit/>
          </a:bodyPr>
          <a:lstStyle/>
          <a:p>
            <a:r>
              <a:rPr lang="uk-UA" sz="1400" b="1" u="sng" dirty="0">
                <a:ea typeface="ＭＳ 明朝"/>
                <a:cs typeface="Times New Roman"/>
              </a:rPr>
              <a:t>2.5. Екологічний </a:t>
            </a:r>
            <a:r>
              <a:rPr lang="uk-UA" sz="1400" b="1" u="sng" dirty="0" smtClean="0">
                <a:ea typeface="ＭＳ 明朝"/>
                <a:cs typeface="Times New Roman"/>
              </a:rPr>
              <a:t>податок</a:t>
            </a:r>
            <a:endParaRPr lang="uk-UA" sz="1400" b="1" u="sng" dirty="0"/>
          </a:p>
        </p:txBody>
      </p:sp>
      <p:sp>
        <p:nvSpPr>
          <p:cNvPr id="10" name="TextBox 9"/>
          <p:cNvSpPr txBox="1"/>
          <p:nvPr/>
        </p:nvSpPr>
        <p:spPr>
          <a:xfrm>
            <a:off x="179512" y="4149080"/>
            <a:ext cx="8784976" cy="738664"/>
          </a:xfrm>
          <a:prstGeom prst="rect">
            <a:avLst/>
          </a:prstGeom>
          <a:noFill/>
        </p:spPr>
        <p:txBody>
          <a:bodyPr wrap="square" rtlCol="0">
            <a:spAutoFit/>
          </a:bodyPr>
          <a:lstStyle/>
          <a:p>
            <a:pPr algn="just"/>
            <a:r>
              <a:rPr lang="uk-UA" sz="1400" b="1" dirty="0"/>
              <a:t>Про затвердження змін до деяких наказів Міністерства фінансів України. Наказ Міністерства фінансів України від 13.05.2017  № 495. Набув чинності 30.06.2017 р. (Офіційний вісник України від 30.06.2017 р. № 51</a:t>
            </a:r>
            <a:r>
              <a:rPr lang="uk-UA" sz="1400" b="1" dirty="0" smtClean="0"/>
              <a:t>).</a:t>
            </a:r>
            <a:endParaRPr lang="uk-UA" sz="1400" dirty="0"/>
          </a:p>
        </p:txBody>
      </p:sp>
      <p:sp>
        <p:nvSpPr>
          <p:cNvPr id="12" name="TextBox 11"/>
          <p:cNvSpPr txBox="1"/>
          <p:nvPr/>
        </p:nvSpPr>
        <p:spPr>
          <a:xfrm>
            <a:off x="179512" y="4887744"/>
            <a:ext cx="8784976" cy="954107"/>
          </a:xfrm>
          <a:prstGeom prst="rect">
            <a:avLst/>
          </a:prstGeom>
          <a:noFill/>
        </p:spPr>
        <p:txBody>
          <a:bodyPr wrap="square" rtlCol="0">
            <a:spAutoFit/>
          </a:bodyPr>
          <a:lstStyle/>
          <a:p>
            <a:pPr algn="just"/>
            <a:r>
              <a:rPr lang="uk-UA" sz="1400" b="1" dirty="0"/>
              <a:t>Коментар:</a:t>
            </a:r>
            <a:r>
              <a:rPr lang="uk-UA" sz="1400" dirty="0"/>
              <a:t> Наказом внесено зміни до додатків Податкової декларації екологічного податку.</a:t>
            </a:r>
          </a:p>
          <a:p>
            <a:pPr algn="just"/>
            <a:r>
              <a:rPr lang="uk-UA" sz="1400" dirty="0"/>
              <a:t>Новації враховують змінений порядок розрахунку пені при визначені податкових зобов’язань платником податку (нарахування після спливу 90 календарних днів, наступних за останнім днем граничного строку сплати податкового зобов’язання). </a:t>
            </a:r>
          </a:p>
        </p:txBody>
      </p:sp>
    </p:spTree>
    <p:extLst>
      <p:ext uri="{BB962C8B-B14F-4D97-AF65-F5344CB8AC3E}">
        <p14:creationId xmlns:p14="http://schemas.microsoft.com/office/powerpoint/2010/main" val="40429252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18</a:t>
            </a:fld>
            <a:endParaRPr lang="ru-RU" sz="1400" b="1">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179512" y="188640"/>
            <a:ext cx="8784976" cy="307777"/>
          </a:xfrm>
          <a:prstGeom prst="rect">
            <a:avLst/>
          </a:prstGeom>
          <a:noFill/>
        </p:spPr>
        <p:txBody>
          <a:bodyPr wrap="square" rtlCol="0">
            <a:spAutoFit/>
          </a:bodyPr>
          <a:lstStyle/>
          <a:p>
            <a:r>
              <a:rPr lang="uk-UA" sz="1400" b="1" u="sng" dirty="0">
                <a:ea typeface="ＭＳ 明朝"/>
                <a:cs typeface="Times New Roman"/>
              </a:rPr>
              <a:t>2.8. Транспортний </a:t>
            </a:r>
            <a:r>
              <a:rPr lang="uk-UA" sz="1400" b="1" u="sng" dirty="0" smtClean="0">
                <a:ea typeface="ＭＳ 明朝"/>
                <a:cs typeface="Times New Roman"/>
              </a:rPr>
              <a:t>податок</a:t>
            </a:r>
            <a:endParaRPr lang="uk-UA" sz="1400" b="1" u="sng" dirty="0"/>
          </a:p>
        </p:txBody>
      </p:sp>
      <p:sp>
        <p:nvSpPr>
          <p:cNvPr id="6" name="TextBox 5"/>
          <p:cNvSpPr txBox="1"/>
          <p:nvPr/>
        </p:nvSpPr>
        <p:spPr>
          <a:xfrm>
            <a:off x="179512" y="1124744"/>
            <a:ext cx="8784976" cy="523220"/>
          </a:xfrm>
          <a:prstGeom prst="rect">
            <a:avLst/>
          </a:prstGeom>
          <a:noFill/>
        </p:spPr>
        <p:txBody>
          <a:bodyPr wrap="square" rtlCol="0">
            <a:spAutoFit/>
          </a:bodyPr>
          <a:lstStyle/>
          <a:p>
            <a:pPr algn="just"/>
            <a:r>
              <a:rPr lang="uk-UA" sz="1400" b="1" dirty="0"/>
              <a:t>Коментар: </a:t>
            </a:r>
            <a:r>
              <a:rPr lang="uk-UA" sz="1400" dirty="0"/>
              <a:t>Внесеними змінами конкретизовано порядок розрахунку середньо ринкової вартості автомобіля та внесено зміни до деяких класифікаційних ознак</a:t>
            </a:r>
            <a:r>
              <a:rPr lang="uk-UA" sz="1400" dirty="0" smtClean="0"/>
              <a:t>.</a:t>
            </a:r>
            <a:endParaRPr lang="uk-UA" sz="1400" dirty="0"/>
          </a:p>
        </p:txBody>
      </p:sp>
      <p:graphicFrame>
        <p:nvGraphicFramePr>
          <p:cNvPr id="7" name="Таблица 6"/>
          <p:cNvGraphicFramePr>
            <a:graphicFrameLocks noGrp="1"/>
          </p:cNvGraphicFramePr>
          <p:nvPr>
            <p:extLst>
              <p:ext uri="{D42A27DB-BD31-4B8C-83A1-F6EECF244321}">
                <p14:modId xmlns:p14="http://schemas.microsoft.com/office/powerpoint/2010/main" val="2130759075"/>
              </p:ext>
            </p:extLst>
          </p:nvPr>
        </p:nvGraphicFramePr>
        <p:xfrm>
          <a:off x="179512" y="1628800"/>
          <a:ext cx="8784976" cy="4719320"/>
        </p:xfrm>
        <a:graphic>
          <a:graphicData uri="http://schemas.openxmlformats.org/drawingml/2006/table">
            <a:tbl>
              <a:tblPr firstRow="1" firstCol="1" bandRow="1"/>
              <a:tblGrid>
                <a:gridCol w="3012296"/>
                <a:gridCol w="3200047"/>
                <a:gridCol w="1263145"/>
                <a:gridCol w="1309488"/>
              </a:tblGrid>
              <a:tr h="108467">
                <a:tc>
                  <a:txBody>
                    <a:bodyPr/>
                    <a:lstStyle/>
                    <a:p>
                      <a:pPr algn="ctr">
                        <a:lnSpc>
                          <a:spcPct val="115000"/>
                        </a:lnSpc>
                        <a:spcAft>
                          <a:spcPts val="0"/>
                        </a:spcAft>
                      </a:pPr>
                      <a:r>
                        <a:rPr lang="uk-UA" sz="1200" b="1" dirty="0">
                          <a:effectLst/>
                          <a:latin typeface="+mn-lt"/>
                          <a:ea typeface="Calibri"/>
                          <a:cs typeface="Times New Roman"/>
                        </a:rPr>
                        <a:t>Стара редакція</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uk-UA" sz="1200" b="1" dirty="0">
                          <a:effectLst/>
                          <a:latin typeface="+mn-lt"/>
                          <a:ea typeface="Calibri"/>
                          <a:cs typeface="Times New Roman"/>
                        </a:rPr>
                        <a:t>Нова редакція</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ase">
                        <a:lnSpc>
                          <a:spcPts val="1310"/>
                        </a:lnSpc>
                        <a:spcAft>
                          <a:spcPts val="0"/>
                        </a:spcAft>
                      </a:pPr>
                      <a:r>
                        <a:rPr lang="uk-UA" sz="1200" b="1" kern="1200" dirty="0">
                          <a:solidFill>
                            <a:srgbClr val="000000"/>
                          </a:solidFill>
                          <a:effectLst/>
                          <a:latin typeface="+mn-lt"/>
                          <a:ea typeface="Times New Roman"/>
                        </a:rPr>
                        <a:t>Позитивні наслідки</a:t>
                      </a:r>
                      <a:endParaRPr lang="uk-UA" sz="1200" dirty="0">
                        <a:effectLst/>
                        <a:latin typeface="+mn-lt"/>
                        <a:ea typeface="Times New Roman"/>
                      </a:endParaRPr>
                    </a:p>
                  </a:txBody>
                  <a:tcPr marL="22528" marR="22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ase">
                        <a:lnSpc>
                          <a:spcPts val="1310"/>
                        </a:lnSpc>
                        <a:spcAft>
                          <a:spcPts val="0"/>
                        </a:spcAft>
                      </a:pPr>
                      <a:r>
                        <a:rPr lang="uk-UA" sz="1200" b="1" kern="1200" dirty="0">
                          <a:solidFill>
                            <a:srgbClr val="000000"/>
                          </a:solidFill>
                          <a:effectLst/>
                          <a:latin typeface="+mn-lt"/>
                          <a:ea typeface="Times New Roman"/>
                        </a:rPr>
                        <a:t>Ризики (недоліки)</a:t>
                      </a:r>
                      <a:endParaRPr lang="uk-UA" sz="1200" dirty="0">
                        <a:effectLst/>
                        <a:latin typeface="+mn-lt"/>
                        <a:ea typeface="Times New Roman"/>
                      </a:endParaRPr>
                    </a:p>
                  </a:txBody>
                  <a:tcPr marL="22528" marR="22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873"/>
                    </a:solidFill>
                  </a:tcPr>
                </a:tc>
              </a:tr>
              <a:tr h="1105359">
                <a:tc>
                  <a:txBody>
                    <a:bodyPr/>
                    <a:lstStyle/>
                    <a:p>
                      <a:pPr algn="just">
                        <a:lnSpc>
                          <a:spcPct val="100000"/>
                        </a:lnSpc>
                        <a:spcAft>
                          <a:spcPts val="0"/>
                        </a:spcAft>
                      </a:pPr>
                      <a:r>
                        <a:rPr lang="uk-UA" sz="1200" dirty="0">
                          <a:effectLst/>
                          <a:latin typeface="+mn-lt"/>
                          <a:ea typeface="Calibri"/>
                          <a:cs typeface="Times New Roman"/>
                        </a:rPr>
                        <a:t>2. </a:t>
                      </a:r>
                      <a:r>
                        <a:rPr lang="uk-UA" sz="1200" dirty="0" err="1">
                          <a:effectLst/>
                          <a:latin typeface="+mn-lt"/>
                          <a:ea typeface="Calibri"/>
                          <a:cs typeface="Times New Roman"/>
                        </a:rPr>
                        <a:t>Середньоринкова</a:t>
                      </a:r>
                      <a:r>
                        <a:rPr lang="uk-UA" sz="1200" dirty="0">
                          <a:effectLst/>
                          <a:latin typeface="+mn-lt"/>
                          <a:ea typeface="Calibri"/>
                          <a:cs typeface="Times New Roman"/>
                        </a:rPr>
                        <a:t> вартість автомобіля розраховується за методом аналогії цін ідентичних автомобілів за формулою, визначеною у пункті 3 Порядку визначення </a:t>
                      </a:r>
                      <a:r>
                        <a:rPr lang="uk-UA" sz="1200" dirty="0" err="1">
                          <a:effectLst/>
                          <a:latin typeface="+mn-lt"/>
                          <a:ea typeface="Calibri"/>
                          <a:cs typeface="Times New Roman"/>
                        </a:rPr>
                        <a:t>середньоринкової</a:t>
                      </a:r>
                      <a:r>
                        <a:rPr lang="uk-UA" sz="1200" dirty="0">
                          <a:effectLst/>
                          <a:latin typeface="+mn-lt"/>
                          <a:ea typeface="Calibri"/>
                          <a:cs typeface="Times New Roman"/>
                        </a:rPr>
                        <a:t> вартості легкових автомобілів, мотоциклів, мопедів, затвердженого постановою Кабінету Міністрів України від 10 квітня 2013 р. № 403 (Офіційний вісник України, 2013 р., № 44, ст. 1576), де за ціну нового транспортного засобу (</a:t>
                      </a:r>
                      <a:r>
                        <a:rPr lang="uk-UA" sz="1200" dirty="0" err="1">
                          <a:effectLst/>
                          <a:latin typeface="+mn-lt"/>
                          <a:ea typeface="Calibri"/>
                          <a:cs typeface="Times New Roman"/>
                        </a:rPr>
                        <a:t>Цн</a:t>
                      </a:r>
                      <a:r>
                        <a:rPr lang="uk-UA" sz="1200" dirty="0">
                          <a:effectLst/>
                          <a:latin typeface="+mn-lt"/>
                          <a:ea typeface="Calibri"/>
                          <a:cs typeface="Times New Roman"/>
                        </a:rPr>
                        <a:t>) береться ціна нового автомобіля з урахуванням марки, моделі, типу двигуна, об’єму циліндрів двигуна, типу коробки переключення передач.</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just">
                        <a:lnSpc>
                          <a:spcPct val="100000"/>
                        </a:lnSpc>
                        <a:spcAft>
                          <a:spcPts val="0"/>
                        </a:spcAft>
                      </a:pPr>
                      <a:r>
                        <a:rPr lang="uk-UA" sz="1200" dirty="0">
                          <a:effectLst/>
                          <a:latin typeface="+mn-lt"/>
                          <a:ea typeface="Calibri"/>
                          <a:cs typeface="Times New Roman"/>
                        </a:rPr>
                        <a:t>2. </a:t>
                      </a:r>
                      <a:r>
                        <a:rPr lang="uk-UA" sz="1200" dirty="0" err="1">
                          <a:effectLst/>
                          <a:latin typeface="+mn-lt"/>
                          <a:ea typeface="Calibri"/>
                          <a:cs typeface="Times New Roman"/>
                        </a:rPr>
                        <a:t>Середньоринкова</a:t>
                      </a:r>
                      <a:r>
                        <a:rPr lang="uk-UA" sz="1200" dirty="0">
                          <a:effectLst/>
                          <a:latin typeface="+mn-lt"/>
                          <a:ea typeface="Calibri"/>
                          <a:cs typeface="Times New Roman"/>
                        </a:rPr>
                        <a:t> вартість автомобіля розраховується за методом аналогії цін ідентичних автомобілів за такою формулою:</a:t>
                      </a:r>
                    </a:p>
                    <a:p>
                      <a:pPr>
                        <a:lnSpc>
                          <a:spcPct val="100000"/>
                        </a:lnSpc>
                        <a:spcAft>
                          <a:spcPts val="0"/>
                        </a:spcAft>
                      </a:pPr>
                      <a:r>
                        <a:rPr lang="uk-UA" sz="1200" dirty="0" err="1">
                          <a:effectLst/>
                          <a:latin typeface="+mn-lt"/>
                          <a:ea typeface="Calibri"/>
                          <a:cs typeface="Times New Roman"/>
                        </a:rPr>
                        <a:t>Сср</a:t>
                      </a:r>
                      <a:r>
                        <a:rPr lang="uk-UA" sz="1200" dirty="0">
                          <a:effectLst/>
                          <a:latin typeface="+mn-lt"/>
                          <a:ea typeface="Calibri"/>
                          <a:cs typeface="Times New Roman"/>
                        </a:rPr>
                        <a:t> = </a:t>
                      </a:r>
                      <a:r>
                        <a:rPr lang="uk-UA" sz="1200" dirty="0" err="1">
                          <a:effectLst/>
                          <a:latin typeface="+mn-lt"/>
                          <a:ea typeface="Calibri"/>
                          <a:cs typeface="Times New Roman"/>
                        </a:rPr>
                        <a:t>Цн</a:t>
                      </a:r>
                      <a:r>
                        <a:rPr lang="uk-UA" sz="1200" dirty="0">
                          <a:effectLst/>
                          <a:latin typeface="+mn-lt"/>
                          <a:ea typeface="Calibri"/>
                          <a:cs typeface="Times New Roman"/>
                        </a:rPr>
                        <a:t> х (Г / 100),</a:t>
                      </a:r>
                    </a:p>
                    <a:p>
                      <a:pPr algn="just">
                        <a:lnSpc>
                          <a:spcPct val="100000"/>
                        </a:lnSpc>
                        <a:spcAft>
                          <a:spcPts val="0"/>
                        </a:spcAft>
                      </a:pPr>
                      <a:r>
                        <a:rPr lang="uk-UA" sz="1200" dirty="0">
                          <a:effectLst/>
                          <a:latin typeface="+mn-lt"/>
                          <a:ea typeface="Calibri"/>
                          <a:cs typeface="Times New Roman"/>
                        </a:rPr>
                        <a:t>де </a:t>
                      </a:r>
                      <a:r>
                        <a:rPr lang="uk-UA" sz="1200" dirty="0" err="1">
                          <a:effectLst/>
                          <a:latin typeface="+mn-lt"/>
                          <a:ea typeface="Calibri"/>
                          <a:cs typeface="Times New Roman"/>
                        </a:rPr>
                        <a:t>Цн</a:t>
                      </a:r>
                      <a:r>
                        <a:rPr lang="uk-UA" sz="1200" dirty="0">
                          <a:effectLst/>
                          <a:latin typeface="+mn-lt"/>
                          <a:ea typeface="Calibri"/>
                          <a:cs typeface="Times New Roman"/>
                        </a:rPr>
                        <a:t> - ціна нового транспортного засобу в Україні з урахуванням марки, моделі, об’єму циліндрів двигуна, типу пального;</a:t>
                      </a:r>
                    </a:p>
                    <a:p>
                      <a:pPr algn="just">
                        <a:lnSpc>
                          <a:spcPct val="100000"/>
                        </a:lnSpc>
                        <a:spcAft>
                          <a:spcPts val="0"/>
                        </a:spcAft>
                      </a:pPr>
                      <a:r>
                        <a:rPr lang="uk-UA" sz="1200" dirty="0">
                          <a:effectLst/>
                          <a:latin typeface="+mn-lt"/>
                          <a:ea typeface="Calibri"/>
                          <a:cs typeface="Times New Roman"/>
                        </a:rPr>
                        <a:t>Г - коефіцієнт коригування ринкової ціни транспортних засобів з урахуванням строку експлуатації транспортних засобів у роках згідно з додатком 1 до Порядку визначення </a:t>
                      </a:r>
                      <a:r>
                        <a:rPr lang="uk-UA" sz="1200" dirty="0" err="1">
                          <a:effectLst/>
                          <a:latin typeface="+mn-lt"/>
                          <a:ea typeface="Calibri"/>
                          <a:cs typeface="Times New Roman"/>
                        </a:rPr>
                        <a:t>середньоринкової</a:t>
                      </a:r>
                      <a:r>
                        <a:rPr lang="uk-UA" sz="1200" dirty="0">
                          <a:effectLst/>
                          <a:latin typeface="+mn-lt"/>
                          <a:ea typeface="Calibri"/>
                          <a:cs typeface="Times New Roman"/>
                        </a:rPr>
                        <a:t> вартості легкових автомобілів, мотоциклів, мопедів, затвердженого постановою Кабінету Міністрів України від 10 квітня 2013 р. № 403 (Офіційний вісник України, 2013 р., № 44, ст. 1576)</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00000"/>
                        </a:lnSpc>
                        <a:spcAft>
                          <a:spcPts val="0"/>
                        </a:spcAft>
                      </a:pPr>
                      <a:r>
                        <a:rPr lang="uk-UA" sz="1200" dirty="0">
                          <a:effectLst/>
                          <a:latin typeface="+mn-lt"/>
                          <a:ea typeface="Calibri"/>
                          <a:cs typeface="Times New Roman"/>
                        </a:rPr>
                        <a:t>Більш чітке і однозначне  визначення середньо ринкової вартості</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nSpc>
                          <a:spcPct val="100000"/>
                        </a:lnSpc>
                        <a:spcAft>
                          <a:spcPts val="0"/>
                        </a:spcAft>
                      </a:pPr>
                      <a:r>
                        <a:rPr lang="uk-UA" sz="1200" dirty="0">
                          <a:effectLst/>
                          <a:latin typeface="+mn-lt"/>
                          <a:ea typeface="Calibri"/>
                          <a:cs typeface="Times New Roman"/>
                        </a:rPr>
                        <a:t> </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873"/>
                    </a:solidFill>
                  </a:tcPr>
                </a:tc>
              </a:tr>
              <a:tr h="483595">
                <a:tc>
                  <a:txBody>
                    <a:bodyPr/>
                    <a:lstStyle/>
                    <a:p>
                      <a:pPr algn="just">
                        <a:lnSpc>
                          <a:spcPct val="100000"/>
                        </a:lnSpc>
                        <a:spcAft>
                          <a:spcPts val="0"/>
                        </a:spcAft>
                      </a:pPr>
                      <a:r>
                        <a:rPr lang="uk-UA" sz="1200" dirty="0">
                          <a:effectLst/>
                          <a:latin typeface="+mn-lt"/>
                          <a:ea typeface="Calibri"/>
                          <a:cs typeface="Times New Roman"/>
                        </a:rPr>
                        <a:t>4. Інформація про ціни нового автомобіля з урахуванням марки, моделі, </a:t>
                      </a:r>
                      <a:r>
                        <a:rPr lang="uk-UA" sz="1200" b="1" dirty="0">
                          <a:effectLst/>
                          <a:latin typeface="+mn-lt"/>
                          <a:ea typeface="Calibri"/>
                          <a:cs typeface="Times New Roman"/>
                        </a:rPr>
                        <a:t>типу двигуна,</a:t>
                      </a:r>
                      <a:r>
                        <a:rPr lang="uk-UA" sz="1200" dirty="0">
                          <a:effectLst/>
                          <a:latin typeface="+mn-lt"/>
                          <a:ea typeface="Calibri"/>
                          <a:cs typeface="Times New Roman"/>
                        </a:rPr>
                        <a:t> об’єму циліндрів двигуна, </a:t>
                      </a:r>
                      <a:r>
                        <a:rPr lang="uk-UA" sz="1200" b="1" dirty="0">
                          <a:effectLst/>
                          <a:latin typeface="+mn-lt"/>
                          <a:ea typeface="Calibri"/>
                          <a:cs typeface="Times New Roman"/>
                        </a:rPr>
                        <a:t>типу коробки переключення передач</a:t>
                      </a:r>
                      <a:r>
                        <a:rPr lang="uk-UA" sz="1200" dirty="0">
                          <a:effectLst/>
                          <a:latin typeface="+mn-lt"/>
                          <a:ea typeface="Calibri"/>
                          <a:cs typeface="Times New Roman"/>
                        </a:rPr>
                        <a:t> подається </a:t>
                      </a:r>
                      <a:r>
                        <a:rPr lang="uk-UA" sz="1200" dirty="0" smtClean="0">
                          <a:effectLst/>
                          <a:latin typeface="+mn-lt"/>
                          <a:ea typeface="Calibri"/>
                          <a:cs typeface="Times New Roman"/>
                        </a:rPr>
                        <a:t>до</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just">
                        <a:lnSpc>
                          <a:spcPct val="100000"/>
                        </a:lnSpc>
                        <a:spcAft>
                          <a:spcPts val="0"/>
                        </a:spcAft>
                      </a:pPr>
                      <a:r>
                        <a:rPr lang="uk-UA" sz="1200" dirty="0">
                          <a:effectLst/>
                          <a:latin typeface="+mn-lt"/>
                          <a:ea typeface="Calibri"/>
                          <a:cs typeface="Times New Roman"/>
                        </a:rPr>
                        <a:t>4. Інформація про ціни нового автомобіля з урахуванням марки, моделі, об’єму циліндрів двигуна, </a:t>
                      </a:r>
                      <a:r>
                        <a:rPr lang="uk-UA" sz="1200" b="1" dirty="0">
                          <a:effectLst/>
                          <a:latin typeface="+mn-lt"/>
                          <a:ea typeface="Calibri"/>
                          <a:cs typeface="Times New Roman"/>
                        </a:rPr>
                        <a:t>типу пального </a:t>
                      </a:r>
                      <a:r>
                        <a:rPr lang="uk-UA" sz="1200" dirty="0">
                          <a:effectLst/>
                          <a:latin typeface="+mn-lt"/>
                          <a:ea typeface="Calibri"/>
                          <a:cs typeface="Times New Roman"/>
                        </a:rPr>
                        <a:t>подається до 10 січня базового податкового (звітного) періоду (року) </a:t>
                      </a:r>
                      <a:r>
                        <a:rPr lang="uk-UA" sz="1200" dirty="0" smtClean="0">
                          <a:effectLst/>
                          <a:latin typeface="+mn-lt"/>
                          <a:ea typeface="Calibri"/>
                          <a:cs typeface="Times New Roman"/>
                        </a:rPr>
                        <a:t>державним</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nSpc>
                          <a:spcPct val="115000"/>
                        </a:lnSpc>
                        <a:spcAft>
                          <a:spcPts val="0"/>
                        </a:spcAft>
                      </a:pPr>
                      <a:r>
                        <a:rPr lang="uk-UA" sz="1200" dirty="0">
                          <a:effectLst/>
                          <a:latin typeface="+mn-lt"/>
                          <a:ea typeface="Calibri"/>
                          <a:cs typeface="Times New Roman"/>
                        </a:rPr>
                        <a:t> </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100000"/>
                        </a:lnSpc>
                        <a:spcAft>
                          <a:spcPts val="0"/>
                        </a:spcAft>
                      </a:pPr>
                      <a:r>
                        <a:rPr lang="uk-UA" sz="1200" dirty="0">
                          <a:effectLst/>
                          <a:latin typeface="+mn-lt"/>
                          <a:ea typeface="Calibri"/>
                          <a:cs typeface="Times New Roman"/>
                        </a:rPr>
                        <a:t>Виключення з переліку класифікаційних ознак одного з ціноутворюючого фактору</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873"/>
                    </a:solidFill>
                  </a:tcPr>
                </a:tc>
              </a:tr>
            </a:tbl>
          </a:graphicData>
        </a:graphic>
      </p:graphicFrame>
      <p:sp>
        <p:nvSpPr>
          <p:cNvPr id="9" name="TextBox 8"/>
          <p:cNvSpPr txBox="1"/>
          <p:nvPr/>
        </p:nvSpPr>
        <p:spPr>
          <a:xfrm>
            <a:off x="179512" y="496417"/>
            <a:ext cx="8784976" cy="738664"/>
          </a:xfrm>
          <a:prstGeom prst="rect">
            <a:avLst/>
          </a:prstGeom>
          <a:noFill/>
        </p:spPr>
        <p:txBody>
          <a:bodyPr wrap="square" rtlCol="0">
            <a:spAutoFit/>
          </a:bodyPr>
          <a:lstStyle/>
          <a:p>
            <a:pPr algn="just"/>
            <a:r>
              <a:rPr lang="uk-UA" sz="1400" b="1" dirty="0"/>
              <a:t>Про внесення змін до Методики визначення </a:t>
            </a:r>
            <a:r>
              <a:rPr lang="uk-UA" sz="1400" b="1" dirty="0" err="1"/>
              <a:t>середньоринкової</a:t>
            </a:r>
            <a:r>
              <a:rPr lang="uk-UA" sz="1400" b="1" dirty="0"/>
              <a:t> вартості легкових автомобілів. Постанова Кабінету Міністрів України від 21.06.2017 р. № 428. Набув чинності 24.06.2017 р. (Урядовий кур’єр від 24.06.2017 р. № 117</a:t>
            </a:r>
            <a:r>
              <a:rPr lang="uk-UA" sz="1400" b="1" dirty="0" smtClean="0"/>
              <a:t>).</a:t>
            </a:r>
            <a:endParaRPr lang="uk-UA" sz="1400" dirty="0"/>
          </a:p>
        </p:txBody>
      </p:sp>
    </p:spTree>
    <p:extLst>
      <p:ext uri="{BB962C8B-B14F-4D97-AF65-F5344CB8AC3E}">
        <p14:creationId xmlns:p14="http://schemas.microsoft.com/office/powerpoint/2010/main" val="28170280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19</a:t>
            </a:fld>
            <a:endParaRPr lang="ru-RU" sz="1400" b="1">
              <a:solidFill>
                <a:schemeClr val="bg1"/>
              </a:solidFill>
              <a:effectLst>
                <a:outerShdw blurRad="38100" dist="38100" dir="2700000" algn="tl">
                  <a:srgbClr val="000000">
                    <a:alpha val="43137"/>
                  </a:srgbClr>
                </a:outerShdw>
              </a:effectLst>
            </a:endParaRPr>
          </a:p>
        </p:txBody>
      </p:sp>
      <p:graphicFrame>
        <p:nvGraphicFramePr>
          <p:cNvPr id="7" name="Таблица 6"/>
          <p:cNvGraphicFramePr>
            <a:graphicFrameLocks noGrp="1"/>
          </p:cNvGraphicFramePr>
          <p:nvPr>
            <p:extLst>
              <p:ext uri="{D42A27DB-BD31-4B8C-83A1-F6EECF244321}">
                <p14:modId xmlns:p14="http://schemas.microsoft.com/office/powerpoint/2010/main" val="230476153"/>
              </p:ext>
            </p:extLst>
          </p:nvPr>
        </p:nvGraphicFramePr>
        <p:xfrm>
          <a:off x="179512" y="309840"/>
          <a:ext cx="8784976" cy="6027894"/>
        </p:xfrm>
        <a:graphic>
          <a:graphicData uri="http://schemas.openxmlformats.org/drawingml/2006/table">
            <a:tbl>
              <a:tblPr firstRow="1" firstCol="1" bandRow="1"/>
              <a:tblGrid>
                <a:gridCol w="3012296"/>
                <a:gridCol w="3200047"/>
                <a:gridCol w="1263145"/>
                <a:gridCol w="1309488"/>
              </a:tblGrid>
              <a:tr h="108467">
                <a:tc>
                  <a:txBody>
                    <a:bodyPr/>
                    <a:lstStyle/>
                    <a:p>
                      <a:pPr algn="ctr">
                        <a:lnSpc>
                          <a:spcPct val="115000"/>
                        </a:lnSpc>
                        <a:spcAft>
                          <a:spcPts val="0"/>
                        </a:spcAft>
                      </a:pPr>
                      <a:r>
                        <a:rPr lang="uk-UA" sz="1200" b="1" dirty="0">
                          <a:effectLst/>
                          <a:latin typeface="+mn-lt"/>
                          <a:ea typeface="Calibri"/>
                          <a:cs typeface="Times New Roman"/>
                        </a:rPr>
                        <a:t>Стара редакція</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uk-UA" sz="1200" b="1" dirty="0">
                          <a:effectLst/>
                          <a:latin typeface="+mn-lt"/>
                          <a:ea typeface="Calibri"/>
                          <a:cs typeface="Times New Roman"/>
                        </a:rPr>
                        <a:t>Нова редакція</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ase">
                        <a:lnSpc>
                          <a:spcPts val="1310"/>
                        </a:lnSpc>
                        <a:spcAft>
                          <a:spcPts val="0"/>
                        </a:spcAft>
                      </a:pPr>
                      <a:r>
                        <a:rPr lang="uk-UA" sz="1200" b="1" kern="1200" dirty="0">
                          <a:solidFill>
                            <a:srgbClr val="000000"/>
                          </a:solidFill>
                          <a:effectLst/>
                          <a:latin typeface="+mn-lt"/>
                          <a:ea typeface="Times New Roman"/>
                        </a:rPr>
                        <a:t>Позитивні наслідки</a:t>
                      </a:r>
                      <a:endParaRPr lang="uk-UA" sz="1200" dirty="0">
                        <a:effectLst/>
                        <a:latin typeface="+mn-lt"/>
                        <a:ea typeface="Times New Roman"/>
                      </a:endParaRPr>
                    </a:p>
                  </a:txBody>
                  <a:tcPr marL="22528" marR="22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ase">
                        <a:lnSpc>
                          <a:spcPts val="1310"/>
                        </a:lnSpc>
                        <a:spcAft>
                          <a:spcPts val="0"/>
                        </a:spcAft>
                      </a:pPr>
                      <a:r>
                        <a:rPr lang="uk-UA" sz="1200" b="1" kern="1200" dirty="0">
                          <a:solidFill>
                            <a:srgbClr val="000000"/>
                          </a:solidFill>
                          <a:effectLst/>
                          <a:latin typeface="+mn-lt"/>
                          <a:ea typeface="Times New Roman"/>
                        </a:rPr>
                        <a:t>Ризики (недоліки)</a:t>
                      </a:r>
                      <a:endParaRPr lang="uk-UA" sz="1200" dirty="0">
                        <a:effectLst/>
                        <a:latin typeface="+mn-lt"/>
                        <a:ea typeface="Times New Roman"/>
                      </a:endParaRPr>
                    </a:p>
                  </a:txBody>
                  <a:tcPr marL="22528" marR="22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873"/>
                    </a:solidFill>
                  </a:tcPr>
                </a:tc>
              </a:tr>
              <a:tr h="759934">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200" dirty="0" smtClean="0">
                          <a:effectLst/>
                          <a:latin typeface="+mn-lt"/>
                          <a:ea typeface="Calibri"/>
                          <a:cs typeface="Times New Roman"/>
                        </a:rPr>
                        <a:t>10 січня базового податкового (звітного) періоду (року) державним підприємством “</a:t>
                      </a:r>
                      <a:r>
                        <a:rPr lang="uk-UA" sz="1200" dirty="0" err="1" smtClean="0">
                          <a:effectLst/>
                          <a:latin typeface="+mn-lt"/>
                          <a:ea typeface="Calibri"/>
                          <a:cs typeface="Times New Roman"/>
                        </a:rPr>
                        <a:t>Держзовнішінформ</a:t>
                      </a:r>
                      <a:r>
                        <a:rPr lang="uk-UA" sz="1200" dirty="0" smtClean="0">
                          <a:effectLst/>
                          <a:latin typeface="+mn-lt"/>
                          <a:ea typeface="Calibri"/>
                          <a:cs typeface="Times New Roman"/>
                        </a:rPr>
                        <a:t>” до </a:t>
                      </a:r>
                      <a:r>
                        <a:rPr lang="uk-UA" sz="1200" dirty="0" err="1" smtClean="0">
                          <a:effectLst/>
                          <a:latin typeface="+mn-lt"/>
                          <a:ea typeface="Calibri"/>
                          <a:cs typeface="Times New Roman"/>
                        </a:rPr>
                        <a:t>Мінекономрозвитку</a:t>
                      </a:r>
                      <a:r>
                        <a:rPr lang="uk-UA" sz="1200" dirty="0" smtClean="0">
                          <a:effectLst/>
                          <a:latin typeface="+mn-lt"/>
                          <a:ea typeface="Calibri"/>
                          <a:cs typeface="Times New Roman"/>
                        </a:rPr>
                        <a:t>.</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200" dirty="0" smtClean="0">
                          <a:effectLst/>
                          <a:latin typeface="+mn-lt"/>
                          <a:ea typeface="Calibri"/>
                          <a:cs typeface="Times New Roman"/>
                        </a:rPr>
                        <a:t>підприємством “</a:t>
                      </a:r>
                      <a:r>
                        <a:rPr lang="uk-UA" sz="1200" dirty="0" err="1" smtClean="0">
                          <a:effectLst/>
                          <a:latin typeface="+mn-lt"/>
                          <a:ea typeface="Calibri"/>
                          <a:cs typeface="Times New Roman"/>
                        </a:rPr>
                        <a:t>Держзовнішінформ</a:t>
                      </a:r>
                      <a:r>
                        <a:rPr lang="uk-UA" sz="1200" dirty="0" smtClean="0">
                          <a:effectLst/>
                          <a:latin typeface="+mn-lt"/>
                          <a:ea typeface="Calibri"/>
                          <a:cs typeface="Times New Roman"/>
                        </a:rPr>
                        <a:t>” до </a:t>
                      </a:r>
                      <a:r>
                        <a:rPr lang="uk-UA" sz="1200" dirty="0" err="1" smtClean="0">
                          <a:effectLst/>
                          <a:latin typeface="+mn-lt"/>
                          <a:ea typeface="Calibri"/>
                          <a:cs typeface="Times New Roman"/>
                        </a:rPr>
                        <a:t>Мінекономрозвитку</a:t>
                      </a:r>
                      <a:r>
                        <a:rPr lang="uk-UA" sz="1200" dirty="0" smtClean="0">
                          <a:effectLst/>
                          <a:latin typeface="+mn-lt"/>
                          <a:ea typeface="Calibri"/>
                          <a:cs typeface="Times New Roman"/>
                        </a:rPr>
                        <a:t>.</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nSpc>
                          <a:spcPct val="100000"/>
                        </a:lnSpc>
                        <a:spcAft>
                          <a:spcPts val="0"/>
                        </a:spcAft>
                      </a:pP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nSpc>
                          <a:spcPct val="100000"/>
                        </a:lnSpc>
                        <a:spcAft>
                          <a:spcPts val="0"/>
                        </a:spcAft>
                      </a:pP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873"/>
                    </a:solidFill>
                  </a:tcPr>
                </a:tc>
              </a:tr>
              <a:tr h="759934">
                <a:tc>
                  <a:txBody>
                    <a:bodyPr/>
                    <a:lstStyle/>
                    <a:p>
                      <a:pPr>
                        <a:lnSpc>
                          <a:spcPct val="100000"/>
                        </a:lnSpc>
                        <a:spcAft>
                          <a:spcPts val="0"/>
                        </a:spcAft>
                      </a:pPr>
                      <a:r>
                        <a:rPr lang="uk-UA" sz="1200" dirty="0">
                          <a:effectLst/>
                          <a:latin typeface="+mn-lt"/>
                          <a:ea typeface="Calibri"/>
                          <a:cs typeface="Times New Roman"/>
                        </a:rPr>
                        <a:t>12. Коефіцієнт коригування ринкової ціни автомобілів залежно від пробігу визначається з урахуванням фактичного та нормативного середньорічного пробігу автомобілів.</a:t>
                      </a:r>
                    </a:p>
                    <a:p>
                      <a:pPr algn="just">
                        <a:lnSpc>
                          <a:spcPct val="100000"/>
                        </a:lnSpc>
                        <a:spcAft>
                          <a:spcPts val="0"/>
                        </a:spcAft>
                      </a:pPr>
                      <a:r>
                        <a:rPr lang="uk-UA" sz="1200" dirty="0">
                          <a:effectLst/>
                          <a:latin typeface="+mn-lt"/>
                          <a:ea typeface="Calibri"/>
                          <a:cs typeface="Times New Roman"/>
                        </a:rPr>
                        <a:t>У разі коли фактичний середньорічний пробіг автомобілів є вищим, ніж їх нормативний середньорічний пробіг, </a:t>
                      </a:r>
                      <a:r>
                        <a:rPr lang="uk-UA" sz="1200" dirty="0" err="1">
                          <a:effectLst/>
                          <a:latin typeface="+mn-lt"/>
                          <a:ea typeface="Calibri"/>
                          <a:cs typeface="Times New Roman"/>
                        </a:rPr>
                        <a:t>середньоринкова</a:t>
                      </a:r>
                      <a:r>
                        <a:rPr lang="uk-UA" sz="1200" dirty="0">
                          <a:effectLst/>
                          <a:latin typeface="+mn-lt"/>
                          <a:ea typeface="Calibri"/>
                          <a:cs typeface="Times New Roman"/>
                        </a:rPr>
                        <a:t> вартість зменшується, а у разі, коли фактичний середньорічний пробіг є нижчим, ніж нормативний середньорічний пробіг, </a:t>
                      </a:r>
                      <a:r>
                        <a:rPr lang="uk-UA" sz="1200" dirty="0" err="1">
                          <a:effectLst/>
                          <a:latin typeface="+mn-lt"/>
                          <a:ea typeface="Calibri"/>
                          <a:cs typeface="Times New Roman"/>
                        </a:rPr>
                        <a:t>середньоринкова</a:t>
                      </a:r>
                      <a:r>
                        <a:rPr lang="uk-UA" sz="1200" dirty="0">
                          <a:effectLst/>
                          <a:latin typeface="+mn-lt"/>
                          <a:ea typeface="Calibri"/>
                          <a:cs typeface="Times New Roman"/>
                        </a:rPr>
                        <a:t> вартість збільшується.</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00000"/>
                        </a:lnSpc>
                        <a:spcAft>
                          <a:spcPts val="0"/>
                        </a:spcAft>
                      </a:pPr>
                      <a:r>
                        <a:rPr lang="uk-UA" sz="1200" dirty="0">
                          <a:effectLst/>
                          <a:latin typeface="+mn-lt"/>
                          <a:ea typeface="Calibri"/>
                          <a:cs typeface="Times New Roman"/>
                        </a:rPr>
                        <a:t>виключено</a:t>
                      </a:r>
                    </a:p>
                  </a:txBody>
                  <a:tcPr marL="22528" marR="22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nSpc>
                          <a:spcPct val="100000"/>
                        </a:lnSpc>
                        <a:spcAft>
                          <a:spcPts val="0"/>
                        </a:spcAft>
                      </a:pPr>
                      <a:r>
                        <a:rPr lang="uk-UA" sz="1200" dirty="0">
                          <a:effectLst/>
                          <a:latin typeface="+mn-lt"/>
                          <a:ea typeface="Calibri"/>
                          <a:cs typeface="Times New Roman"/>
                        </a:rPr>
                        <a:t>Приведено у відповідність з вимогами п. 2 Методики</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nSpc>
                          <a:spcPct val="100000"/>
                        </a:lnSpc>
                        <a:spcAft>
                          <a:spcPts val="0"/>
                        </a:spcAft>
                      </a:pPr>
                      <a:r>
                        <a:rPr lang="uk-UA" sz="1200" dirty="0">
                          <a:effectLst/>
                          <a:latin typeface="+mn-lt"/>
                          <a:ea typeface="Calibri"/>
                          <a:cs typeface="Times New Roman"/>
                        </a:rPr>
                        <a:t> </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873"/>
                    </a:solidFill>
                  </a:tcPr>
                </a:tc>
              </a:tr>
              <a:tr h="1658038">
                <a:tc>
                  <a:txBody>
                    <a:bodyPr/>
                    <a:lstStyle/>
                    <a:p>
                      <a:pPr algn="just">
                        <a:lnSpc>
                          <a:spcPct val="100000"/>
                        </a:lnSpc>
                        <a:spcAft>
                          <a:spcPts val="0"/>
                        </a:spcAft>
                      </a:pPr>
                      <a:r>
                        <a:rPr lang="uk-UA" sz="1200" dirty="0">
                          <a:effectLst/>
                          <a:latin typeface="+mn-lt"/>
                          <a:ea typeface="Calibri"/>
                          <a:cs typeface="Times New Roman"/>
                        </a:rPr>
                        <a:t>13. </a:t>
                      </a:r>
                      <a:r>
                        <a:rPr lang="uk-UA" sz="1200" dirty="0" err="1">
                          <a:effectLst/>
                          <a:latin typeface="+mn-lt"/>
                          <a:ea typeface="Calibri"/>
                          <a:cs typeface="Times New Roman"/>
                        </a:rPr>
                        <a:t>Мінекономрозвитку</a:t>
                      </a:r>
                      <a:r>
                        <a:rPr lang="uk-UA" sz="1200" dirty="0">
                          <a:effectLst/>
                          <a:latin typeface="+mn-lt"/>
                          <a:ea typeface="Calibri"/>
                          <a:cs typeface="Times New Roman"/>
                        </a:rPr>
                        <a:t> відповідно до цієї Методики розраховує </a:t>
                      </a:r>
                      <a:r>
                        <a:rPr lang="uk-UA" sz="1200" dirty="0" err="1">
                          <a:effectLst/>
                          <a:latin typeface="+mn-lt"/>
                          <a:ea typeface="Calibri"/>
                          <a:cs typeface="Times New Roman"/>
                        </a:rPr>
                        <a:t>середньоринкову</a:t>
                      </a:r>
                      <a:r>
                        <a:rPr lang="uk-UA" sz="1200" dirty="0">
                          <a:effectLst/>
                          <a:latin typeface="+mn-lt"/>
                          <a:ea typeface="Calibri"/>
                          <a:cs typeface="Times New Roman"/>
                        </a:rPr>
                        <a:t> вартість автомобіля та щороку до 1 лютого базового податкового (звітного) періоду подає ДФС інформацію про автомобілі, з року випуску яких минуло не більше п’яти років (включно) та </a:t>
                      </a:r>
                      <a:r>
                        <a:rPr lang="uk-UA" sz="1200" dirty="0" err="1">
                          <a:effectLst/>
                          <a:latin typeface="+mn-lt"/>
                          <a:ea typeface="Calibri"/>
                          <a:cs typeface="Times New Roman"/>
                        </a:rPr>
                        <a:t>середньоринкова</a:t>
                      </a:r>
                      <a:r>
                        <a:rPr lang="uk-UA" sz="1200" dirty="0">
                          <a:effectLst/>
                          <a:latin typeface="+mn-lt"/>
                          <a:ea typeface="Calibri"/>
                          <a:cs typeface="Times New Roman"/>
                        </a:rPr>
                        <a:t> вартість яких становить понад </a:t>
                      </a:r>
                      <a:r>
                        <a:rPr lang="uk-UA" sz="1200" b="1" dirty="0">
                          <a:effectLst/>
                          <a:latin typeface="+mn-lt"/>
                          <a:ea typeface="Calibri"/>
                          <a:cs typeface="Times New Roman"/>
                        </a:rPr>
                        <a:t>750 </a:t>
                      </a:r>
                      <a:r>
                        <a:rPr lang="uk-UA" sz="1200" dirty="0">
                          <a:effectLst/>
                          <a:latin typeface="+mn-lt"/>
                          <a:ea typeface="Calibri"/>
                          <a:cs typeface="Times New Roman"/>
                        </a:rPr>
                        <a:t>розмірів мінімальної заробітної плати, встановленої законом на 1 січня податкового (звітного) року.</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just">
                        <a:lnSpc>
                          <a:spcPct val="100000"/>
                        </a:lnSpc>
                        <a:spcAft>
                          <a:spcPts val="0"/>
                        </a:spcAft>
                      </a:pPr>
                      <a:r>
                        <a:rPr lang="uk-UA" sz="1200" dirty="0" smtClean="0">
                          <a:effectLst/>
                          <a:latin typeface="+mn-lt"/>
                          <a:ea typeface="Calibri"/>
                          <a:cs typeface="Times New Roman"/>
                        </a:rPr>
                        <a:t>13</a:t>
                      </a:r>
                      <a:r>
                        <a:rPr lang="uk-UA" sz="1200" dirty="0">
                          <a:effectLst/>
                          <a:latin typeface="+mn-lt"/>
                          <a:ea typeface="Calibri"/>
                          <a:cs typeface="Times New Roman"/>
                        </a:rPr>
                        <a:t>. </a:t>
                      </a:r>
                      <a:r>
                        <a:rPr lang="uk-UA" sz="1200" dirty="0" err="1">
                          <a:effectLst/>
                          <a:latin typeface="+mn-lt"/>
                          <a:ea typeface="Calibri"/>
                          <a:cs typeface="Times New Roman"/>
                        </a:rPr>
                        <a:t>Мінекономрозвитку</a:t>
                      </a:r>
                      <a:r>
                        <a:rPr lang="uk-UA" sz="1200" dirty="0">
                          <a:effectLst/>
                          <a:latin typeface="+mn-lt"/>
                          <a:ea typeface="Calibri"/>
                          <a:cs typeface="Times New Roman"/>
                        </a:rPr>
                        <a:t> відповідно до цієї Методики розраховує </a:t>
                      </a:r>
                      <a:r>
                        <a:rPr lang="uk-UA" sz="1200" dirty="0" err="1">
                          <a:effectLst/>
                          <a:latin typeface="+mn-lt"/>
                          <a:ea typeface="Calibri"/>
                          <a:cs typeface="Times New Roman"/>
                        </a:rPr>
                        <a:t>середньоринкову</a:t>
                      </a:r>
                      <a:r>
                        <a:rPr lang="uk-UA" sz="1200" dirty="0">
                          <a:effectLst/>
                          <a:latin typeface="+mn-lt"/>
                          <a:ea typeface="Calibri"/>
                          <a:cs typeface="Times New Roman"/>
                        </a:rPr>
                        <a:t> вартість автомобіля та щороку до 1 лютого податкового (звітного) року розміщує на своєму офіційному веб-сайті перелік легкових автомобілів, з року випуску яких минуло не більше п’яти років (включно) та </a:t>
                      </a:r>
                      <a:r>
                        <a:rPr lang="uk-UA" sz="1200" dirty="0" err="1">
                          <a:effectLst/>
                          <a:latin typeface="+mn-lt"/>
                          <a:ea typeface="Calibri"/>
                          <a:cs typeface="Times New Roman"/>
                        </a:rPr>
                        <a:t>середньоринкова</a:t>
                      </a:r>
                      <a:r>
                        <a:rPr lang="uk-UA" sz="1200" dirty="0">
                          <a:effectLst/>
                          <a:latin typeface="+mn-lt"/>
                          <a:ea typeface="Calibri"/>
                          <a:cs typeface="Times New Roman"/>
                        </a:rPr>
                        <a:t> вартість яких становить понад </a:t>
                      </a:r>
                      <a:r>
                        <a:rPr lang="uk-UA" sz="1200" b="1" dirty="0">
                          <a:effectLst/>
                          <a:latin typeface="+mn-lt"/>
                          <a:ea typeface="Calibri"/>
                          <a:cs typeface="Times New Roman"/>
                        </a:rPr>
                        <a:t>375</a:t>
                      </a:r>
                      <a:r>
                        <a:rPr lang="uk-UA" sz="1200" dirty="0">
                          <a:effectLst/>
                          <a:latin typeface="+mn-lt"/>
                          <a:ea typeface="Calibri"/>
                          <a:cs typeface="Times New Roman"/>
                        </a:rPr>
                        <a:t> розмірів мінімальної заробітної плати, встановленої законом на 1 січня податкового (звітного) року, який повинен містити такі дані щодо зазначених автомобілів: марка, модель, рік випуску, об’єм циліндрів двигуна, тип пального</a:t>
                      </a:r>
                      <a:r>
                        <a:rPr lang="uk-UA" sz="1200" dirty="0" smtClean="0">
                          <a:effectLst/>
                          <a:latin typeface="+mn-lt"/>
                          <a:ea typeface="Calibri"/>
                          <a:cs typeface="Times New Roman"/>
                        </a:rPr>
                        <a:t>.</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nSpc>
                          <a:spcPct val="100000"/>
                        </a:lnSpc>
                        <a:spcAft>
                          <a:spcPts val="0"/>
                        </a:spcAft>
                      </a:pPr>
                      <a:r>
                        <a:rPr lang="uk-UA" sz="1200" dirty="0">
                          <a:effectLst/>
                          <a:latin typeface="+mn-lt"/>
                          <a:ea typeface="Calibri"/>
                          <a:cs typeface="Times New Roman"/>
                        </a:rPr>
                        <a:t>Методику приведено у відповідність з вимогами Податкового кодексу</a:t>
                      </a:r>
                    </a:p>
                    <a:p>
                      <a:pPr>
                        <a:lnSpc>
                          <a:spcPct val="100000"/>
                        </a:lnSpc>
                        <a:spcAft>
                          <a:spcPts val="0"/>
                        </a:spcAft>
                      </a:pPr>
                      <a:r>
                        <a:rPr lang="uk-UA" sz="1200" dirty="0">
                          <a:effectLst/>
                          <a:latin typeface="+mn-lt"/>
                          <a:ea typeface="Calibri"/>
                          <a:cs typeface="Times New Roman"/>
                        </a:rPr>
                        <a:t> </a:t>
                      </a:r>
                    </a:p>
                    <a:p>
                      <a:pPr>
                        <a:lnSpc>
                          <a:spcPct val="100000"/>
                        </a:lnSpc>
                        <a:spcAft>
                          <a:spcPts val="0"/>
                        </a:spcAft>
                      </a:pPr>
                      <a:r>
                        <a:rPr lang="uk-UA" sz="1200" dirty="0">
                          <a:effectLst/>
                          <a:latin typeface="+mn-lt"/>
                          <a:ea typeface="Calibri"/>
                          <a:cs typeface="Times New Roman"/>
                        </a:rPr>
                        <a:t> </a:t>
                      </a:r>
                    </a:p>
                    <a:p>
                      <a:pPr>
                        <a:lnSpc>
                          <a:spcPct val="100000"/>
                        </a:lnSpc>
                        <a:spcAft>
                          <a:spcPts val="0"/>
                        </a:spcAft>
                      </a:pPr>
                      <a:r>
                        <a:rPr lang="uk-UA" sz="1200" dirty="0">
                          <a:effectLst/>
                          <a:latin typeface="+mn-lt"/>
                          <a:ea typeface="Calibri"/>
                          <a:cs typeface="Times New Roman"/>
                        </a:rPr>
                        <a:t> </a:t>
                      </a:r>
                    </a:p>
                    <a:p>
                      <a:pPr>
                        <a:lnSpc>
                          <a:spcPct val="100000"/>
                        </a:lnSpc>
                        <a:spcAft>
                          <a:spcPts val="0"/>
                        </a:spcAft>
                      </a:pPr>
                      <a:r>
                        <a:rPr lang="uk-UA" sz="1200" dirty="0">
                          <a:effectLst/>
                          <a:latin typeface="+mn-lt"/>
                          <a:ea typeface="Calibri"/>
                          <a:cs typeface="Times New Roman"/>
                        </a:rPr>
                        <a:t> </a:t>
                      </a:r>
                    </a:p>
                    <a:p>
                      <a:pPr>
                        <a:lnSpc>
                          <a:spcPct val="100000"/>
                        </a:lnSpc>
                        <a:spcAft>
                          <a:spcPts val="0"/>
                        </a:spcAft>
                      </a:pPr>
                      <a:r>
                        <a:rPr lang="uk-UA" sz="1200" dirty="0">
                          <a:effectLst/>
                          <a:latin typeface="+mn-lt"/>
                          <a:ea typeface="Calibri"/>
                          <a:cs typeface="Times New Roman"/>
                        </a:rPr>
                        <a:t> </a:t>
                      </a:r>
                    </a:p>
                    <a:p>
                      <a:pPr>
                        <a:lnSpc>
                          <a:spcPct val="100000"/>
                        </a:lnSpc>
                        <a:spcAft>
                          <a:spcPts val="0"/>
                        </a:spcAft>
                      </a:pPr>
                      <a:r>
                        <a:rPr lang="uk-UA" sz="1200" dirty="0">
                          <a:effectLst/>
                          <a:latin typeface="+mn-lt"/>
                          <a:ea typeface="Calibri"/>
                          <a:cs typeface="Times New Roman"/>
                        </a:rPr>
                        <a:t> </a:t>
                      </a:r>
                    </a:p>
                    <a:p>
                      <a:pPr>
                        <a:lnSpc>
                          <a:spcPct val="100000"/>
                        </a:lnSpc>
                        <a:spcAft>
                          <a:spcPts val="0"/>
                        </a:spcAft>
                      </a:pPr>
                      <a:r>
                        <a:rPr lang="uk-UA" sz="1200" dirty="0">
                          <a:effectLst/>
                          <a:latin typeface="+mn-lt"/>
                          <a:ea typeface="Calibri"/>
                          <a:cs typeface="Times New Roman"/>
                        </a:rPr>
                        <a:t> </a:t>
                      </a:r>
                    </a:p>
                    <a:p>
                      <a:pPr>
                        <a:lnSpc>
                          <a:spcPct val="100000"/>
                        </a:lnSpc>
                        <a:spcAft>
                          <a:spcPts val="0"/>
                        </a:spcAft>
                      </a:pPr>
                      <a:endParaRPr lang="uk-UA" sz="1200" dirty="0" smtClean="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nSpc>
                          <a:spcPct val="100000"/>
                        </a:lnSpc>
                        <a:spcAft>
                          <a:spcPts val="0"/>
                        </a:spcAft>
                      </a:pPr>
                      <a:r>
                        <a:rPr lang="uk-UA" sz="1200" dirty="0">
                          <a:effectLst/>
                          <a:latin typeface="+mn-lt"/>
                          <a:ea typeface="Calibri"/>
                          <a:cs typeface="Times New Roman"/>
                        </a:rPr>
                        <a:t> </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873"/>
                    </a:solidFill>
                  </a:tcPr>
                </a:tc>
              </a:tr>
            </a:tbl>
          </a:graphicData>
        </a:graphic>
      </p:graphicFrame>
    </p:spTree>
    <p:extLst>
      <p:ext uri="{BB962C8B-B14F-4D97-AF65-F5344CB8AC3E}">
        <p14:creationId xmlns:p14="http://schemas.microsoft.com/office/powerpoint/2010/main" val="19083253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20</a:t>
            </a:fld>
            <a:endParaRPr lang="ru-RU" sz="1400" b="1">
              <a:solidFill>
                <a:schemeClr val="bg1"/>
              </a:solidFill>
              <a:effectLst>
                <a:outerShdw blurRad="38100" dist="38100" dir="2700000" algn="tl">
                  <a:srgbClr val="000000">
                    <a:alpha val="43137"/>
                  </a:srgbClr>
                </a:outerShdw>
              </a:effectLst>
            </a:endParaRPr>
          </a:p>
        </p:txBody>
      </p:sp>
      <p:graphicFrame>
        <p:nvGraphicFramePr>
          <p:cNvPr id="7" name="Таблица 6"/>
          <p:cNvGraphicFramePr>
            <a:graphicFrameLocks noGrp="1"/>
          </p:cNvGraphicFramePr>
          <p:nvPr>
            <p:extLst>
              <p:ext uri="{D42A27DB-BD31-4B8C-83A1-F6EECF244321}">
                <p14:modId xmlns:p14="http://schemas.microsoft.com/office/powerpoint/2010/main" val="1699687930"/>
              </p:ext>
            </p:extLst>
          </p:nvPr>
        </p:nvGraphicFramePr>
        <p:xfrm>
          <a:off x="179512" y="260648"/>
          <a:ext cx="8784976" cy="4536440"/>
        </p:xfrm>
        <a:graphic>
          <a:graphicData uri="http://schemas.openxmlformats.org/drawingml/2006/table">
            <a:tbl>
              <a:tblPr firstRow="1" firstCol="1" bandRow="1"/>
              <a:tblGrid>
                <a:gridCol w="3012296"/>
                <a:gridCol w="3200047"/>
                <a:gridCol w="1263145"/>
                <a:gridCol w="1309488"/>
              </a:tblGrid>
              <a:tr h="108467">
                <a:tc>
                  <a:txBody>
                    <a:bodyPr/>
                    <a:lstStyle/>
                    <a:p>
                      <a:pPr algn="ctr">
                        <a:lnSpc>
                          <a:spcPct val="115000"/>
                        </a:lnSpc>
                        <a:spcAft>
                          <a:spcPts val="0"/>
                        </a:spcAft>
                      </a:pPr>
                      <a:r>
                        <a:rPr lang="uk-UA" sz="1200" b="1" dirty="0">
                          <a:effectLst/>
                          <a:latin typeface="+mn-lt"/>
                          <a:ea typeface="Calibri"/>
                          <a:cs typeface="Times New Roman"/>
                        </a:rPr>
                        <a:t>Стара редакція</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uk-UA" sz="1200" b="1" dirty="0">
                          <a:effectLst/>
                          <a:latin typeface="+mn-lt"/>
                          <a:ea typeface="Calibri"/>
                          <a:cs typeface="Times New Roman"/>
                        </a:rPr>
                        <a:t>Нова редакція</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ase">
                        <a:lnSpc>
                          <a:spcPts val="1310"/>
                        </a:lnSpc>
                        <a:spcAft>
                          <a:spcPts val="0"/>
                        </a:spcAft>
                      </a:pPr>
                      <a:r>
                        <a:rPr lang="uk-UA" sz="1200" b="1" kern="1200" dirty="0">
                          <a:solidFill>
                            <a:srgbClr val="000000"/>
                          </a:solidFill>
                          <a:effectLst/>
                          <a:latin typeface="+mn-lt"/>
                          <a:ea typeface="Times New Roman"/>
                        </a:rPr>
                        <a:t>Позитивні наслідки</a:t>
                      </a:r>
                      <a:endParaRPr lang="uk-UA" sz="1200" dirty="0">
                        <a:effectLst/>
                        <a:latin typeface="+mn-lt"/>
                        <a:ea typeface="Times New Roman"/>
                      </a:endParaRPr>
                    </a:p>
                  </a:txBody>
                  <a:tcPr marL="22528" marR="22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ase">
                        <a:lnSpc>
                          <a:spcPts val="1310"/>
                        </a:lnSpc>
                        <a:spcAft>
                          <a:spcPts val="0"/>
                        </a:spcAft>
                      </a:pPr>
                      <a:r>
                        <a:rPr lang="uk-UA" sz="1200" b="1" kern="1200" dirty="0">
                          <a:solidFill>
                            <a:srgbClr val="000000"/>
                          </a:solidFill>
                          <a:effectLst/>
                          <a:latin typeface="+mn-lt"/>
                          <a:ea typeface="Times New Roman"/>
                        </a:rPr>
                        <a:t>Ризики (недоліки)</a:t>
                      </a:r>
                      <a:endParaRPr lang="uk-UA" sz="1200" dirty="0">
                        <a:effectLst/>
                        <a:latin typeface="+mn-lt"/>
                        <a:ea typeface="Times New Roman"/>
                      </a:endParaRPr>
                    </a:p>
                  </a:txBody>
                  <a:tcPr marL="22528" marR="22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873"/>
                    </a:solidFill>
                  </a:tcPr>
                </a:tc>
              </a:tr>
              <a:tr h="1658038">
                <a:tc>
                  <a:txBody>
                    <a:bodyPr/>
                    <a:lstStyle/>
                    <a:p>
                      <a:pPr algn="just">
                        <a:lnSpc>
                          <a:spcPct val="100000"/>
                        </a:lnSpc>
                        <a:spcAft>
                          <a:spcPts val="0"/>
                        </a:spcAft>
                      </a:pP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200" b="1" dirty="0" smtClean="0">
                          <a:effectLst/>
                          <a:latin typeface="+mn-lt"/>
                          <a:ea typeface="Calibri"/>
                          <a:cs typeface="Times New Roman"/>
                        </a:rPr>
                        <a:t>У разі відсутності на офіційному веб-сайті </a:t>
                      </a:r>
                      <a:r>
                        <a:rPr lang="uk-UA" sz="1200" b="1" dirty="0" err="1" smtClean="0">
                          <a:effectLst/>
                          <a:latin typeface="+mn-lt"/>
                          <a:ea typeface="Calibri"/>
                          <a:cs typeface="Times New Roman"/>
                        </a:rPr>
                        <a:t>Мінекономрозвитку</a:t>
                      </a:r>
                      <a:r>
                        <a:rPr lang="uk-UA" sz="1200" b="1" dirty="0" smtClean="0">
                          <a:effectLst/>
                          <a:latin typeface="+mn-lt"/>
                          <a:ea typeface="Calibri"/>
                          <a:cs typeface="Times New Roman"/>
                        </a:rPr>
                        <a:t> інформації про марку, модель легкового автомобіля, що має ознаки об’єкта </a:t>
                      </a:r>
                      <a:endParaRPr lang="uk-UA" sz="1200" dirty="0" smtClean="0">
                        <a:effectLst/>
                        <a:latin typeface="+mn-lt"/>
                        <a:ea typeface="Calibri"/>
                        <a:cs typeface="Times New Roman"/>
                      </a:endParaRPr>
                    </a:p>
                    <a:p>
                      <a:pPr algn="just">
                        <a:lnSpc>
                          <a:spcPct val="100000"/>
                        </a:lnSpc>
                        <a:spcAft>
                          <a:spcPts val="0"/>
                        </a:spcAft>
                      </a:pPr>
                      <a:r>
                        <a:rPr lang="uk-UA" sz="1200" b="1" dirty="0" smtClean="0">
                          <a:effectLst/>
                          <a:latin typeface="+mn-lt"/>
                          <a:ea typeface="Calibri"/>
                          <a:cs typeface="Times New Roman"/>
                        </a:rPr>
                        <a:t>оподаткування </a:t>
                      </a:r>
                      <a:r>
                        <a:rPr lang="uk-UA" sz="1200" b="1" dirty="0">
                          <a:effectLst/>
                          <a:latin typeface="+mn-lt"/>
                          <a:ea typeface="Calibri"/>
                          <a:cs typeface="Times New Roman"/>
                        </a:rPr>
                        <a:t>транспортним податком, </a:t>
                      </a:r>
                      <a:r>
                        <a:rPr lang="uk-UA" sz="1200" b="1" dirty="0" err="1">
                          <a:effectLst/>
                          <a:latin typeface="+mn-lt"/>
                          <a:ea typeface="Calibri"/>
                          <a:cs typeface="Times New Roman"/>
                        </a:rPr>
                        <a:t>Мінекономрозвитку</a:t>
                      </a:r>
                      <a:r>
                        <a:rPr lang="uk-UA" sz="1200" b="1" dirty="0">
                          <a:effectLst/>
                          <a:latin typeface="+mn-lt"/>
                          <a:ea typeface="Calibri"/>
                          <a:cs typeface="Times New Roman"/>
                        </a:rPr>
                        <a:t> за зверненням ДФС та/або власника зазначеного легкового автомобіля визначає його </a:t>
                      </a:r>
                      <a:r>
                        <a:rPr lang="uk-UA" sz="1200" b="1" dirty="0" err="1">
                          <a:effectLst/>
                          <a:latin typeface="+mn-lt"/>
                          <a:ea typeface="Calibri"/>
                          <a:cs typeface="Times New Roman"/>
                        </a:rPr>
                        <a:t>середньоринкову</a:t>
                      </a:r>
                      <a:r>
                        <a:rPr lang="uk-UA" sz="1200" b="1" dirty="0">
                          <a:effectLst/>
                          <a:latin typeface="+mn-lt"/>
                          <a:ea typeface="Calibri"/>
                          <a:cs typeface="Times New Roman"/>
                        </a:rPr>
                        <a:t> вартість, доповнює перелік, зазначений в абзаці першому цього пункту, такою інформацією та розміщує її на своєму офіційному веб-сайті.”.</a:t>
                      </a:r>
                      <a:endParaRPr lang="uk-UA" sz="1200" dirty="0">
                        <a:effectLst/>
                        <a:latin typeface="+mn-lt"/>
                        <a:ea typeface="Calibri"/>
                        <a:cs typeface="Times New Roman"/>
                      </a:endParaRP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200" dirty="0" smtClean="0">
                          <a:effectLst/>
                          <a:latin typeface="+mn-lt"/>
                          <a:ea typeface="Calibri"/>
                          <a:cs typeface="Times New Roman"/>
                        </a:rPr>
                        <a:t>Врегульовано порядок уточнення переліку </a:t>
                      </a:r>
                    </a:p>
                    <a:p>
                      <a:pPr>
                        <a:lnSpc>
                          <a:spcPct val="100000"/>
                        </a:lnSpc>
                        <a:spcAft>
                          <a:spcPts val="0"/>
                        </a:spcAft>
                      </a:pPr>
                      <a:r>
                        <a:rPr lang="uk-UA" sz="1200" dirty="0" smtClean="0">
                          <a:effectLst/>
                          <a:latin typeface="+mn-lt"/>
                          <a:ea typeface="Calibri"/>
                          <a:cs typeface="Times New Roman"/>
                        </a:rPr>
                        <a:t>легкових </a:t>
                      </a:r>
                      <a:r>
                        <a:rPr lang="uk-UA" sz="1200" dirty="0">
                          <a:effectLst/>
                          <a:latin typeface="+mn-lt"/>
                          <a:ea typeface="Calibri"/>
                          <a:cs typeface="Times New Roman"/>
                        </a:rPr>
                        <a:t>автомобілів, що мають ознаки об’єкту оподаткування</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nSpc>
                          <a:spcPct val="100000"/>
                        </a:lnSpc>
                        <a:spcAft>
                          <a:spcPts val="0"/>
                        </a:spcAft>
                      </a:pPr>
                      <a:r>
                        <a:rPr lang="uk-UA" sz="1200" dirty="0">
                          <a:effectLst/>
                          <a:latin typeface="+mn-lt"/>
                          <a:ea typeface="Calibri"/>
                          <a:cs typeface="Times New Roman"/>
                        </a:rPr>
                        <a:t> </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873"/>
                    </a:solidFill>
                  </a:tcPr>
                </a:tc>
              </a:tr>
              <a:tr h="483595">
                <a:tc>
                  <a:txBody>
                    <a:bodyPr/>
                    <a:lstStyle/>
                    <a:p>
                      <a:pPr algn="just">
                        <a:lnSpc>
                          <a:spcPct val="100000"/>
                        </a:lnSpc>
                        <a:spcAft>
                          <a:spcPts val="0"/>
                        </a:spcAft>
                      </a:pPr>
                      <a:r>
                        <a:rPr lang="uk-UA" sz="1200" dirty="0">
                          <a:effectLst/>
                          <a:latin typeface="+mn-lt"/>
                          <a:ea typeface="Calibri"/>
                          <a:cs typeface="Times New Roman"/>
                        </a:rPr>
                        <a:t>14. </a:t>
                      </a:r>
                      <a:r>
                        <a:rPr lang="uk-UA" sz="1200" dirty="0" err="1">
                          <a:effectLst/>
                          <a:latin typeface="+mn-lt"/>
                          <a:ea typeface="Calibri"/>
                          <a:cs typeface="Times New Roman"/>
                        </a:rPr>
                        <a:t>Мінекономрозвитку</a:t>
                      </a:r>
                      <a:r>
                        <a:rPr lang="uk-UA" sz="1200" dirty="0">
                          <a:effectLst/>
                          <a:latin typeface="+mn-lt"/>
                          <a:ea typeface="Calibri"/>
                          <a:cs typeface="Times New Roman"/>
                        </a:rPr>
                        <a:t> забезпечує роботу офіційного веб-сайту в режимі, який дає змогу отримати інформацію про </a:t>
                      </a:r>
                      <a:r>
                        <a:rPr lang="uk-UA" sz="1200" dirty="0" err="1">
                          <a:effectLst/>
                          <a:latin typeface="+mn-lt"/>
                          <a:ea typeface="Calibri"/>
                          <a:cs typeface="Times New Roman"/>
                        </a:rPr>
                        <a:t>середньоринкову</a:t>
                      </a:r>
                      <a:r>
                        <a:rPr lang="uk-UA" sz="1200" dirty="0">
                          <a:effectLst/>
                          <a:latin typeface="+mn-lt"/>
                          <a:ea typeface="Calibri"/>
                          <a:cs typeface="Times New Roman"/>
                        </a:rPr>
                        <a:t> вартість автомобіля шляхом введення даних про їх марку, модель, рік випуску, </a:t>
                      </a:r>
                      <a:r>
                        <a:rPr lang="uk-UA" sz="1200" b="1" dirty="0">
                          <a:effectLst/>
                          <a:latin typeface="+mn-lt"/>
                          <a:ea typeface="Calibri"/>
                          <a:cs typeface="Times New Roman"/>
                        </a:rPr>
                        <a:t>тип двигуна</a:t>
                      </a:r>
                      <a:r>
                        <a:rPr lang="uk-UA" sz="1200" dirty="0">
                          <a:effectLst/>
                          <a:latin typeface="+mn-lt"/>
                          <a:ea typeface="Calibri"/>
                          <a:cs typeface="Times New Roman"/>
                        </a:rPr>
                        <a:t>, об’єм циліндрів двигуна, </a:t>
                      </a:r>
                      <a:r>
                        <a:rPr lang="uk-UA" sz="1200" b="1" dirty="0">
                          <a:effectLst/>
                          <a:latin typeface="+mn-lt"/>
                          <a:ea typeface="Calibri"/>
                          <a:cs typeface="Times New Roman"/>
                        </a:rPr>
                        <a:t>тип коробки переключення передач</a:t>
                      </a:r>
                      <a:r>
                        <a:rPr lang="uk-UA" sz="1200" dirty="0">
                          <a:effectLst/>
                          <a:latin typeface="+mn-lt"/>
                          <a:ea typeface="Calibri"/>
                          <a:cs typeface="Times New Roman"/>
                        </a:rPr>
                        <a:t> та пробіг.</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uk-UA" sz="1200" dirty="0">
                          <a:effectLst/>
                          <a:latin typeface="+mn-lt"/>
                          <a:ea typeface="Calibri"/>
                          <a:cs typeface="Times New Roman"/>
                        </a:rPr>
                        <a:t>14. </a:t>
                      </a:r>
                      <a:r>
                        <a:rPr lang="uk-UA" sz="1200" dirty="0" err="1">
                          <a:effectLst/>
                          <a:latin typeface="+mn-lt"/>
                          <a:ea typeface="Calibri"/>
                          <a:cs typeface="Times New Roman"/>
                        </a:rPr>
                        <a:t>Мінекономрозвитку</a:t>
                      </a:r>
                      <a:r>
                        <a:rPr lang="uk-UA" sz="1200" dirty="0">
                          <a:effectLst/>
                          <a:latin typeface="+mn-lt"/>
                          <a:ea typeface="Calibri"/>
                          <a:cs typeface="Times New Roman"/>
                        </a:rPr>
                        <a:t> забезпечує роботу офіційного веб-сайту в режимі, який дає змогу отримати інформацію про </a:t>
                      </a:r>
                      <a:r>
                        <a:rPr lang="uk-UA" sz="1200" dirty="0" err="1">
                          <a:effectLst/>
                          <a:latin typeface="+mn-lt"/>
                          <a:ea typeface="Calibri"/>
                          <a:cs typeface="Times New Roman"/>
                        </a:rPr>
                        <a:t>середньоринкову</a:t>
                      </a:r>
                      <a:r>
                        <a:rPr lang="uk-UA" sz="1200" dirty="0">
                          <a:effectLst/>
                          <a:latin typeface="+mn-lt"/>
                          <a:ea typeface="Calibri"/>
                          <a:cs typeface="Times New Roman"/>
                        </a:rPr>
                        <a:t> вартість автомобіля шляхом введення даних про їх марку, модель, рік випуску, об’єм циліндрів двигуна, </a:t>
                      </a:r>
                      <a:r>
                        <a:rPr lang="uk-UA" sz="1200" b="1" dirty="0">
                          <a:effectLst/>
                          <a:latin typeface="+mn-lt"/>
                          <a:ea typeface="Calibri"/>
                          <a:cs typeface="Times New Roman"/>
                        </a:rPr>
                        <a:t>тип пального</a:t>
                      </a:r>
                      <a:r>
                        <a:rPr lang="uk-UA" sz="1200" dirty="0">
                          <a:effectLst/>
                          <a:latin typeface="+mn-lt"/>
                          <a:ea typeface="Calibri"/>
                          <a:cs typeface="Times New Roman"/>
                        </a:rPr>
                        <a:t> та пробіг.</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nSpc>
                          <a:spcPct val="100000"/>
                        </a:lnSpc>
                        <a:spcAft>
                          <a:spcPts val="0"/>
                        </a:spcAft>
                      </a:pPr>
                      <a:r>
                        <a:rPr lang="uk-UA" sz="1200" dirty="0">
                          <a:effectLst/>
                          <a:latin typeface="+mn-lt"/>
                          <a:ea typeface="Calibri"/>
                          <a:cs typeface="Times New Roman"/>
                        </a:rPr>
                        <a:t> </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100000"/>
                        </a:lnSpc>
                        <a:spcAft>
                          <a:spcPts val="0"/>
                        </a:spcAft>
                      </a:pPr>
                      <a:r>
                        <a:rPr lang="uk-UA" sz="1200" dirty="0">
                          <a:effectLst/>
                          <a:latin typeface="+mn-lt"/>
                          <a:ea typeface="Calibri"/>
                          <a:cs typeface="Times New Roman"/>
                        </a:rPr>
                        <a:t>Виключення з переліку класифікаційних ознак одного з ціноутворюючого фактору</a:t>
                      </a:r>
                    </a:p>
                  </a:txBody>
                  <a:tcPr marL="22528" marR="22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873"/>
                    </a:solidFill>
                  </a:tcPr>
                </a:tc>
              </a:tr>
            </a:tbl>
          </a:graphicData>
        </a:graphic>
      </p:graphicFrame>
      <p:sp>
        <p:nvSpPr>
          <p:cNvPr id="2" name="TextBox 1"/>
          <p:cNvSpPr txBox="1"/>
          <p:nvPr/>
        </p:nvSpPr>
        <p:spPr>
          <a:xfrm>
            <a:off x="179512" y="4869160"/>
            <a:ext cx="8784976" cy="523220"/>
          </a:xfrm>
          <a:prstGeom prst="rect">
            <a:avLst/>
          </a:prstGeom>
          <a:noFill/>
        </p:spPr>
        <p:txBody>
          <a:bodyPr wrap="square" rtlCol="0">
            <a:spAutoFit/>
          </a:bodyPr>
          <a:lstStyle/>
          <a:p>
            <a:pPr algn="just"/>
            <a:r>
              <a:rPr lang="uk-UA" sz="1400" dirty="0" smtClean="0"/>
              <a:t>В цілому, внесені зміни носять позитивний характер, зменшує корупційні ризики за рахунок біль чіткого визначення </a:t>
            </a:r>
            <a:r>
              <a:rPr lang="uk-UA" sz="1400" dirty="0" err="1" smtClean="0"/>
              <a:t>середньоринкової</a:t>
            </a:r>
            <a:r>
              <a:rPr lang="uk-UA" sz="1400" dirty="0" smtClean="0"/>
              <a:t> вартості автомобіля.</a:t>
            </a:r>
            <a:endParaRPr lang="uk-UA" sz="1400" dirty="0"/>
          </a:p>
        </p:txBody>
      </p:sp>
    </p:spTree>
    <p:extLst>
      <p:ext uri="{BB962C8B-B14F-4D97-AF65-F5344CB8AC3E}">
        <p14:creationId xmlns:p14="http://schemas.microsoft.com/office/powerpoint/2010/main" val="16707197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21</a:t>
            </a:fld>
            <a:endParaRPr lang="ru-RU" sz="1400" b="1">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179512" y="188640"/>
            <a:ext cx="8784976" cy="307777"/>
          </a:xfrm>
          <a:prstGeom prst="rect">
            <a:avLst/>
          </a:prstGeom>
          <a:noFill/>
        </p:spPr>
        <p:txBody>
          <a:bodyPr wrap="square" rtlCol="0">
            <a:spAutoFit/>
          </a:bodyPr>
          <a:lstStyle/>
          <a:p>
            <a:r>
              <a:rPr lang="uk-UA" sz="1400" b="1" u="sng" dirty="0"/>
              <a:t>2.9. Плата за </a:t>
            </a:r>
            <a:r>
              <a:rPr lang="uk-UA" sz="1400" b="1" u="sng" dirty="0" smtClean="0"/>
              <a:t>землю</a:t>
            </a:r>
            <a:endParaRPr lang="uk-UA" sz="1400" b="1" u="sng" dirty="0"/>
          </a:p>
        </p:txBody>
      </p:sp>
      <p:sp>
        <p:nvSpPr>
          <p:cNvPr id="6" name="TextBox 5"/>
          <p:cNvSpPr txBox="1"/>
          <p:nvPr/>
        </p:nvSpPr>
        <p:spPr>
          <a:xfrm>
            <a:off x="179512" y="496417"/>
            <a:ext cx="8784976" cy="954107"/>
          </a:xfrm>
          <a:prstGeom prst="rect">
            <a:avLst/>
          </a:prstGeom>
          <a:noFill/>
        </p:spPr>
        <p:txBody>
          <a:bodyPr wrap="square" rtlCol="0">
            <a:spAutoFit/>
          </a:bodyPr>
          <a:lstStyle/>
          <a:p>
            <a:pPr algn="just"/>
            <a:r>
              <a:rPr lang="uk-UA" sz="1400" b="1" dirty="0"/>
              <a:t>Про затвердження Порядку нормативної грошової оцінки земель сільськогосподарського призначення. Наказ Міністерства аграрної політики та продовольства України від 23 травня 2017 року № 262. Набув чинності 23 червня 2017 року (Офіційний вісник України, 23.06.2017 р., № 49</a:t>
            </a:r>
            <a:r>
              <a:rPr lang="uk-UA" sz="1400" b="1" dirty="0" smtClean="0"/>
              <a:t>).</a:t>
            </a:r>
            <a:endParaRPr lang="uk-UA" sz="1400" dirty="0"/>
          </a:p>
        </p:txBody>
      </p:sp>
      <p:sp>
        <p:nvSpPr>
          <p:cNvPr id="7" name="TextBox 6"/>
          <p:cNvSpPr txBox="1"/>
          <p:nvPr/>
        </p:nvSpPr>
        <p:spPr>
          <a:xfrm>
            <a:off x="179512" y="1556792"/>
            <a:ext cx="8784976" cy="3108543"/>
          </a:xfrm>
          <a:prstGeom prst="rect">
            <a:avLst/>
          </a:prstGeom>
          <a:noFill/>
        </p:spPr>
        <p:txBody>
          <a:bodyPr wrap="square" rtlCol="0">
            <a:spAutoFit/>
          </a:bodyPr>
          <a:lstStyle/>
          <a:p>
            <a:pPr algn="just"/>
            <a:r>
              <a:rPr lang="uk-UA" sz="1400" b="1" dirty="0"/>
              <a:t>Коментар: </a:t>
            </a:r>
            <a:r>
              <a:rPr lang="uk-UA" sz="1400" dirty="0"/>
              <a:t>Цей Порядок визначає процедуру проведення нормативної грошової оцінки земель сільськогосподарського призначення: сільськогосподарські угіддя (рілля, багаторічні насадження, сіножаті, пасовища, перелоги) та несільськогосподарські угіддя на землях сільськогосподарського призначення.</a:t>
            </a:r>
          </a:p>
          <a:p>
            <a:pPr algn="just" fontAlgn="base"/>
            <a:r>
              <a:rPr lang="uk-UA" sz="1400" dirty="0"/>
              <a:t>Даний наказ прийнято для реалізації положень Методики нормативної грошової оцінки земель сільськогосподарського призначення, затвердженої постановою Кабінету Міністрів України від 16 листопада 2016 року № 831.</a:t>
            </a:r>
          </a:p>
          <a:p>
            <a:pPr algn="just" fontAlgn="base"/>
            <a:r>
              <a:rPr lang="uk-UA" sz="1400" dirty="0"/>
              <a:t>В додатку 1 наведено нормативна грошова оцінка ріллі по Автономній Республіці Крим або по області за земельні ділянки, розташовані за межами населених пунктів, нормативну грошову оцінку яких не проведено (найвища грошова оцінка по Черкаській області – 33 930,75 грн. за га; найнижча грошова оцінка по Житомирській області – 21 165,27 грн. за га).  </a:t>
            </a:r>
          </a:p>
          <a:p>
            <a:pPr algn="just" fontAlgn="base"/>
            <a:r>
              <a:rPr lang="uk-UA" sz="1400" dirty="0"/>
              <a:t>За результатами проведення нормативної грошової оцінки земель сільськогосподарського призначення у межах району складається технічна документація про нормативну грошову оцінку земель сільськогосподарського призначення району, яка включає у себе: </a:t>
            </a:r>
          </a:p>
        </p:txBody>
      </p:sp>
    </p:spTree>
    <p:extLst>
      <p:ext uri="{BB962C8B-B14F-4D97-AF65-F5344CB8AC3E}">
        <p14:creationId xmlns:p14="http://schemas.microsoft.com/office/powerpoint/2010/main" val="20217788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22</a:t>
            </a:fld>
            <a:endParaRPr lang="ru-RU" sz="1400" b="1">
              <a:solidFill>
                <a:schemeClr val="bg1"/>
              </a:solidFill>
              <a:effectLst>
                <a:outerShdw blurRad="38100" dist="38100" dir="2700000" algn="tl">
                  <a:srgbClr val="000000">
                    <a:alpha val="43137"/>
                  </a:srgbClr>
                </a:outerShdw>
              </a:effectLst>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8784976" cy="428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9512" y="4365104"/>
            <a:ext cx="8784976" cy="1169551"/>
          </a:xfrm>
          <a:prstGeom prst="rect">
            <a:avLst/>
          </a:prstGeom>
          <a:noFill/>
        </p:spPr>
        <p:txBody>
          <a:bodyPr wrap="square" rtlCol="0">
            <a:spAutoFit/>
          </a:bodyPr>
          <a:lstStyle/>
          <a:p>
            <a:pPr algn="just"/>
            <a:r>
              <a:rPr lang="uk-UA" sz="1400" dirty="0"/>
              <a:t>Позитивним моментом є можливість здійснення нормативної грошової оцінки земель сільськогосподарського призначення без затвердженої технічної документації. </a:t>
            </a:r>
          </a:p>
          <a:p>
            <a:pPr algn="just"/>
            <a:r>
              <a:rPr lang="uk-UA" sz="1400" dirty="0"/>
              <a:t>Негативним моментом в наказі є відсутність інформації щодо дати, починаючи з якої має бути перерахована нормативна грошова оцінка земель сільськогосподарського призначення, оскільки це може вплинути на суму земельного податку, яка була розрахована на початку 2017 року. </a:t>
            </a:r>
          </a:p>
        </p:txBody>
      </p:sp>
    </p:spTree>
    <p:extLst>
      <p:ext uri="{BB962C8B-B14F-4D97-AF65-F5344CB8AC3E}">
        <p14:creationId xmlns:p14="http://schemas.microsoft.com/office/powerpoint/2010/main" val="26812266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23</a:t>
            </a:fld>
            <a:endParaRPr lang="ru-RU" sz="1400" b="1">
              <a:solidFill>
                <a:schemeClr val="bg1"/>
              </a:solidFill>
              <a:effectLst>
                <a:outerShdw blurRad="38100" dist="38100" dir="2700000" algn="tl">
                  <a:srgbClr val="000000">
                    <a:alpha val="43137"/>
                  </a:srgbClr>
                </a:outerShdw>
              </a:effectLst>
            </a:endParaRPr>
          </a:p>
        </p:txBody>
      </p:sp>
      <p:sp>
        <p:nvSpPr>
          <p:cNvPr id="8" name="Прямоугольник 7"/>
          <p:cNvSpPr/>
          <p:nvPr/>
        </p:nvSpPr>
        <p:spPr>
          <a:xfrm>
            <a:off x="1799692" y="186780"/>
            <a:ext cx="5544615" cy="369332"/>
          </a:xfrm>
          <a:prstGeom prst="rect">
            <a:avLst/>
          </a:prstGeom>
        </p:spPr>
        <p:txBody>
          <a:bodyPr wrap="square">
            <a:spAutoFit/>
          </a:bodyPr>
          <a:lstStyle/>
          <a:p>
            <a:pPr algn="ctr"/>
            <a:r>
              <a:rPr lang="uk-UA" dirty="0" smtClean="0">
                <a:solidFill>
                  <a:schemeClr val="bg1">
                    <a:lumMod val="10000"/>
                  </a:schemeClr>
                </a:solidFill>
                <a:effectLst>
                  <a:outerShdw blurRad="38100" dist="38100" dir="2700000" algn="tl">
                    <a:srgbClr val="000000">
                      <a:alpha val="43137"/>
                    </a:srgbClr>
                  </a:outerShdw>
                </a:effectLst>
              </a:rPr>
              <a:t>4. ДОВІДКОВА ІНФОРМАЦІЯ</a:t>
            </a:r>
            <a:endParaRPr lang="ru-RU" dirty="0">
              <a:solidFill>
                <a:schemeClr val="bg1">
                  <a:lumMod val="10000"/>
                </a:schemeClr>
              </a:solidFill>
              <a:effectLst>
                <a:outerShdw blurRad="38100" dist="38100" dir="2700000" algn="tl">
                  <a:srgbClr val="000000">
                    <a:alpha val="43137"/>
                  </a:srgbClr>
                </a:outerShdw>
              </a:effectLst>
            </a:endParaRPr>
          </a:p>
        </p:txBody>
      </p:sp>
      <p:sp>
        <p:nvSpPr>
          <p:cNvPr id="11" name="TextBox 10"/>
          <p:cNvSpPr txBox="1"/>
          <p:nvPr/>
        </p:nvSpPr>
        <p:spPr>
          <a:xfrm>
            <a:off x="3680470" y="560652"/>
            <a:ext cx="1728192" cy="307777"/>
          </a:xfrm>
          <a:prstGeom prst="rect">
            <a:avLst/>
          </a:prstGeom>
          <a:noFill/>
        </p:spPr>
        <p:txBody>
          <a:bodyPr wrap="square" rtlCol="0">
            <a:spAutoFit/>
          </a:bodyPr>
          <a:lstStyle/>
          <a:p>
            <a:r>
              <a:rPr lang="uk-UA" sz="1400" b="1" dirty="0" smtClean="0"/>
              <a:t>Індекс інфляції</a:t>
            </a:r>
            <a:endParaRPr lang="ru-RU" sz="1400" b="1" dirty="0"/>
          </a:p>
        </p:txBody>
      </p:sp>
      <p:sp>
        <p:nvSpPr>
          <p:cNvPr id="7" name="Скругленный прямоугольник 6"/>
          <p:cNvSpPr/>
          <p:nvPr/>
        </p:nvSpPr>
        <p:spPr>
          <a:xfrm>
            <a:off x="267964" y="4077072"/>
            <a:ext cx="8608069" cy="2232249"/>
          </a:xfrm>
          <a:prstGeom prst="roundRect">
            <a:avLst>
              <a:gd name="adj" fmla="val 4731"/>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uk-UA" sz="1300" dirty="0" smtClean="0">
                <a:solidFill>
                  <a:schemeClr val="bg1">
                    <a:lumMod val="10000"/>
                  </a:schemeClr>
                </a:solidFill>
              </a:rPr>
              <a:t>За даними Державної служби статистики України, у травні 2017 р. </a:t>
            </a:r>
            <a:r>
              <a:rPr lang="uk-UA" sz="1300" dirty="0">
                <a:solidFill>
                  <a:schemeClr val="bg1">
                    <a:lumMod val="10000"/>
                  </a:schemeClr>
                </a:solidFill>
              </a:rPr>
              <a:t>відбулося </a:t>
            </a:r>
            <a:r>
              <a:rPr lang="uk-UA" sz="1300" dirty="0" smtClean="0">
                <a:solidFill>
                  <a:schemeClr val="bg1">
                    <a:lumMod val="10000"/>
                  </a:schemeClr>
                </a:solidFill>
              </a:rPr>
              <a:t>прискорення </a:t>
            </a:r>
            <a:r>
              <a:rPr lang="uk-UA" sz="1300" dirty="0">
                <a:solidFill>
                  <a:schemeClr val="bg1">
                    <a:lumMod val="10000"/>
                  </a:schemeClr>
                </a:solidFill>
              </a:rPr>
              <a:t>темпів інфляції порівняно із попереднім місяцем. Відповідні зміни є наслідком зростання споживчих цін на усі види товарів та послуг, </a:t>
            </a:r>
            <a:r>
              <a:rPr lang="uk-UA" sz="1300" dirty="0" smtClean="0">
                <a:solidFill>
                  <a:schemeClr val="bg1">
                    <a:lumMod val="10000"/>
                  </a:schemeClr>
                </a:solidFill>
              </a:rPr>
              <a:t>за винятком </a:t>
            </a:r>
            <a:r>
              <a:rPr lang="uk-UA" sz="1300" dirty="0">
                <a:solidFill>
                  <a:schemeClr val="bg1">
                    <a:lumMod val="10000"/>
                  </a:schemeClr>
                </a:solidFill>
              </a:rPr>
              <a:t>окремих категорій продуктів харчування (</a:t>
            </a:r>
            <a:r>
              <a:rPr lang="uk-UA" sz="1300" dirty="0" smtClean="0">
                <a:solidFill>
                  <a:schemeClr val="bg1">
                    <a:lumMod val="10000"/>
                  </a:schemeClr>
                </a:solidFill>
              </a:rPr>
              <a:t>яйця </a:t>
            </a:r>
            <a:r>
              <a:rPr lang="ru-RU" sz="1300" dirty="0" smtClean="0">
                <a:solidFill>
                  <a:schemeClr val="bg1">
                    <a:lumMod val="10000"/>
                  </a:schemeClr>
                </a:solidFill>
              </a:rPr>
              <a:t>та </a:t>
            </a:r>
            <a:r>
              <a:rPr lang="ru-RU" sz="1300" dirty="0" err="1" smtClean="0">
                <a:solidFill>
                  <a:schemeClr val="bg1">
                    <a:lumMod val="10000"/>
                  </a:schemeClr>
                </a:solidFill>
              </a:rPr>
              <a:t>молочні</a:t>
            </a:r>
            <a:r>
              <a:rPr lang="ru-RU" sz="1300" dirty="0" smtClean="0">
                <a:solidFill>
                  <a:schemeClr val="bg1">
                    <a:lumMod val="10000"/>
                  </a:schemeClr>
                </a:solidFill>
              </a:rPr>
              <a:t> </a:t>
            </a:r>
            <a:r>
              <a:rPr lang="ru-RU" sz="1300" dirty="0" err="1" smtClean="0">
                <a:solidFill>
                  <a:schemeClr val="bg1">
                    <a:lumMod val="10000"/>
                  </a:schemeClr>
                </a:solidFill>
              </a:rPr>
              <a:t>продукти</a:t>
            </a:r>
            <a:r>
              <a:rPr lang="uk-UA" sz="1300" dirty="0">
                <a:solidFill>
                  <a:schemeClr val="bg1">
                    <a:lumMod val="10000"/>
                  </a:schemeClr>
                </a:solidFill>
              </a:rPr>
              <a:t>), </a:t>
            </a:r>
            <a:r>
              <a:rPr lang="uk-UA" sz="1300" dirty="0" smtClean="0">
                <a:solidFill>
                  <a:schemeClr val="bg1">
                    <a:lumMod val="10000"/>
                  </a:schemeClr>
                </a:solidFill>
              </a:rPr>
              <a:t>одягу </a:t>
            </a:r>
            <a:r>
              <a:rPr lang="uk-UA" sz="1300" dirty="0">
                <a:solidFill>
                  <a:schemeClr val="bg1">
                    <a:lumMod val="10000"/>
                  </a:schemeClr>
                </a:solidFill>
              </a:rPr>
              <a:t>і </a:t>
            </a:r>
            <a:r>
              <a:rPr lang="uk-UA" sz="1300" dirty="0" smtClean="0">
                <a:solidFill>
                  <a:schemeClr val="bg1">
                    <a:lumMod val="10000"/>
                  </a:schemeClr>
                </a:solidFill>
              </a:rPr>
              <a:t>взуття</a:t>
            </a:r>
            <a:r>
              <a:rPr lang="uk-UA" sz="1300" dirty="0">
                <a:solidFill>
                  <a:schemeClr val="bg1">
                    <a:lumMod val="10000"/>
                  </a:schemeClr>
                </a:solidFill>
              </a:rPr>
              <a:t>, </a:t>
            </a:r>
            <a:r>
              <a:rPr lang="uk-UA" sz="1300" dirty="0" smtClean="0">
                <a:solidFill>
                  <a:schemeClr val="bg1">
                    <a:lumMod val="10000"/>
                  </a:schemeClr>
                </a:solidFill>
              </a:rPr>
              <a:t>послуг залізничного пасажирського транспорту.  </a:t>
            </a:r>
            <a:r>
              <a:rPr lang="ru-RU" sz="1300" dirty="0" err="1" smtClean="0">
                <a:solidFill>
                  <a:schemeClr val="bg1">
                    <a:lumMod val="10000"/>
                  </a:schemeClr>
                </a:solidFill>
              </a:rPr>
              <a:t>Порівняно</a:t>
            </a:r>
            <a:r>
              <a:rPr lang="ru-RU" sz="1300" dirty="0" smtClean="0">
                <a:solidFill>
                  <a:schemeClr val="bg1">
                    <a:lumMod val="10000"/>
                  </a:schemeClr>
                </a:solidFill>
              </a:rPr>
              <a:t> </a:t>
            </a:r>
            <a:r>
              <a:rPr lang="ru-RU" sz="1300" dirty="0" err="1">
                <a:solidFill>
                  <a:schemeClr val="bg1">
                    <a:lumMod val="10000"/>
                  </a:schemeClr>
                </a:solidFill>
              </a:rPr>
              <a:t>із</a:t>
            </a:r>
            <a:r>
              <a:rPr lang="ru-RU" sz="1300" dirty="0">
                <a:solidFill>
                  <a:schemeClr val="bg1">
                    <a:lumMod val="10000"/>
                  </a:schemeClr>
                </a:solidFill>
              </a:rPr>
              <a:t> </a:t>
            </a:r>
            <a:r>
              <a:rPr lang="ru-RU" sz="1300" dirty="0" err="1" smtClean="0">
                <a:solidFill>
                  <a:schemeClr val="bg1">
                    <a:lumMod val="10000"/>
                  </a:schemeClr>
                </a:solidFill>
              </a:rPr>
              <a:t>травнем</a:t>
            </a:r>
            <a:r>
              <a:rPr lang="ru-RU" sz="1300" dirty="0" smtClean="0">
                <a:solidFill>
                  <a:schemeClr val="bg1">
                    <a:lumMod val="10000"/>
                  </a:schemeClr>
                </a:solidFill>
              </a:rPr>
              <a:t> </a:t>
            </a:r>
            <a:r>
              <a:rPr lang="ru-RU" sz="1300" dirty="0">
                <a:solidFill>
                  <a:schemeClr val="bg1">
                    <a:lumMod val="10000"/>
                  </a:schemeClr>
                </a:solidFill>
              </a:rPr>
              <a:t>2016 р</a:t>
            </a:r>
            <a:r>
              <a:rPr lang="ru-RU" sz="1300" dirty="0" smtClean="0">
                <a:solidFill>
                  <a:schemeClr val="bg1">
                    <a:lumMod val="10000"/>
                  </a:schemeClr>
                </a:solidFill>
              </a:rPr>
              <a:t>. </a:t>
            </a:r>
            <a:r>
              <a:rPr lang="ru-RU" sz="1300" dirty="0">
                <a:solidFill>
                  <a:schemeClr val="bg1">
                    <a:lumMod val="10000"/>
                  </a:schemeClr>
                </a:solidFill>
              </a:rPr>
              <a:t>(за </a:t>
            </a:r>
            <a:r>
              <a:rPr lang="ru-RU" sz="1300" dirty="0" err="1">
                <a:solidFill>
                  <a:schemeClr val="bg1">
                    <a:lumMod val="10000"/>
                  </a:schemeClr>
                </a:solidFill>
              </a:rPr>
              <a:t>останні</a:t>
            </a:r>
            <a:r>
              <a:rPr lang="ru-RU" sz="1300" dirty="0">
                <a:solidFill>
                  <a:schemeClr val="bg1">
                    <a:lumMod val="10000"/>
                  </a:schemeClr>
                </a:solidFill>
              </a:rPr>
              <a:t> 12 </a:t>
            </a:r>
            <a:r>
              <a:rPr lang="ru-RU" sz="1300" dirty="0" err="1">
                <a:solidFill>
                  <a:schemeClr val="bg1">
                    <a:lumMod val="10000"/>
                  </a:schemeClr>
                </a:solidFill>
              </a:rPr>
              <a:t>місяців</a:t>
            </a:r>
            <a:r>
              <a:rPr lang="ru-RU" sz="1300" dirty="0">
                <a:solidFill>
                  <a:schemeClr val="bg1">
                    <a:lumMod val="10000"/>
                  </a:schemeClr>
                </a:solidFill>
              </a:rPr>
              <a:t>) </a:t>
            </a:r>
            <a:r>
              <a:rPr lang="ru-RU" sz="1300" dirty="0" err="1">
                <a:solidFill>
                  <a:schemeClr val="bg1">
                    <a:lumMod val="10000"/>
                  </a:schemeClr>
                </a:solidFill>
              </a:rPr>
              <a:t>ціни</a:t>
            </a:r>
            <a:r>
              <a:rPr lang="ru-RU" sz="1300" dirty="0">
                <a:solidFill>
                  <a:schemeClr val="bg1">
                    <a:lumMod val="10000"/>
                  </a:schemeClr>
                </a:solidFill>
              </a:rPr>
              <a:t> на </a:t>
            </a:r>
            <a:r>
              <a:rPr lang="ru-RU" sz="1300" dirty="0" err="1">
                <a:solidFill>
                  <a:schemeClr val="bg1">
                    <a:lumMod val="10000"/>
                  </a:schemeClr>
                </a:solidFill>
              </a:rPr>
              <a:t>споживчому</a:t>
            </a:r>
            <a:r>
              <a:rPr lang="ru-RU" sz="1300" dirty="0">
                <a:solidFill>
                  <a:schemeClr val="bg1">
                    <a:lumMod val="10000"/>
                  </a:schemeClr>
                </a:solidFill>
              </a:rPr>
              <a:t> ринку </a:t>
            </a:r>
            <a:r>
              <a:rPr lang="ru-RU" sz="1300" dirty="0" err="1">
                <a:solidFill>
                  <a:schemeClr val="bg1">
                    <a:lumMod val="10000"/>
                  </a:schemeClr>
                </a:solidFill>
              </a:rPr>
              <a:t>зросли</a:t>
            </a:r>
            <a:r>
              <a:rPr lang="ru-RU" sz="1300" dirty="0">
                <a:solidFill>
                  <a:schemeClr val="bg1">
                    <a:lumMod val="10000"/>
                  </a:schemeClr>
                </a:solidFill>
              </a:rPr>
              <a:t> на </a:t>
            </a:r>
            <a:r>
              <a:rPr lang="ru-RU" sz="1300" dirty="0" smtClean="0">
                <a:solidFill>
                  <a:schemeClr val="bg1">
                    <a:lumMod val="10000"/>
                  </a:schemeClr>
                </a:solidFill>
              </a:rPr>
              <a:t>13,5%.</a:t>
            </a:r>
          </a:p>
          <a:p>
            <a:pPr lvl="0" algn="just"/>
            <a:r>
              <a:rPr lang="uk-UA" sz="1300" dirty="0" smtClean="0">
                <a:solidFill>
                  <a:schemeClr val="bg1">
                    <a:lumMod val="10000"/>
                  </a:schemeClr>
                </a:solidFill>
              </a:rPr>
              <a:t>Значення індексу інфляції може впливати на:</a:t>
            </a:r>
          </a:p>
          <a:p>
            <a:pPr indent="-171450" algn="just">
              <a:buFont typeface="Arial" pitchFamily="34" charset="0"/>
              <a:buChar char="•"/>
            </a:pPr>
            <a:r>
              <a:rPr lang="uk-UA" sz="1300" dirty="0" err="1">
                <a:solidFill>
                  <a:schemeClr val="bg1">
                    <a:lumMod val="10000"/>
                  </a:schemeClr>
                </a:solidFill>
              </a:rPr>
              <a:t>коригуючі</a:t>
            </a:r>
            <a:r>
              <a:rPr lang="uk-UA" sz="1300" dirty="0">
                <a:solidFill>
                  <a:schemeClr val="bg1">
                    <a:lumMod val="10000"/>
                  </a:schemeClr>
                </a:solidFill>
              </a:rPr>
              <a:t> коефіцієнти, які застосовуються до ставок рентної плати за користування надрами для видобування корисних копалин (п. 252.22  ПКУ);</a:t>
            </a:r>
          </a:p>
          <a:p>
            <a:pPr indent="-171450" algn="just">
              <a:buFont typeface="Arial" pitchFamily="34" charset="0"/>
              <a:buChar char="•"/>
            </a:pPr>
            <a:r>
              <a:rPr lang="uk-UA" sz="1300" dirty="0">
                <a:solidFill>
                  <a:schemeClr val="bg1">
                    <a:lumMod val="10000"/>
                  </a:schemeClr>
                </a:solidFill>
              </a:rPr>
              <a:t>індексацію нормативної грошової оцінки земель (ст. 289 ПКУ</a:t>
            </a:r>
            <a:r>
              <a:rPr lang="uk-UA" sz="1300" dirty="0" smtClean="0">
                <a:solidFill>
                  <a:schemeClr val="bg1">
                    <a:lumMod val="10000"/>
                  </a:schemeClr>
                </a:solidFill>
              </a:rPr>
              <a:t>);</a:t>
            </a:r>
            <a:endParaRPr lang="uk-UA" sz="1300" dirty="0">
              <a:solidFill>
                <a:schemeClr val="bg1">
                  <a:lumMod val="10000"/>
                </a:schemeClr>
              </a:solidFill>
            </a:endParaRPr>
          </a:p>
          <a:p>
            <a:pPr indent="-171450" algn="just">
              <a:buFont typeface="Arial" pitchFamily="34" charset="0"/>
              <a:buChar char="•"/>
            </a:pPr>
            <a:r>
              <a:rPr lang="uk-UA" sz="1300" dirty="0">
                <a:solidFill>
                  <a:schemeClr val="bg1">
                    <a:lumMod val="10000"/>
                  </a:schemeClr>
                </a:solidFill>
              </a:rPr>
              <a:t>базу оподаткування єдиним податком для платників єдиного податку четвертої групи (п. 292</a:t>
            </a:r>
            <a:r>
              <a:rPr lang="uk-UA" sz="1300" baseline="30000" dirty="0">
                <a:solidFill>
                  <a:schemeClr val="bg1">
                    <a:lumMod val="10000"/>
                  </a:schemeClr>
                </a:solidFill>
              </a:rPr>
              <a:t>1</a:t>
            </a:r>
            <a:r>
              <a:rPr lang="uk-UA" sz="1300" dirty="0">
                <a:solidFill>
                  <a:schemeClr val="bg1">
                    <a:lumMod val="10000"/>
                  </a:schemeClr>
                </a:solidFill>
              </a:rPr>
              <a:t>.2 ПКУ);</a:t>
            </a:r>
          </a:p>
          <a:p>
            <a:pPr indent="-171450" algn="just">
              <a:buFont typeface="Arial" pitchFamily="34" charset="0"/>
              <a:buChar char="•"/>
            </a:pPr>
            <a:r>
              <a:rPr lang="uk-UA" sz="1300" dirty="0">
                <a:solidFill>
                  <a:schemeClr val="bg1">
                    <a:lumMod val="10000"/>
                  </a:schemeClr>
                </a:solidFill>
              </a:rPr>
              <a:t>індексацію ставок акцизного податку, екологічного податку, рентної плати (</a:t>
            </a:r>
            <a:r>
              <a:rPr lang="uk-UA" sz="1300" dirty="0" err="1">
                <a:solidFill>
                  <a:schemeClr val="bg1">
                    <a:lumMod val="10000"/>
                  </a:schemeClr>
                </a:solidFill>
              </a:rPr>
              <a:t>абз</a:t>
            </a:r>
            <a:r>
              <a:rPr lang="uk-UA" sz="1300" dirty="0">
                <a:solidFill>
                  <a:schemeClr val="bg1">
                    <a:lumMod val="10000"/>
                  </a:schemeClr>
                </a:solidFill>
              </a:rPr>
              <a:t>. 9 пункту 4 Розділу ХІХ).</a:t>
            </a:r>
            <a:endParaRPr lang="ru-RU" sz="1300" dirty="0">
              <a:solidFill>
                <a:schemeClr val="bg1">
                  <a:lumMod val="10000"/>
                </a:schemeClr>
              </a:solidFill>
            </a:endParaRPr>
          </a:p>
        </p:txBody>
      </p:sp>
      <p:graphicFrame>
        <p:nvGraphicFramePr>
          <p:cNvPr id="9" name="Диаграмма 8"/>
          <p:cNvGraphicFramePr>
            <a:graphicFrameLocks/>
          </p:cNvGraphicFramePr>
          <p:nvPr>
            <p:extLst>
              <p:ext uri="{D42A27DB-BD31-4B8C-83A1-F6EECF244321}">
                <p14:modId xmlns:p14="http://schemas.microsoft.com/office/powerpoint/2010/main" val="1872940933"/>
              </p:ext>
            </p:extLst>
          </p:nvPr>
        </p:nvGraphicFramePr>
        <p:xfrm>
          <a:off x="179512" y="556112"/>
          <a:ext cx="8784976" cy="3520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31166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24</a:t>
            </a:fld>
            <a:endParaRPr lang="ru-RU" sz="1400" b="1">
              <a:solidFill>
                <a:schemeClr val="bg1"/>
              </a:solidFill>
              <a:effectLst>
                <a:outerShdw blurRad="38100" dist="38100" dir="2700000" algn="tl">
                  <a:srgbClr val="000000">
                    <a:alpha val="43137"/>
                  </a:srgbClr>
                </a:outerShdw>
              </a:effectLst>
            </a:endParaRPr>
          </a:p>
        </p:txBody>
      </p:sp>
      <p:sp>
        <p:nvSpPr>
          <p:cNvPr id="8" name="Прямоугольник 7"/>
          <p:cNvSpPr/>
          <p:nvPr/>
        </p:nvSpPr>
        <p:spPr>
          <a:xfrm>
            <a:off x="179512" y="186780"/>
            <a:ext cx="8784976" cy="523220"/>
          </a:xfrm>
          <a:prstGeom prst="rect">
            <a:avLst/>
          </a:prstGeom>
        </p:spPr>
        <p:txBody>
          <a:bodyPr wrap="square">
            <a:spAutoFit/>
          </a:bodyPr>
          <a:lstStyle/>
          <a:p>
            <a:pPr algn="ctr"/>
            <a:r>
              <a:rPr lang="uk-UA" sz="1400" b="1" dirty="0"/>
              <a:t>5. ОЦІНЮВАННЯ ЯКОСТІ ПРОВЕДЕННЯ АНАЛІЗУ РЕГУЛЯТОРНОГО ВПЛИВУ ПРОЕКТІВ РЕГУЛЯТОРНИХ АКТІВ В СФЕРІ </a:t>
            </a:r>
            <a:r>
              <a:rPr lang="uk-UA" sz="1400" b="1" dirty="0" smtClean="0"/>
              <a:t>ОПОДАТКУВАННЯ</a:t>
            </a:r>
            <a:endParaRPr lang="ru-RU" sz="1400" dirty="0">
              <a:solidFill>
                <a:schemeClr val="bg1">
                  <a:lumMod val="10000"/>
                </a:schemeClr>
              </a:solidFill>
              <a:effectLst>
                <a:outerShdw blurRad="38100" dist="38100" dir="2700000" algn="tl">
                  <a:srgbClr val="000000">
                    <a:alpha val="43137"/>
                  </a:srgbClr>
                </a:outerShdw>
              </a:effectLst>
            </a:endParaRPr>
          </a:p>
        </p:txBody>
      </p:sp>
      <p:sp>
        <p:nvSpPr>
          <p:cNvPr id="6" name="TextBox 5"/>
          <p:cNvSpPr txBox="1"/>
          <p:nvPr/>
        </p:nvSpPr>
        <p:spPr>
          <a:xfrm>
            <a:off x="179512" y="710000"/>
            <a:ext cx="8784976" cy="5693866"/>
          </a:xfrm>
          <a:prstGeom prst="rect">
            <a:avLst/>
          </a:prstGeom>
          <a:noFill/>
        </p:spPr>
        <p:txBody>
          <a:bodyPr wrap="square" rtlCol="0">
            <a:spAutoFit/>
          </a:bodyPr>
          <a:lstStyle/>
          <a:p>
            <a:pPr algn="just"/>
            <a:r>
              <a:rPr lang="uk-UA" sz="1400" dirty="0"/>
              <a:t>Оцінювання якості проведення аналізу регуляторного впливу проекту НПА (що здійснюється на основі методики, затвердженої Постановою Кабінету Міністрів України «Про затвердження методик проведення аналізу впливу та відстеження результативності регуляторного акта» від 11 березня 2004 р. №308) має метою визначення якості здійснення регуляторної діяльності Державної фіскальної служби України та здійснюється за методикою, розробленою НДЦ ІПР НАН України [http://ndc-ipr.org/]. </a:t>
            </a:r>
          </a:p>
          <a:p>
            <a:pPr algn="just"/>
            <a:r>
              <a:rPr lang="uk-UA" sz="1400" dirty="0"/>
              <a:t>Оцінювання відбувається за критерієм наявності якісної та кількісної складової в аналізі регуляторного впливу проектів.  </a:t>
            </a:r>
          </a:p>
          <a:p>
            <a:pPr algn="just"/>
            <a:r>
              <a:rPr lang="uk-UA" sz="1400" dirty="0"/>
              <a:t>Кількісна оцінка проекту передбачає аналіз витрат на одного суб’єкта господарювання великого і середнього підприємництва; аналіз бюджетних витрат на адміністрування регулювання для суб’єктів великого і середнього підприємництва; аналіз М-тесту та  аналіз показників результативності регуляторного акта, які встановлюються протягом різних періодів після набрання чинності актом. Для оцінювання кількісної складової використовується коефіцієнт повноти кількісної оцінки, що розраховується за формулою:</a:t>
            </a:r>
          </a:p>
          <a:p>
            <a:pPr algn="just"/>
            <a:r>
              <a:rPr lang="uk-UA" sz="1400" b="1" dirty="0"/>
              <a:t> </a:t>
            </a:r>
            <a:r>
              <a:rPr lang="uk-UA" sz="1400" b="1" dirty="0" smtClean="0"/>
              <a:t>				</a:t>
            </a:r>
          </a:p>
          <a:p>
            <a:pPr algn="just"/>
            <a:r>
              <a:rPr lang="uk-UA" sz="1400" b="1" dirty="0"/>
              <a:t>	</a:t>
            </a:r>
            <a:r>
              <a:rPr lang="uk-UA" sz="1400" b="1" dirty="0" smtClean="0"/>
              <a:t>			Кк</a:t>
            </a:r>
            <a:r>
              <a:rPr lang="uk-UA" sz="1400" dirty="0" smtClean="0"/>
              <a:t> </a:t>
            </a:r>
            <a:r>
              <a:rPr lang="uk-UA" sz="1400" dirty="0"/>
              <a:t>= </a:t>
            </a:r>
            <a:r>
              <a:rPr lang="uk-UA" sz="1400" dirty="0" err="1"/>
              <a:t>Кфк</a:t>
            </a:r>
            <a:r>
              <a:rPr lang="uk-UA" sz="1400" dirty="0"/>
              <a:t> / </a:t>
            </a:r>
            <a:r>
              <a:rPr lang="uk-UA" sz="1400" dirty="0" err="1" smtClean="0"/>
              <a:t>Ккз</a:t>
            </a:r>
            <a:r>
              <a:rPr lang="uk-UA" sz="1400" dirty="0" smtClean="0"/>
              <a:t>,</a:t>
            </a:r>
            <a:endParaRPr lang="uk-UA" sz="1400" dirty="0"/>
          </a:p>
          <a:p>
            <a:pPr algn="just"/>
            <a:r>
              <a:rPr lang="uk-UA" sz="1400" b="1" dirty="0" smtClean="0"/>
              <a:t>де:	</a:t>
            </a:r>
            <a:r>
              <a:rPr lang="uk-UA" sz="1400" b="1" dirty="0" err="1" smtClean="0"/>
              <a:t>Кк</a:t>
            </a:r>
            <a:r>
              <a:rPr lang="uk-UA" sz="1400" dirty="0" err="1" smtClean="0"/>
              <a:t>-коефіцієнт</a:t>
            </a:r>
            <a:r>
              <a:rPr lang="uk-UA" sz="1400" dirty="0" smtClean="0"/>
              <a:t> </a:t>
            </a:r>
            <a:r>
              <a:rPr lang="uk-UA" sz="1400" dirty="0"/>
              <a:t>повноти кількісної оцінки;</a:t>
            </a:r>
          </a:p>
          <a:p>
            <a:pPr algn="just"/>
            <a:r>
              <a:rPr lang="uk-UA" sz="1400" b="1" dirty="0" smtClean="0"/>
              <a:t>	</a:t>
            </a:r>
            <a:r>
              <a:rPr lang="uk-UA" sz="1400" b="1" dirty="0" err="1" smtClean="0"/>
              <a:t>Кфк</a:t>
            </a:r>
            <a:r>
              <a:rPr lang="uk-UA" sz="1400" dirty="0" err="1" smtClean="0"/>
              <a:t>-кількість</a:t>
            </a:r>
            <a:r>
              <a:rPr lang="uk-UA" sz="1400" dirty="0" smtClean="0"/>
              <a:t> </a:t>
            </a:r>
            <a:r>
              <a:rPr lang="uk-UA" sz="1400" dirty="0"/>
              <a:t>фактично оцінених кількісних показників;</a:t>
            </a:r>
          </a:p>
          <a:p>
            <a:pPr algn="just"/>
            <a:r>
              <a:rPr lang="uk-UA" sz="1400" b="1" dirty="0" smtClean="0"/>
              <a:t>	</a:t>
            </a:r>
            <a:r>
              <a:rPr lang="uk-UA" sz="1400" b="1" dirty="0" err="1" smtClean="0"/>
              <a:t>Ккз</a:t>
            </a:r>
            <a:r>
              <a:rPr lang="uk-UA" sz="1400" dirty="0" smtClean="0"/>
              <a:t>-загальне число кількісних </a:t>
            </a:r>
            <a:r>
              <a:rPr lang="uk-UA" sz="1400" dirty="0"/>
              <a:t>показників.</a:t>
            </a:r>
          </a:p>
          <a:p>
            <a:pPr algn="just"/>
            <a:r>
              <a:rPr lang="uk-UA" sz="1400" dirty="0"/>
              <a:t> </a:t>
            </a:r>
            <a:r>
              <a:rPr lang="uk-UA" sz="1400" dirty="0" smtClean="0"/>
              <a:t>Крім </a:t>
            </a:r>
            <a:r>
              <a:rPr lang="uk-UA" sz="1400" dirty="0"/>
              <a:t>того, у разі неможливості обчислення розмірів прогнозних значень показників результативності у звіті проведеного АРВ може наводитися їх текстовий опис. Отже, за наявності лише текстового опису кількісних показників, для проведення оцінки, вони вважаються проаналізованими описовим способом та позначаються, </a:t>
            </a:r>
            <a:r>
              <a:rPr lang="uk-UA" sz="1400" dirty="0" smtClean="0"/>
              <a:t>як «О</a:t>
            </a:r>
            <a:r>
              <a:rPr lang="uk-UA" sz="1400" dirty="0"/>
              <a:t>». Для оцінки співвідношення кількості показників, наведених в текстовій та числовій формах, застосовується </a:t>
            </a:r>
            <a:r>
              <a:rPr lang="uk-UA" sz="1400" dirty="0" smtClean="0"/>
              <a:t>коефіцієнт </a:t>
            </a:r>
            <a:r>
              <a:rPr lang="uk-UA" sz="1400" dirty="0"/>
              <a:t>описового заміщення кількісних показників (Ко), який розраховується за формулою</a:t>
            </a:r>
            <a:r>
              <a:rPr lang="uk-UA" sz="1400" dirty="0" smtClean="0"/>
              <a:t>:		</a:t>
            </a:r>
          </a:p>
        </p:txBody>
      </p:sp>
    </p:spTree>
    <p:extLst>
      <p:ext uri="{BB962C8B-B14F-4D97-AF65-F5344CB8AC3E}">
        <p14:creationId xmlns:p14="http://schemas.microsoft.com/office/powerpoint/2010/main" val="3347825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25</a:t>
            </a:fld>
            <a:endParaRPr lang="ru-RU" sz="1400" b="1">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179512" y="188640"/>
            <a:ext cx="8784976" cy="6124754"/>
          </a:xfrm>
          <a:prstGeom prst="rect">
            <a:avLst/>
          </a:prstGeom>
          <a:noFill/>
        </p:spPr>
        <p:txBody>
          <a:bodyPr wrap="square" rtlCol="0">
            <a:spAutoFit/>
          </a:bodyPr>
          <a:lstStyle/>
          <a:p>
            <a:pPr algn="just"/>
            <a:r>
              <a:rPr lang="uk-UA" sz="1400" b="1" dirty="0" smtClean="0"/>
              <a:t>				</a:t>
            </a:r>
            <a:r>
              <a:rPr lang="uk-UA" sz="1400" b="1" dirty="0" err="1" smtClean="0"/>
              <a:t>Ко</a:t>
            </a:r>
            <a:r>
              <a:rPr lang="uk-UA" sz="1400" dirty="0" err="1"/>
              <a:t>=</a:t>
            </a:r>
            <a:r>
              <a:rPr lang="uk-UA" sz="1400" dirty="0"/>
              <a:t> </a:t>
            </a:r>
            <a:r>
              <a:rPr lang="uk-UA" sz="1400" dirty="0" err="1"/>
              <a:t>Кко</a:t>
            </a:r>
            <a:r>
              <a:rPr lang="uk-UA" sz="1400" dirty="0"/>
              <a:t>/Кок,,</a:t>
            </a:r>
          </a:p>
          <a:p>
            <a:pPr algn="just"/>
            <a:r>
              <a:rPr lang="uk-UA" sz="1400" b="1" dirty="0"/>
              <a:t>де:	</a:t>
            </a:r>
            <a:r>
              <a:rPr lang="uk-UA" sz="1400" b="1" dirty="0" err="1"/>
              <a:t>Ко</a:t>
            </a:r>
            <a:r>
              <a:rPr lang="uk-UA" sz="1400" b="1" dirty="0"/>
              <a:t> </a:t>
            </a:r>
            <a:r>
              <a:rPr lang="uk-UA" sz="1400" dirty="0"/>
              <a:t>- коефіцієнт описового заміщення кількісних показників;</a:t>
            </a:r>
          </a:p>
          <a:p>
            <a:pPr algn="just"/>
            <a:r>
              <a:rPr lang="uk-UA" sz="1400" b="1" dirty="0" smtClean="0"/>
              <a:t>	</a:t>
            </a:r>
            <a:r>
              <a:rPr lang="uk-UA" sz="1400" b="1" dirty="0" err="1" smtClean="0"/>
              <a:t>Кко</a:t>
            </a:r>
            <a:r>
              <a:rPr lang="uk-UA" sz="1400" b="1" dirty="0" smtClean="0"/>
              <a:t> </a:t>
            </a:r>
            <a:r>
              <a:rPr lang="uk-UA" sz="1400" dirty="0"/>
              <a:t>- кількість показників оцінених описовим способом;</a:t>
            </a:r>
          </a:p>
          <a:p>
            <a:pPr algn="just"/>
            <a:r>
              <a:rPr lang="uk-UA" sz="1400" b="1" dirty="0" smtClean="0"/>
              <a:t>	Кок </a:t>
            </a:r>
            <a:r>
              <a:rPr lang="uk-UA" sz="1400" dirty="0"/>
              <a:t>- </a:t>
            </a:r>
            <a:r>
              <a:rPr lang="uk-UA" sz="1400" dirty="0" smtClean="0"/>
              <a:t>загальне число оцінених </a:t>
            </a:r>
            <a:r>
              <a:rPr lang="uk-UA" sz="1400" dirty="0"/>
              <a:t>кількісних показників.</a:t>
            </a:r>
          </a:p>
          <a:p>
            <a:pPr algn="just"/>
            <a:r>
              <a:rPr lang="uk-UA" sz="1400" dirty="0"/>
              <a:t> </a:t>
            </a:r>
            <a:r>
              <a:rPr lang="uk-UA" sz="1400" dirty="0" smtClean="0"/>
              <a:t>Методика </a:t>
            </a:r>
            <a:r>
              <a:rPr lang="uk-UA" sz="1400" dirty="0"/>
              <a:t>проведення АРВ також включає якісні показники: визначення проблеми, яку передбачається розв'язати шляхом державного регулювання, визначення цілей державного регулювання, визначення усіх прийнятних альтернативних способів досягнення зазначених цілей, опис механізму, який пропонується застосувати для розв'язання проблеми, обґрунтування можливості досягнення визначених цілей у разі прийняття регуляторного акта, обґрунтування запропонованого строку дії акта, визначення заходів, з допомогою яких буде здійснюватися відстеження результативності акта. Для оцінювання якісної складової АРВ використовується коефіцієнт повноти якісної оцінки, що розраховується за формулою:</a:t>
            </a:r>
          </a:p>
          <a:p>
            <a:pPr algn="just"/>
            <a:r>
              <a:rPr lang="uk-UA" sz="1400" dirty="0"/>
              <a:t> </a:t>
            </a:r>
            <a:r>
              <a:rPr lang="uk-UA" sz="1400" dirty="0" smtClean="0"/>
              <a:t>				</a:t>
            </a:r>
          </a:p>
          <a:p>
            <a:pPr algn="just"/>
            <a:r>
              <a:rPr lang="uk-UA" sz="1400" b="1" dirty="0"/>
              <a:t>	</a:t>
            </a:r>
            <a:r>
              <a:rPr lang="uk-UA" sz="1400" b="1" dirty="0" smtClean="0"/>
              <a:t>			</a:t>
            </a:r>
            <a:r>
              <a:rPr lang="uk-UA" sz="1400" b="1" dirty="0" err="1" smtClean="0"/>
              <a:t>Кяк</a:t>
            </a:r>
            <a:r>
              <a:rPr lang="uk-UA" sz="1400" dirty="0" err="1"/>
              <a:t>=</a:t>
            </a:r>
            <a:r>
              <a:rPr lang="uk-UA" sz="1400" dirty="0"/>
              <a:t> </a:t>
            </a:r>
            <a:r>
              <a:rPr lang="uk-UA" sz="1400" dirty="0" err="1"/>
              <a:t>Коя</a:t>
            </a:r>
            <a:r>
              <a:rPr lang="uk-UA" sz="1400" dirty="0"/>
              <a:t>/</a:t>
            </a:r>
            <a:r>
              <a:rPr lang="uk-UA" sz="1400" dirty="0" err="1"/>
              <a:t>Кяз</a:t>
            </a:r>
            <a:endParaRPr lang="uk-UA" sz="1400" dirty="0"/>
          </a:p>
          <a:p>
            <a:pPr algn="just"/>
            <a:r>
              <a:rPr lang="uk-UA" sz="1400" b="1" dirty="0" smtClean="0"/>
              <a:t>де:	</a:t>
            </a:r>
            <a:r>
              <a:rPr lang="uk-UA" sz="1400" b="1" dirty="0" err="1" smtClean="0"/>
              <a:t>Кяк</a:t>
            </a:r>
            <a:r>
              <a:rPr lang="uk-UA" sz="1400" dirty="0" err="1" smtClean="0"/>
              <a:t>-коефіцієнт</a:t>
            </a:r>
            <a:r>
              <a:rPr lang="uk-UA" sz="1400" dirty="0" smtClean="0"/>
              <a:t> </a:t>
            </a:r>
            <a:r>
              <a:rPr lang="uk-UA" sz="1400" dirty="0"/>
              <a:t>повноти якісної оцінки;</a:t>
            </a:r>
          </a:p>
          <a:p>
            <a:pPr algn="just"/>
            <a:r>
              <a:rPr lang="uk-UA" sz="1400" b="1" dirty="0" smtClean="0"/>
              <a:t>	</a:t>
            </a:r>
            <a:r>
              <a:rPr lang="uk-UA" sz="1400" b="1" dirty="0" err="1" smtClean="0"/>
              <a:t>Коя</a:t>
            </a:r>
            <a:r>
              <a:rPr lang="uk-UA" sz="1400" dirty="0" err="1" smtClean="0"/>
              <a:t>-кількість</a:t>
            </a:r>
            <a:r>
              <a:rPr lang="uk-UA" sz="1400" dirty="0" smtClean="0"/>
              <a:t> </a:t>
            </a:r>
            <a:r>
              <a:rPr lang="uk-UA" sz="1400" dirty="0"/>
              <a:t>оцінених якісних показників;</a:t>
            </a:r>
          </a:p>
          <a:p>
            <a:pPr algn="just"/>
            <a:r>
              <a:rPr lang="uk-UA" sz="1400" b="1" dirty="0" smtClean="0"/>
              <a:t>	</a:t>
            </a:r>
            <a:r>
              <a:rPr lang="uk-UA" sz="1400" b="1" dirty="0" err="1" smtClean="0"/>
              <a:t>Кяз</a:t>
            </a:r>
            <a:r>
              <a:rPr lang="uk-UA" sz="1400" dirty="0" err="1" smtClean="0"/>
              <a:t>-загальна</a:t>
            </a:r>
            <a:r>
              <a:rPr lang="uk-UA" sz="1400" dirty="0" smtClean="0"/>
              <a:t> </a:t>
            </a:r>
            <a:r>
              <a:rPr lang="uk-UA" sz="1400" dirty="0"/>
              <a:t>кількість якісних показників.</a:t>
            </a:r>
          </a:p>
          <a:p>
            <a:pPr algn="just"/>
            <a:r>
              <a:rPr lang="uk-UA" sz="1400" dirty="0"/>
              <a:t> </a:t>
            </a:r>
            <a:r>
              <a:rPr lang="uk-UA" sz="1400" dirty="0" smtClean="0"/>
              <a:t>Для </a:t>
            </a:r>
            <a:r>
              <a:rPr lang="uk-UA" sz="1400" dirty="0"/>
              <a:t>оцінювання та виявлення тенденцій повноти розробки АРВ проектів нормативно-правових актів ДФСУ використано інтегральний показник, який враховує кількісні та якісні коефіцієнти та містить наступні складові:</a:t>
            </a:r>
          </a:p>
          <a:p>
            <a:pPr algn="just"/>
            <a:r>
              <a:rPr lang="uk-UA" sz="1400" dirty="0"/>
              <a:t> </a:t>
            </a:r>
            <a:r>
              <a:rPr lang="uk-UA" sz="1400" dirty="0" smtClean="0"/>
              <a:t>	</a:t>
            </a:r>
            <a:endParaRPr lang="uk-UA" sz="1400" dirty="0"/>
          </a:p>
          <a:p>
            <a:pPr algn="just"/>
            <a:r>
              <a:rPr lang="uk-UA" sz="1400" b="1" dirty="0" smtClean="0"/>
              <a:t>				КI</a:t>
            </a:r>
            <a:r>
              <a:rPr lang="uk-UA" sz="1400" dirty="0"/>
              <a:t>= (</a:t>
            </a:r>
            <a:r>
              <a:rPr lang="uk-UA" sz="1400" dirty="0" err="1"/>
              <a:t>Кяк+Кк</a:t>
            </a:r>
            <a:r>
              <a:rPr lang="uk-UA" sz="1400" dirty="0"/>
              <a:t>)/2</a:t>
            </a:r>
          </a:p>
          <a:p>
            <a:pPr algn="just"/>
            <a:r>
              <a:rPr lang="uk-UA" sz="1400" b="1" dirty="0" smtClean="0"/>
              <a:t>де:	</a:t>
            </a:r>
            <a:r>
              <a:rPr lang="uk-UA" sz="1400" b="1" dirty="0" err="1" smtClean="0"/>
              <a:t>Кяк</a:t>
            </a:r>
            <a:r>
              <a:rPr lang="uk-UA" sz="1400" dirty="0" err="1" smtClean="0"/>
              <a:t>-коефіцієнт</a:t>
            </a:r>
            <a:r>
              <a:rPr lang="uk-UA" sz="1400" dirty="0" smtClean="0"/>
              <a:t> </a:t>
            </a:r>
            <a:r>
              <a:rPr lang="uk-UA" sz="1400" dirty="0"/>
              <a:t>повноти якісної оцінки;</a:t>
            </a:r>
          </a:p>
          <a:p>
            <a:pPr algn="just"/>
            <a:r>
              <a:rPr lang="uk-UA" sz="1400" b="1" dirty="0" smtClean="0"/>
              <a:t>	</a:t>
            </a:r>
            <a:r>
              <a:rPr lang="uk-UA" sz="1400" b="1" dirty="0" err="1" smtClean="0"/>
              <a:t>Кк</a:t>
            </a:r>
            <a:r>
              <a:rPr lang="uk-UA" sz="1400" dirty="0" err="1" smtClean="0"/>
              <a:t>-коефіцієнт</a:t>
            </a:r>
            <a:r>
              <a:rPr lang="uk-UA" sz="1400" dirty="0" smtClean="0"/>
              <a:t> </a:t>
            </a:r>
            <a:r>
              <a:rPr lang="uk-UA" sz="1400" dirty="0"/>
              <a:t>повноти кількісної оцінки.</a:t>
            </a:r>
          </a:p>
          <a:p>
            <a:pPr algn="just"/>
            <a:r>
              <a:rPr lang="uk-UA" sz="1400" dirty="0"/>
              <a:t> </a:t>
            </a:r>
          </a:p>
          <a:p>
            <a:pPr algn="just"/>
            <a:r>
              <a:rPr lang="uk-UA" sz="1400" dirty="0"/>
              <a:t>Надалі, буде здійснюватися оцінювання стану проведення АРВ проектів регуляторних актів в сфері оподаткування для проведення більш глибокого дослідження нормативно-правового середовища. </a:t>
            </a:r>
          </a:p>
        </p:txBody>
      </p:sp>
    </p:spTree>
    <p:extLst>
      <p:ext uri="{BB962C8B-B14F-4D97-AF65-F5344CB8AC3E}">
        <p14:creationId xmlns:p14="http://schemas.microsoft.com/office/powerpoint/2010/main" val="35358918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26</a:t>
            </a:fld>
            <a:endParaRPr lang="ru-RU" sz="1400" b="1">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179512" y="188640"/>
            <a:ext cx="8784976" cy="523220"/>
          </a:xfrm>
          <a:prstGeom prst="rect">
            <a:avLst/>
          </a:prstGeom>
          <a:noFill/>
        </p:spPr>
        <p:txBody>
          <a:bodyPr wrap="square" rtlCol="0">
            <a:spAutoFit/>
          </a:bodyPr>
          <a:lstStyle/>
          <a:p>
            <a:pPr algn="just"/>
            <a:r>
              <a:rPr lang="uk-UA" sz="1400" b="1" dirty="0"/>
              <a:t>Результати проведення оцінки АРВ проектів регуляторних актів в сфері оподаткування за січень – червень 2017 р</a:t>
            </a:r>
            <a:r>
              <a:rPr lang="uk-UA" sz="1400" b="1" dirty="0" smtClean="0"/>
              <a:t>.</a:t>
            </a:r>
            <a:endParaRPr lang="uk-UA" sz="1400" dirty="0"/>
          </a:p>
        </p:txBody>
      </p:sp>
      <p:graphicFrame>
        <p:nvGraphicFramePr>
          <p:cNvPr id="6" name="Таблица 5"/>
          <p:cNvGraphicFramePr>
            <a:graphicFrameLocks noGrp="1"/>
          </p:cNvGraphicFramePr>
          <p:nvPr>
            <p:extLst>
              <p:ext uri="{D42A27DB-BD31-4B8C-83A1-F6EECF244321}">
                <p14:modId xmlns:p14="http://schemas.microsoft.com/office/powerpoint/2010/main" val="1953481177"/>
              </p:ext>
            </p:extLst>
          </p:nvPr>
        </p:nvGraphicFramePr>
        <p:xfrm>
          <a:off x="251520" y="731500"/>
          <a:ext cx="8712969" cy="4137660"/>
        </p:xfrm>
        <a:graphic>
          <a:graphicData uri="http://schemas.openxmlformats.org/drawingml/2006/table">
            <a:tbl>
              <a:tblPr/>
              <a:tblGrid>
                <a:gridCol w="1533390"/>
                <a:gridCol w="1421892"/>
                <a:gridCol w="1533390"/>
                <a:gridCol w="1408099"/>
                <a:gridCol w="1408099"/>
                <a:gridCol w="1408099"/>
              </a:tblGrid>
              <a:tr h="209550">
                <a:tc>
                  <a:txBody>
                    <a:bodyPr/>
                    <a:lstStyle/>
                    <a:p>
                      <a:pPr algn="ctr">
                        <a:spcAft>
                          <a:spcPts val="0"/>
                        </a:spcAft>
                      </a:pPr>
                      <a:r>
                        <a:rPr lang="uk-UA" sz="1200">
                          <a:effectLst/>
                          <a:latin typeface="+mn-lt"/>
                          <a:ea typeface="MS Mincho"/>
                        </a:rPr>
                        <a:t>Місяць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a:spcAft>
                          <a:spcPts val="0"/>
                        </a:spcAft>
                      </a:pPr>
                      <a:r>
                        <a:rPr lang="uk-UA" sz="1200">
                          <a:effectLst/>
                          <a:latin typeface="+mn-lt"/>
                          <a:ea typeface="MS Mincho"/>
                        </a:rPr>
                        <a:t>Кількість проектів</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a:spcAft>
                          <a:spcPts val="0"/>
                        </a:spcAft>
                      </a:pPr>
                      <a:r>
                        <a:rPr lang="uk-UA" sz="1200">
                          <a:effectLst/>
                          <a:latin typeface="+mn-lt"/>
                          <a:ea typeface="MS Mincho"/>
                        </a:rPr>
                        <a:t>Кк</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a:spcAft>
                          <a:spcPts val="0"/>
                        </a:spcAft>
                      </a:pPr>
                      <a:r>
                        <a:rPr lang="uk-UA" sz="1200">
                          <a:effectLst/>
                          <a:latin typeface="+mn-lt"/>
                          <a:ea typeface="MS Mincho"/>
                        </a:rPr>
                        <a:t>Ко</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a:spcAft>
                          <a:spcPts val="0"/>
                        </a:spcAft>
                      </a:pPr>
                      <a:r>
                        <a:rPr lang="uk-UA" sz="1200">
                          <a:effectLst/>
                          <a:latin typeface="+mn-lt"/>
                          <a:ea typeface="MS Mincho"/>
                        </a:rPr>
                        <a:t>Кя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a:spcAft>
                          <a:spcPts val="0"/>
                        </a:spcAft>
                      </a:pPr>
                      <a:r>
                        <a:rPr lang="uk-UA" sz="1200">
                          <a:effectLst/>
                          <a:latin typeface="+mn-lt"/>
                          <a:ea typeface="MS Mincho"/>
                        </a:rPr>
                        <a:t>КІ</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r>
              <a:tr h="209550">
                <a:tc rowSpan="2">
                  <a:txBody>
                    <a:bodyPr/>
                    <a:lstStyle/>
                    <a:p>
                      <a:pPr>
                        <a:spcAft>
                          <a:spcPts val="0"/>
                        </a:spcAft>
                      </a:pPr>
                      <a:r>
                        <a:rPr lang="uk-UA" sz="1200">
                          <a:effectLst/>
                          <a:latin typeface="+mn-lt"/>
                          <a:ea typeface="MS Mincho"/>
                        </a:rPr>
                        <a:t>січень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2">
                  <a:txBody>
                    <a:bodyPr/>
                    <a:lstStyle/>
                    <a:p>
                      <a:pPr algn="ctr">
                        <a:spcAft>
                          <a:spcPts val="0"/>
                        </a:spcAft>
                      </a:pPr>
                      <a:r>
                        <a:rPr lang="uk-UA" sz="1200">
                          <a:effectLst/>
                          <a:latin typeface="+mn-lt"/>
                          <a:ea typeface="MS Mincho"/>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rowSpan="5">
                  <a:txBody>
                    <a:bodyPr/>
                    <a:lstStyle/>
                    <a:p>
                      <a:pPr>
                        <a:spcAft>
                          <a:spcPts val="0"/>
                        </a:spcAft>
                      </a:pPr>
                      <a:r>
                        <a:rPr lang="uk-UA" sz="1200" dirty="0">
                          <a:effectLst/>
                          <a:latin typeface="+mn-lt"/>
                          <a:ea typeface="MS Mincho"/>
                        </a:rPr>
                        <a:t>лютий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5">
                  <a:txBody>
                    <a:bodyPr/>
                    <a:lstStyle/>
                    <a:p>
                      <a:pPr algn="ctr">
                        <a:spcAft>
                          <a:spcPts val="0"/>
                        </a:spcAft>
                      </a:pPr>
                      <a:r>
                        <a:rPr lang="uk-UA" sz="1200">
                          <a:effectLst/>
                          <a:latin typeface="+mn-lt"/>
                          <a:ea typeface="MS Mincho"/>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0,36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rowSpan="4">
                  <a:txBody>
                    <a:bodyPr/>
                    <a:lstStyle/>
                    <a:p>
                      <a:pPr>
                        <a:spcAft>
                          <a:spcPts val="0"/>
                        </a:spcAft>
                      </a:pPr>
                      <a:r>
                        <a:rPr lang="uk-UA" sz="1200">
                          <a:effectLst/>
                          <a:latin typeface="+mn-lt"/>
                          <a:ea typeface="MS Mincho"/>
                        </a:rPr>
                        <a:t>березень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4">
                  <a:txBody>
                    <a:bodyPr/>
                    <a:lstStyle/>
                    <a:p>
                      <a:pPr algn="ctr">
                        <a:spcAft>
                          <a:spcPts val="0"/>
                        </a:spcAft>
                      </a:pPr>
                      <a:r>
                        <a:rPr lang="uk-UA" sz="1200">
                          <a:effectLst/>
                          <a:latin typeface="+mn-lt"/>
                          <a:ea typeface="MS Mincho"/>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0,435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rowSpan="2">
                  <a:txBody>
                    <a:bodyPr/>
                    <a:lstStyle/>
                    <a:p>
                      <a:pPr>
                        <a:spcAft>
                          <a:spcPts val="0"/>
                        </a:spcAft>
                      </a:pPr>
                      <a:r>
                        <a:rPr lang="uk-UA" sz="1200">
                          <a:effectLst/>
                          <a:latin typeface="+mn-lt"/>
                          <a:ea typeface="MS Mincho"/>
                        </a:rPr>
                        <a:t>квітень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2">
                  <a:txBody>
                    <a:bodyPr/>
                    <a:lstStyle/>
                    <a:p>
                      <a:pPr algn="ctr">
                        <a:spcAft>
                          <a:spcPts val="0"/>
                        </a:spcAft>
                      </a:pPr>
                      <a:r>
                        <a:rPr lang="uk-UA" sz="1200">
                          <a:effectLst/>
                          <a:latin typeface="+mn-lt"/>
                          <a:ea typeface="MS Mincho"/>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rowSpan="4">
                  <a:txBody>
                    <a:bodyPr/>
                    <a:lstStyle/>
                    <a:p>
                      <a:pPr>
                        <a:spcAft>
                          <a:spcPts val="0"/>
                        </a:spcAft>
                      </a:pPr>
                      <a:r>
                        <a:rPr lang="uk-UA" sz="1200">
                          <a:effectLst/>
                          <a:latin typeface="+mn-lt"/>
                          <a:ea typeface="MS Mincho"/>
                        </a:rPr>
                        <a:t>травень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4">
                  <a:txBody>
                    <a:bodyPr/>
                    <a:lstStyle/>
                    <a:p>
                      <a:pPr algn="ctr">
                        <a:spcAft>
                          <a:spcPts val="0"/>
                        </a:spcAft>
                      </a:pPr>
                      <a:r>
                        <a:rPr lang="uk-UA" sz="1200">
                          <a:effectLst/>
                          <a:latin typeface="+mn-lt"/>
                          <a:ea typeface="MS Mincho"/>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vMerge="1">
                  <a:txBody>
                    <a:bodyPr/>
                    <a:lstStyle/>
                    <a:p>
                      <a:endParaRPr lang="uk-UA"/>
                    </a:p>
                  </a:txBody>
                  <a:tcPr/>
                </a:tc>
                <a:tc vMerge="1">
                  <a:txBody>
                    <a:bodyPr/>
                    <a:lstStyle/>
                    <a:p>
                      <a:endParaRPr lang="uk-UA"/>
                    </a:p>
                  </a:txBody>
                  <a:tcPr/>
                </a:tc>
                <a:tc>
                  <a:txBody>
                    <a:bodyPr/>
                    <a:lstStyle/>
                    <a:p>
                      <a:pPr algn="ctr">
                        <a:spcAft>
                          <a:spcPts val="0"/>
                        </a:spcAft>
                      </a:pPr>
                      <a:r>
                        <a:rPr lang="uk-UA" sz="1200">
                          <a:effectLst/>
                          <a:latin typeface="+mn-lt"/>
                          <a:ea typeface="MS Mincho"/>
                        </a:rPr>
                        <a:t>0,36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09550">
                <a:tc>
                  <a:txBody>
                    <a:bodyPr/>
                    <a:lstStyle/>
                    <a:p>
                      <a:pPr>
                        <a:spcAft>
                          <a:spcPts val="0"/>
                        </a:spcAft>
                      </a:pPr>
                      <a:r>
                        <a:rPr lang="uk-UA" sz="1200">
                          <a:effectLst/>
                          <a:latin typeface="+mn-lt"/>
                          <a:ea typeface="MS Mincho"/>
                        </a:rPr>
                        <a:t>червень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a:effectLst/>
                          <a:latin typeface="+mn-lt"/>
                          <a:ea typeface="MS Mincho"/>
                        </a:rPr>
                        <a:t>0,63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a:spcAft>
                          <a:spcPts val="0"/>
                        </a:spcAft>
                      </a:pPr>
                      <a:r>
                        <a:rPr lang="uk-UA" sz="1200" dirty="0">
                          <a:effectLst/>
                          <a:latin typeface="+mn-lt"/>
                          <a:ea typeface="MS Mincho"/>
                        </a:rPr>
                        <a:t>0,565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bl>
          </a:graphicData>
        </a:graphic>
      </p:graphicFrame>
      <p:sp>
        <p:nvSpPr>
          <p:cNvPr id="7" name="TextBox 6"/>
          <p:cNvSpPr txBox="1"/>
          <p:nvPr/>
        </p:nvSpPr>
        <p:spPr>
          <a:xfrm>
            <a:off x="179512" y="4995173"/>
            <a:ext cx="8784976" cy="954107"/>
          </a:xfrm>
          <a:prstGeom prst="rect">
            <a:avLst/>
          </a:prstGeom>
          <a:noFill/>
        </p:spPr>
        <p:txBody>
          <a:bodyPr wrap="square" rtlCol="0">
            <a:spAutoFit/>
          </a:bodyPr>
          <a:lstStyle/>
          <a:p>
            <a:pPr algn="just"/>
            <a:r>
              <a:rPr lang="uk-UA" sz="1400" dirty="0"/>
              <a:t>Кількість розроблених проектів регуляторних актів в сфері оподаткування в червні 2017 р. є меншою за аналогічний показник в травні, березні та лютому 2017 р. При цьому загальна якість проведення АРВ в червні є вищою за січень-травень 2017 р, про що свідчить середнє значення інтегрального показника КІ за ці періоди. </a:t>
            </a:r>
          </a:p>
        </p:txBody>
      </p:sp>
    </p:spTree>
    <p:extLst>
      <p:ext uri="{BB962C8B-B14F-4D97-AF65-F5344CB8AC3E}">
        <p14:creationId xmlns:p14="http://schemas.microsoft.com/office/powerpoint/2010/main" val="8859423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27</a:t>
            </a:fld>
            <a:endParaRPr lang="ru-RU" sz="1400" b="1">
              <a:solidFill>
                <a:schemeClr val="bg1"/>
              </a:solidFill>
              <a:effectLst>
                <a:outerShdw blurRad="38100" dist="38100" dir="2700000" algn="tl">
                  <a:srgbClr val="000000">
                    <a:alpha val="43137"/>
                  </a:srgbClr>
                </a:outerShdw>
              </a:effectLst>
            </a:endParaRPr>
          </a:p>
        </p:txBody>
      </p:sp>
      <p:sp>
        <p:nvSpPr>
          <p:cNvPr id="7" name="Прямоугольник 6"/>
          <p:cNvSpPr/>
          <p:nvPr/>
        </p:nvSpPr>
        <p:spPr>
          <a:xfrm>
            <a:off x="4451614" y="3244334"/>
            <a:ext cx="240772" cy="369332"/>
          </a:xfrm>
          <a:prstGeom prst="rect">
            <a:avLst/>
          </a:prstGeom>
        </p:spPr>
        <p:txBody>
          <a:bodyPr wrap="none">
            <a:spAutoFit/>
          </a:bodyPr>
          <a:lstStyle/>
          <a:p>
            <a:r>
              <a:rPr lang="uk-UA" dirty="0"/>
              <a:t>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39"/>
            <a:ext cx="8784976" cy="4303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9512" y="4492277"/>
            <a:ext cx="8784976" cy="1384995"/>
          </a:xfrm>
          <a:prstGeom prst="rect">
            <a:avLst/>
          </a:prstGeom>
          <a:noFill/>
        </p:spPr>
        <p:txBody>
          <a:bodyPr wrap="square" rtlCol="0">
            <a:spAutoFit/>
          </a:bodyPr>
          <a:lstStyle/>
          <a:p>
            <a:pPr algn="just"/>
            <a:r>
              <a:rPr lang="uk-UA" sz="1400" dirty="0"/>
              <a:t>Для інтерпретації результатів оцінювання було побудовано матрицю розподілу проектів НПА за коефіцієнтами повноти кількісної та якісної оцінок. Наведена матриця складається з 4 квадрантів. З точку зору аналізу, найкращим вважається квадрант позначений зеленим кольором, оскільки до нього увійшли проекти НПА, які характеризуються повною якісною та кількісною оцінкою. Найгіршим є квадрант позначений червоним кольором, в якому коефіцієнти повноти якісної та кількісної оцінки є найнижчими. Квадранти позначені жовтим кольором містять середні значення </a:t>
            </a:r>
            <a:r>
              <a:rPr lang="uk-UA" sz="1400" dirty="0" err="1"/>
              <a:t>Кяк</a:t>
            </a:r>
            <a:r>
              <a:rPr lang="uk-UA" sz="1400" dirty="0"/>
              <a:t> і Кк</a:t>
            </a:r>
            <a:r>
              <a:rPr lang="uk-UA" sz="1400" dirty="0" smtClean="0"/>
              <a:t>.</a:t>
            </a:r>
            <a:endParaRPr lang="uk-UA" sz="1400" dirty="0"/>
          </a:p>
        </p:txBody>
      </p:sp>
    </p:spTree>
    <p:extLst>
      <p:ext uri="{BB962C8B-B14F-4D97-AF65-F5344CB8AC3E}">
        <p14:creationId xmlns:p14="http://schemas.microsoft.com/office/powerpoint/2010/main" val="42429377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28</a:t>
            </a:fld>
            <a:endParaRPr lang="ru-RU" sz="1400" b="1">
              <a:solidFill>
                <a:schemeClr val="bg1"/>
              </a:solidFill>
              <a:effectLst>
                <a:outerShdw blurRad="38100" dist="38100" dir="2700000" algn="tl">
                  <a:srgbClr val="000000">
                    <a:alpha val="43137"/>
                  </a:srgbClr>
                </a:outerShdw>
              </a:effectLst>
            </a:endParaRPr>
          </a:p>
        </p:txBody>
      </p:sp>
      <p:sp>
        <p:nvSpPr>
          <p:cNvPr id="7"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28</a:t>
            </a:fld>
            <a:endParaRPr lang="ru-RU" sz="1400" b="1">
              <a:solidFill>
                <a:schemeClr val="bg1"/>
              </a:solidFill>
              <a:effectLst>
                <a:outerShdw blurRad="38100" dist="38100" dir="2700000" algn="tl">
                  <a:srgbClr val="000000">
                    <a:alpha val="43137"/>
                  </a:srgbClr>
                </a:outerShdw>
              </a:effectLst>
            </a:endParaRPr>
          </a:p>
        </p:txBody>
      </p:sp>
      <p:sp>
        <p:nvSpPr>
          <p:cNvPr id="9" name="Заголовок 6"/>
          <p:cNvSpPr txBox="1">
            <a:spLocks/>
          </p:cNvSpPr>
          <p:nvPr/>
        </p:nvSpPr>
        <p:spPr>
          <a:xfrm>
            <a:off x="-2844824" y="5733256"/>
            <a:ext cx="3672408" cy="221599"/>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endParaRPr lang="uk-UA" sz="900" b="1" dirty="0" smtClean="0">
              <a:solidFill>
                <a:schemeClr val="bg1"/>
              </a:solidFill>
              <a:effectLst>
                <a:outerShdw blurRad="38100" dist="38100" dir="2700000" algn="tl">
                  <a:srgbClr val="000000">
                    <a:alpha val="43137"/>
                  </a:srgbClr>
                </a:outerShdw>
              </a:effectLst>
            </a:endParaRPr>
          </a:p>
          <a:p>
            <a:endParaRPr lang="ru-RU" sz="900" b="1" dirty="0">
              <a:solidFill>
                <a:schemeClr val="bg1"/>
              </a:solidFill>
              <a:effectLst>
                <a:outerShdw blurRad="38100" dist="38100" dir="2700000" algn="tl">
                  <a:srgbClr val="000000">
                    <a:alpha val="43137"/>
                  </a:srgbClr>
                </a:outerShdw>
              </a:effectLst>
            </a:endParaRPr>
          </a:p>
        </p:txBody>
      </p:sp>
      <p:sp>
        <p:nvSpPr>
          <p:cNvPr id="10"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endParaRPr lang="uk-UA" sz="900" b="1" dirty="0" smtClean="0">
              <a:solidFill>
                <a:schemeClr val="bg1"/>
              </a:solidFill>
              <a:effectLst>
                <a:outerShdw blurRad="38100" dist="38100" dir="2700000" algn="tl">
                  <a:srgbClr val="000000">
                    <a:alpha val="43137"/>
                  </a:srgbClr>
                </a:outerShdw>
              </a:effectLst>
            </a:endParaRPr>
          </a:p>
        </p:txBody>
      </p:sp>
      <p:sp>
        <p:nvSpPr>
          <p:cNvPr id="12" name="Прямоугольник 11"/>
          <p:cNvSpPr/>
          <p:nvPr/>
        </p:nvSpPr>
        <p:spPr>
          <a:xfrm>
            <a:off x="179512" y="116632"/>
            <a:ext cx="8784976" cy="307777"/>
          </a:xfrm>
          <a:prstGeom prst="rect">
            <a:avLst/>
          </a:prstGeom>
        </p:spPr>
        <p:txBody>
          <a:bodyPr wrap="square">
            <a:spAutoFit/>
          </a:bodyPr>
          <a:lstStyle/>
          <a:p>
            <a:pPr algn="ctr">
              <a:spcBef>
                <a:spcPts val="600"/>
              </a:spcBef>
              <a:spcAft>
                <a:spcPts val="0"/>
              </a:spcAft>
            </a:pPr>
            <a:r>
              <a:rPr lang="uk-UA" sz="1400" b="1" dirty="0" smtClean="0">
                <a:ea typeface="ＭＳ 明朝"/>
                <a:cs typeface="Times New Roman"/>
              </a:rPr>
              <a:t>6. </a:t>
            </a:r>
            <a:r>
              <a:rPr lang="ru-RU" sz="1400" b="1" dirty="0" smtClean="0"/>
              <a:t>НОРМАТИВНО-ПРАВОВІ АКТИ, ЩО НАБУЛИ ЧИННОСТІ  В  ЧЕРВНІ 2017 </a:t>
            </a:r>
            <a:r>
              <a:rPr lang="ru-RU" sz="1400" b="1" dirty="0"/>
              <a:t>р.</a:t>
            </a:r>
            <a:endParaRPr lang="ru-RU" sz="1400" b="1" dirty="0">
              <a:ea typeface="ＭＳ 明朝"/>
              <a:cs typeface="Times New Roman"/>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628981385"/>
              </p:ext>
            </p:extLst>
          </p:nvPr>
        </p:nvGraphicFramePr>
        <p:xfrm>
          <a:off x="251520" y="505353"/>
          <a:ext cx="8712968" cy="5762753"/>
        </p:xfrm>
        <a:graphic>
          <a:graphicData uri="http://schemas.openxmlformats.org/drawingml/2006/table">
            <a:tbl>
              <a:tblPr firstRow="1" bandRow="1">
                <a:tableStyleId>{2D5ABB26-0587-4C30-8999-92F81FD0307C}</a:tableStyleId>
              </a:tblPr>
              <a:tblGrid>
                <a:gridCol w="6336704"/>
                <a:gridCol w="2376264"/>
              </a:tblGrid>
              <a:tr h="360897">
                <a:tc>
                  <a:txBody>
                    <a:bodyPr/>
                    <a:lstStyle/>
                    <a:p>
                      <a:pPr algn="ctr"/>
                      <a:r>
                        <a:rPr lang="uk-UA" sz="1400" b="1" dirty="0" smtClean="0"/>
                        <a:t>Найменування</a:t>
                      </a:r>
                      <a:r>
                        <a:rPr lang="uk-UA" sz="1400" b="1" baseline="0" dirty="0" smtClean="0"/>
                        <a:t> нормативного акту</a:t>
                      </a:r>
                      <a:endParaRPr lang="ru-RU"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uk-UA" sz="1400" b="1" dirty="0" smtClean="0"/>
                        <a:t>Дата набуття чинності</a:t>
                      </a:r>
                      <a:endParaRPr lang="ru-RU"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2291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b="1" dirty="0" smtClean="0"/>
                        <a:t>Про </a:t>
                      </a:r>
                      <a:r>
                        <a:rPr lang="ru-RU" sz="1200" b="1" dirty="0" err="1" smtClean="0"/>
                        <a:t>внесення</a:t>
                      </a:r>
                      <a:r>
                        <a:rPr lang="ru-RU" sz="1200" b="1" dirty="0" smtClean="0"/>
                        <a:t> </a:t>
                      </a:r>
                      <a:r>
                        <a:rPr lang="ru-RU" sz="1200" b="1" dirty="0" err="1" smtClean="0"/>
                        <a:t>змін</a:t>
                      </a:r>
                      <a:r>
                        <a:rPr lang="ru-RU" sz="1200" b="1" dirty="0" smtClean="0"/>
                        <a:t> до постанови </a:t>
                      </a:r>
                      <a:r>
                        <a:rPr lang="ru-RU" sz="1200" b="1" dirty="0" err="1" smtClean="0"/>
                        <a:t>Кабінету</a:t>
                      </a:r>
                      <a:r>
                        <a:rPr lang="ru-RU" sz="1200" b="1" dirty="0" smtClean="0"/>
                        <a:t> </a:t>
                      </a:r>
                      <a:r>
                        <a:rPr lang="ru-RU" sz="1200" b="1" dirty="0" err="1" smtClean="0"/>
                        <a:t>Міністрів</a:t>
                      </a:r>
                      <a:r>
                        <a:rPr lang="ru-RU" sz="1200" b="1" dirty="0" smtClean="0"/>
                        <a:t> </a:t>
                      </a:r>
                      <a:r>
                        <a:rPr lang="ru-RU" sz="1200" b="1" dirty="0" err="1" smtClean="0"/>
                        <a:t>України</a:t>
                      </a:r>
                      <a:r>
                        <a:rPr lang="ru-RU" sz="1200" b="1" dirty="0" smtClean="0"/>
                        <a:t> </a:t>
                      </a:r>
                      <a:r>
                        <a:rPr lang="ru-RU" sz="1200" b="1" dirty="0" err="1" smtClean="0"/>
                        <a:t>від</a:t>
                      </a:r>
                      <a:r>
                        <a:rPr lang="ru-RU" sz="1200" b="1" dirty="0" smtClean="0"/>
                        <a:t> 27 </a:t>
                      </a:r>
                      <a:r>
                        <a:rPr lang="ru-RU" sz="1200" b="1" dirty="0" err="1" smtClean="0"/>
                        <a:t>грудня</a:t>
                      </a:r>
                      <a:r>
                        <a:rPr lang="ru-RU" sz="1200" b="1" dirty="0" smtClean="0"/>
                        <a:t> 2010 р. № 1215. Постанова </a:t>
                      </a:r>
                      <a:r>
                        <a:rPr lang="ru-RU" sz="1200" b="1" dirty="0" err="1" smtClean="0"/>
                        <a:t>Кабінету</a:t>
                      </a:r>
                      <a:r>
                        <a:rPr lang="ru-RU" sz="1200" b="1" dirty="0" smtClean="0"/>
                        <a:t> </a:t>
                      </a:r>
                      <a:r>
                        <a:rPr lang="ru-RU" sz="1200" b="1" dirty="0" err="1" smtClean="0"/>
                        <a:t>міністрів</a:t>
                      </a:r>
                      <a:r>
                        <a:rPr lang="ru-RU" sz="1200" b="1" dirty="0" smtClean="0"/>
                        <a:t> </a:t>
                      </a:r>
                      <a:r>
                        <a:rPr lang="ru-RU" sz="1200" b="1" dirty="0" err="1" smtClean="0"/>
                        <a:t>України</a:t>
                      </a:r>
                      <a:r>
                        <a:rPr lang="ru-RU" sz="1200" b="1" dirty="0" smtClean="0"/>
                        <a:t> </a:t>
                      </a:r>
                      <a:r>
                        <a:rPr lang="ru-RU" sz="1200" b="1" dirty="0" err="1" smtClean="0"/>
                        <a:t>від</a:t>
                      </a:r>
                      <a:r>
                        <a:rPr lang="ru-RU" sz="1200" b="1" dirty="0" smtClean="0"/>
                        <a:t> 31 </a:t>
                      </a:r>
                      <a:r>
                        <a:rPr lang="ru-RU" sz="1200" b="1" dirty="0" err="1" smtClean="0"/>
                        <a:t>травня</a:t>
                      </a:r>
                      <a:r>
                        <a:rPr lang="ru-RU" sz="1200" b="1" dirty="0" smtClean="0"/>
                        <a:t> 2017 р. № 377 </a:t>
                      </a:r>
                      <a:endParaRPr lang="uk-U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03.06.2017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2291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200" b="1" dirty="0" smtClean="0"/>
                        <a:t>Про затвердження Змін до форми декларації акцизного податку та Порядку заповнення та подання декларації акцизного податку. Наказ Міністерства фінансів України від 24 квітня 2017р. № 630/30498</a:t>
                      </a:r>
                      <a:endParaRPr lang="uk-U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06.06.2017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22918">
                <a:tc>
                  <a:txBody>
                    <a:bodyPr/>
                    <a:lstStyle/>
                    <a:p>
                      <a:pPr algn="just"/>
                      <a:r>
                        <a:rPr lang="uk-UA" sz="1200" b="1" dirty="0" smtClean="0"/>
                        <a:t>Про затвердження Змін до форми акцизної накладної, форми розрахунку коригування акцизної накладної, форми заявки на поповнення (коригування) залишку пального, Порядку заповнення акцизної накладної, розрахунку коригування акцизної накладної, заявки на поповнення (коригування) залишку пального. Наказ Міністерства фінансів України від 24 квітня 2017р. №  627/30495.</a:t>
                      </a:r>
                      <a:endParaRPr lang="uk-U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06.06.2017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45391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200" b="1" dirty="0" smtClean="0"/>
                        <a:t>Про внесення змін до форми Податкової декларації з податку на прибуток підприємств. Наказ Міністерства фінансів України від 28.04.2017  № 467</a:t>
                      </a:r>
                      <a:endParaRPr lang="uk-U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09.06.2017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4697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uk-UA" sz="1200" b="1" kern="1200" dirty="0" smtClean="0">
                          <a:solidFill>
                            <a:schemeClr val="tx1"/>
                          </a:solidFill>
                          <a:effectLst/>
                          <a:latin typeface="+mn-lt"/>
                          <a:ea typeface="+mn-ea"/>
                          <a:cs typeface="+mn-cs"/>
                        </a:rPr>
                        <a:t>Про внесення змін до переліку обставин, що свідчать про наявність загрози виникнення або накопичення податкового боргу, і доказів існування таких обставин. Постанова Кабінету Міністрів України від 07.06. 2017 р. № 393</a:t>
                      </a:r>
                      <a:endParaRPr lang="uk-UA" sz="10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10.06.2017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4697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200" b="1" dirty="0" smtClean="0"/>
                        <a:t>Про затвердження Змін до форми та Порядку складання Звіту про контрольовані операції. Наказ Міністерства фінансів України від 28.04.2017  № 468</a:t>
                      </a:r>
                      <a:endParaRPr lang="uk-UA"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16.06.2017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4697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200" b="1" dirty="0" smtClean="0"/>
                        <a:t>Про затвердження Змін до Порядку проведення моніторингу контрольованих операцій та Порядку опитування уповноважених, посадових осіб та/або працівників платника податків з питань трансфертного ціноутворення. Наказ Міністерства фінансів України від 28.04.2017  № 470</a:t>
                      </a:r>
                      <a:endParaRPr lang="uk-UA"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16.06.2017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bl>
          </a:graphicData>
        </a:graphic>
      </p:graphicFrame>
    </p:spTree>
    <p:extLst>
      <p:ext uri="{BB962C8B-B14F-4D97-AF65-F5344CB8AC3E}">
        <p14:creationId xmlns:p14="http://schemas.microsoft.com/office/powerpoint/2010/main" val="4855380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4"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5"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29</a:t>
            </a:fld>
            <a:endParaRPr lang="ru-RU" sz="1400" b="1">
              <a:solidFill>
                <a:schemeClr val="bg1"/>
              </a:solidFill>
              <a:effectLst>
                <a:outerShdw blurRad="38100" dist="38100" dir="2700000" algn="tl">
                  <a:srgbClr val="000000">
                    <a:alpha val="43137"/>
                  </a:srgbClr>
                </a:outerShdw>
              </a:effectLst>
            </a:endParaRPr>
          </a:p>
        </p:txBody>
      </p:sp>
      <p:sp>
        <p:nvSpPr>
          <p:cNvPr id="7" name="Заголовок 6"/>
          <p:cNvSpPr txBox="1">
            <a:spLocks/>
          </p:cNvSpPr>
          <p:nvPr/>
        </p:nvSpPr>
        <p:spPr>
          <a:xfrm>
            <a:off x="4290715" y="6442369"/>
            <a:ext cx="562570" cy="233338"/>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fld id="{057F1762-DE97-451A-9DA4-8E8124C8312B}" type="slidenum">
              <a:rPr lang="uk-UA" sz="1400" b="1" smtClean="0">
                <a:solidFill>
                  <a:schemeClr val="bg1"/>
                </a:solidFill>
                <a:effectLst>
                  <a:outerShdw blurRad="38100" dist="38100" dir="2700000" algn="tl">
                    <a:srgbClr val="000000">
                      <a:alpha val="43137"/>
                    </a:srgbClr>
                  </a:outerShdw>
                </a:effectLst>
              </a:rPr>
              <a:pPr/>
              <a:t>29</a:t>
            </a:fld>
            <a:endParaRPr lang="ru-RU" sz="1400" b="1">
              <a:solidFill>
                <a:schemeClr val="bg1"/>
              </a:solidFill>
              <a:effectLst>
                <a:outerShdw blurRad="38100" dist="38100" dir="2700000" algn="tl">
                  <a:srgbClr val="000000">
                    <a:alpha val="43137"/>
                  </a:srgbClr>
                </a:outerShdw>
              </a:effectLst>
            </a:endParaRPr>
          </a:p>
        </p:txBody>
      </p:sp>
      <p:sp>
        <p:nvSpPr>
          <p:cNvPr id="9" name="Заголовок 6"/>
          <p:cNvSpPr txBox="1">
            <a:spLocks/>
          </p:cNvSpPr>
          <p:nvPr/>
        </p:nvSpPr>
        <p:spPr>
          <a:xfrm>
            <a:off x="-2844824" y="5733256"/>
            <a:ext cx="3672408" cy="221599"/>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endParaRPr lang="uk-UA" sz="900" b="1" dirty="0" smtClean="0">
              <a:solidFill>
                <a:schemeClr val="bg1"/>
              </a:solidFill>
              <a:effectLst>
                <a:outerShdw blurRad="38100" dist="38100" dir="2700000" algn="tl">
                  <a:srgbClr val="000000">
                    <a:alpha val="43137"/>
                  </a:srgbClr>
                </a:outerShdw>
              </a:effectLst>
            </a:endParaRPr>
          </a:p>
          <a:p>
            <a:endParaRPr lang="ru-RU" sz="900" b="1" dirty="0">
              <a:solidFill>
                <a:schemeClr val="bg1"/>
              </a:solidFill>
              <a:effectLst>
                <a:outerShdw blurRad="38100" dist="38100" dir="2700000" algn="tl">
                  <a:srgbClr val="000000">
                    <a:alpha val="43137"/>
                  </a:srgbClr>
                </a:outerShdw>
              </a:effectLst>
            </a:endParaRPr>
          </a:p>
        </p:txBody>
      </p:sp>
      <p:sp>
        <p:nvSpPr>
          <p:cNvPr id="10"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endParaRPr lang="uk-UA" sz="900" b="1" dirty="0" smtClean="0">
              <a:solidFill>
                <a:schemeClr val="bg1"/>
              </a:solidFill>
              <a:effectLst>
                <a:outerShdw blurRad="38100" dist="38100" dir="2700000" algn="tl">
                  <a:srgbClr val="000000">
                    <a:alpha val="43137"/>
                  </a:srgbClr>
                </a:outerShdw>
              </a:effectLst>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484169003"/>
              </p:ext>
            </p:extLst>
          </p:nvPr>
        </p:nvGraphicFramePr>
        <p:xfrm>
          <a:off x="251520" y="260648"/>
          <a:ext cx="8712968" cy="5326241"/>
        </p:xfrm>
        <a:graphic>
          <a:graphicData uri="http://schemas.openxmlformats.org/drawingml/2006/table">
            <a:tbl>
              <a:tblPr firstRow="1" bandRow="1">
                <a:tableStyleId>{2D5ABB26-0587-4C30-8999-92F81FD0307C}</a:tableStyleId>
              </a:tblPr>
              <a:tblGrid>
                <a:gridCol w="6336704"/>
                <a:gridCol w="2376264"/>
              </a:tblGrid>
              <a:tr h="360897">
                <a:tc>
                  <a:txBody>
                    <a:bodyPr/>
                    <a:lstStyle/>
                    <a:p>
                      <a:pPr algn="ctr"/>
                      <a:r>
                        <a:rPr lang="uk-UA" sz="1400" b="1" dirty="0" smtClean="0"/>
                        <a:t>Найменування</a:t>
                      </a:r>
                      <a:r>
                        <a:rPr lang="uk-UA" sz="1400" b="1" baseline="0" dirty="0" smtClean="0"/>
                        <a:t> нормативного акту</a:t>
                      </a:r>
                      <a:endParaRPr lang="ru-RU"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uk-UA" sz="1400" b="1" dirty="0" smtClean="0"/>
                        <a:t>Дата набуття чинності</a:t>
                      </a:r>
                      <a:endParaRPr lang="ru-RU"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46976">
                <a:tc>
                  <a:txBody>
                    <a:bodyPr/>
                    <a:lstStyle/>
                    <a:p>
                      <a:pPr algn="just"/>
                      <a:r>
                        <a:rPr lang="uk-UA" sz="1200" b="1" dirty="0" smtClean="0"/>
                        <a:t>Про затвердження змін до форми Звіту про використання доходів (прибутків) неприбуткової організації. Наказ Міністерства фінансів України від 28.04.2017  № 469</a:t>
                      </a:r>
                      <a:endParaRPr lang="uk-UA"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20.06.2017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4697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200" b="1" dirty="0" smtClean="0"/>
                        <a:t>Про затвердження Порядку роботи комісії Державної фіскальної служби України, яка приймає рішення про реєстрацію податкової накладної / розрахунку коригування в Єдиному реєстрі податкових накладних або відмову в такій реєстрації. Наказ Міністерства фінансів України від 13 червня 2017 року № 566</a:t>
                      </a:r>
                      <a:endParaRPr lang="uk-UA" sz="12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20.06.2017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4697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200" b="1" dirty="0" smtClean="0"/>
                        <a:t>Про затвердження Критеріїв оцінки ступеня ризиків, достатніх для зупинення реєстрації податкової накладної / розрахунку коригування в Єдиному реєстрі податкових накладних та Вичерпного переліку документів, достатніх для прийняття рішення про реєстрацію податкової накладної / розрахунку коригування в Єдиному реєстрі податкових накладних. Наказ Міністерства фінансів України від 13 червня 2017 року № 567</a:t>
                      </a:r>
                      <a:endParaRPr lang="uk-UA" sz="12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20.06.2017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46976">
                <a:tc>
                  <a:txBody>
                    <a:bodyPr/>
                    <a:lstStyle/>
                    <a:p>
                      <a:pPr algn="just"/>
                      <a:r>
                        <a:rPr lang="uk-UA" sz="1200" b="1" dirty="0" smtClean="0"/>
                        <a:t>Про затвердження Порядку нормативної грошової оцінки земель сільськогосподарського призначення. Наказ Міністерства аграрної політики та продовольства України від 23 травня 2017 року № 262</a:t>
                      </a:r>
                      <a:endParaRPr lang="uk-U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23.06.2017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4697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200" b="1" dirty="0" smtClean="0"/>
                        <a:t>Про внесення змін до Методики визначення </a:t>
                      </a:r>
                      <a:r>
                        <a:rPr lang="uk-UA" sz="1200" b="1" dirty="0" err="1" smtClean="0"/>
                        <a:t>середньоринкової</a:t>
                      </a:r>
                      <a:r>
                        <a:rPr lang="uk-UA" sz="1200" b="1" dirty="0" smtClean="0"/>
                        <a:t> вартості легкових автомобілів. Постанова Кабінету Міністрів України від 21.06.2017 р. № 428</a:t>
                      </a:r>
                      <a:endParaRPr lang="uk-UA" sz="12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24.06.2017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646976">
                <a:tc>
                  <a:txBody>
                    <a:bodyPr/>
                    <a:lstStyle/>
                    <a:p>
                      <a:pPr algn="just"/>
                      <a:r>
                        <a:rPr lang="uk-UA" sz="1200" b="1" dirty="0" smtClean="0"/>
                        <a:t>Про затвердження змін до деяких наказів Міністерства фінансів України. Наказ Міністерства фінансів України від 13.05.2017  № 495</a:t>
                      </a:r>
                      <a:endParaRPr lang="uk-UA"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t>30.06.2017 (див. </a:t>
                      </a:r>
                      <a:r>
                        <a:rPr lang="ru-RU" sz="1200" b="1" dirty="0" err="1" smtClean="0"/>
                        <a:t>даний</a:t>
                      </a:r>
                      <a:r>
                        <a:rPr lang="ru-RU" sz="1200" b="1" dirty="0" smtClean="0"/>
                        <a:t> </a:t>
                      </a:r>
                      <a:r>
                        <a:rPr lang="ru-RU" sz="1200" b="1" dirty="0" err="1" smtClean="0"/>
                        <a:t>випуск</a:t>
                      </a:r>
                      <a:r>
                        <a:rPr lang="ru-RU" sz="1200" b="1" dirty="0" smtClean="0"/>
                        <a:t>   </a:t>
                      </a:r>
                      <a:r>
                        <a:rPr lang="ru-RU" sz="1200" b="1" dirty="0" err="1" smtClean="0"/>
                        <a:t>моніторингу</a:t>
                      </a:r>
                      <a:r>
                        <a:rPr lang="ru-RU" sz="1200" b="1"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bl>
          </a:graphicData>
        </a:graphic>
      </p:graphicFrame>
    </p:spTree>
    <p:extLst>
      <p:ext uri="{BB962C8B-B14F-4D97-AF65-F5344CB8AC3E}">
        <p14:creationId xmlns:p14="http://schemas.microsoft.com/office/powerpoint/2010/main" val="20187635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6"/>
          <p:cNvSpPr txBox="1">
            <a:spLocks/>
          </p:cNvSpPr>
          <p:nvPr/>
        </p:nvSpPr>
        <p:spPr>
          <a:xfrm>
            <a:off x="179512" y="6436022"/>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nSpc>
                <a:spcPct val="150000"/>
              </a:lnSpc>
            </a:pPr>
            <a:r>
              <a:rPr lang="uk-UA" sz="900" b="1" smtClean="0">
                <a:solidFill>
                  <a:schemeClr val="bg1"/>
                </a:solidFill>
                <a:effectLst>
                  <a:outerShdw blurRad="38100" dist="38100" dir="2700000" algn="tl">
                    <a:srgbClr val="000000">
                      <a:alpha val="43137"/>
                    </a:srgbClr>
                  </a:outerShdw>
                </a:effectLst>
              </a:rPr>
              <a:t>НДЦ ІПР НАН УКРАЇНИ</a:t>
            </a:r>
            <a:endParaRPr lang="ru-RU" sz="900" b="1">
              <a:solidFill>
                <a:schemeClr val="bg1"/>
              </a:solidFill>
              <a:effectLst>
                <a:outerShdw blurRad="38100" dist="38100" dir="2700000" algn="tl">
                  <a:srgbClr val="000000">
                    <a:alpha val="43137"/>
                  </a:srgbClr>
                </a:outerShdw>
              </a:effectLst>
            </a:endParaRPr>
          </a:p>
        </p:txBody>
      </p:sp>
      <p:sp>
        <p:nvSpPr>
          <p:cNvPr id="3" name="Заголовок 6"/>
          <p:cNvSpPr txBox="1">
            <a:spLocks/>
          </p:cNvSpPr>
          <p:nvPr/>
        </p:nvSpPr>
        <p:spPr>
          <a:xfrm>
            <a:off x="5292080" y="6436023"/>
            <a:ext cx="3672408" cy="221600"/>
          </a:xfrm>
          <a:prstGeom prst="rect">
            <a:avLst/>
          </a:prstGeom>
          <a:solidFill>
            <a:schemeClr val="bg2">
              <a:alpha val="0"/>
            </a:schemeClr>
          </a:solidFill>
        </p:spPr>
        <p:txBody>
          <a:bodyPr anchor="ctr">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900" b="1" smtClean="0">
                <a:solidFill>
                  <a:schemeClr val="bg1"/>
                </a:solidFill>
                <a:effectLst>
                  <a:outerShdw blurRad="38100" dist="38100" dir="2700000" algn="tl">
                    <a:srgbClr val="000000">
                      <a:alpha val="43137"/>
                    </a:srgbClr>
                  </a:outerShdw>
                </a:effectLst>
              </a:rPr>
              <a:t>КАФЕДРА ОПОДАТКУВАННЯ </a:t>
            </a:r>
          </a:p>
          <a:p>
            <a:r>
              <a:rPr lang="uk-UA" sz="900" b="1" smtClean="0">
                <a:solidFill>
                  <a:schemeClr val="bg1"/>
                </a:solidFill>
                <a:effectLst>
                  <a:outerShdw blurRad="38100" dist="38100" dir="2700000" algn="tl">
                    <a:srgbClr val="000000">
                      <a:alpha val="43137"/>
                    </a:srgbClr>
                  </a:outerShdw>
                </a:effectLst>
              </a:rPr>
              <a:t>ХНЕУ </a:t>
            </a:r>
            <a:r>
              <a:rPr lang="uk-UA" sz="900" b="1">
                <a:solidFill>
                  <a:schemeClr val="bg1"/>
                </a:solidFill>
                <a:effectLst>
                  <a:outerShdw blurRad="38100" dist="38100" dir="2700000" algn="tl">
                    <a:srgbClr val="000000">
                      <a:alpha val="43137"/>
                    </a:srgbClr>
                  </a:outerShdw>
                </a:effectLst>
              </a:rPr>
              <a:t>ІМ. С. </a:t>
            </a:r>
            <a:r>
              <a:rPr lang="uk-UA" sz="900" b="1" smtClean="0">
                <a:solidFill>
                  <a:schemeClr val="bg1"/>
                </a:solidFill>
                <a:effectLst>
                  <a:outerShdw blurRad="38100" dist="38100" dir="2700000" algn="tl">
                    <a:srgbClr val="000000">
                      <a:alpha val="43137"/>
                    </a:srgbClr>
                  </a:outerShdw>
                </a:effectLst>
              </a:rPr>
              <a:t>КУЗНЕЦЯ</a:t>
            </a:r>
            <a:endParaRPr lang="ru-RU" sz="900" b="1">
              <a:solidFill>
                <a:schemeClr val="bg1"/>
              </a:solidFill>
              <a:effectLst>
                <a:outerShdw blurRad="38100" dist="38100" dir="2700000" algn="tl">
                  <a:srgbClr val="000000">
                    <a:alpha val="43137"/>
                  </a:srgbClr>
                </a:outerShdw>
              </a:effectLst>
            </a:endParaRPr>
          </a:p>
        </p:txBody>
      </p:sp>
      <p:sp>
        <p:nvSpPr>
          <p:cNvPr id="17" name="Заголовок 1"/>
          <p:cNvSpPr txBox="1">
            <a:spLocks/>
          </p:cNvSpPr>
          <p:nvPr/>
        </p:nvSpPr>
        <p:spPr>
          <a:xfrm>
            <a:off x="251520" y="188640"/>
            <a:ext cx="8712968" cy="1872208"/>
          </a:xfrm>
          <a:prstGeom prst="rect">
            <a:avLst/>
          </a:prstGeom>
        </p:spPr>
        <p:txBody>
          <a:bodyPr anchor="ct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uk-UA" sz="1600" b="1" dirty="0">
                <a:solidFill>
                  <a:schemeClr val="bg1">
                    <a:lumMod val="10000"/>
                  </a:schemeClr>
                </a:solidFill>
              </a:rPr>
              <a:t>Моніторинг підготовлено експертно-аналітичною групою </a:t>
            </a:r>
            <a:endParaRPr lang="uk-UA" sz="1600" b="1" dirty="0" smtClean="0">
              <a:solidFill>
                <a:schemeClr val="bg1">
                  <a:lumMod val="10000"/>
                </a:schemeClr>
              </a:solidFill>
            </a:endParaRPr>
          </a:p>
          <a:p>
            <a:r>
              <a:rPr lang="uk-UA" sz="1600" b="1" dirty="0" smtClean="0">
                <a:solidFill>
                  <a:schemeClr val="bg1">
                    <a:lumMod val="10000"/>
                  </a:schemeClr>
                </a:solidFill>
              </a:rPr>
              <a:t>Науково-дослідного </a:t>
            </a:r>
            <a:r>
              <a:rPr lang="uk-UA" sz="1600" b="1" dirty="0">
                <a:solidFill>
                  <a:schemeClr val="bg1">
                    <a:lumMod val="10000"/>
                  </a:schemeClr>
                </a:solidFill>
              </a:rPr>
              <a:t>центру індустріальних проблем розвитку </a:t>
            </a:r>
            <a:endParaRPr lang="uk-UA" sz="1600" b="1" dirty="0" smtClean="0">
              <a:solidFill>
                <a:schemeClr val="bg1">
                  <a:lumMod val="10000"/>
                </a:schemeClr>
              </a:solidFill>
            </a:endParaRPr>
          </a:p>
          <a:p>
            <a:r>
              <a:rPr lang="uk-UA" sz="1600" b="1" dirty="0" smtClean="0">
                <a:solidFill>
                  <a:schemeClr val="bg1">
                    <a:lumMod val="10000"/>
                  </a:schemeClr>
                </a:solidFill>
              </a:rPr>
              <a:t>Національної </a:t>
            </a:r>
            <a:r>
              <a:rPr lang="uk-UA" sz="1600" b="1" dirty="0">
                <a:solidFill>
                  <a:schemeClr val="bg1">
                    <a:lumMod val="10000"/>
                  </a:schemeClr>
                </a:solidFill>
              </a:rPr>
              <a:t>Академії Наук України </a:t>
            </a:r>
            <a:r>
              <a:rPr lang="en-US" sz="1600" b="1" dirty="0">
                <a:solidFill>
                  <a:schemeClr val="bg1">
                    <a:lumMod val="10000"/>
                  </a:schemeClr>
                </a:solidFill>
              </a:rPr>
              <a:t>(</a:t>
            </a:r>
            <a:r>
              <a:rPr lang="en-US" sz="1600" b="1" dirty="0">
                <a:solidFill>
                  <a:schemeClr val="tx1"/>
                </a:solidFill>
              </a:rPr>
              <a:t>http://ndc-ipr.org</a:t>
            </a:r>
            <a:r>
              <a:rPr lang="en-US" sz="1600" b="1" dirty="0" smtClean="0">
                <a:solidFill>
                  <a:schemeClr val="tx1"/>
                </a:solidFill>
              </a:rPr>
              <a:t>)</a:t>
            </a:r>
            <a:r>
              <a:rPr lang="ru-RU" sz="1600" dirty="0" smtClean="0">
                <a:solidFill>
                  <a:schemeClr val="tx1"/>
                </a:solidFill>
              </a:rPr>
              <a:t>, </a:t>
            </a:r>
            <a:r>
              <a:rPr lang="uk-UA" sz="1600" b="1" dirty="0" smtClean="0">
                <a:solidFill>
                  <a:schemeClr val="bg1">
                    <a:lumMod val="10000"/>
                  </a:schemeClr>
                </a:solidFill>
              </a:rPr>
              <a:t>кафедрою </a:t>
            </a:r>
            <a:r>
              <a:rPr lang="uk-UA" sz="1600" b="1" dirty="0">
                <a:solidFill>
                  <a:schemeClr val="tx1"/>
                </a:solidFill>
              </a:rPr>
              <a:t>оподаткування Харківського національного економічного університету </a:t>
            </a:r>
            <a:r>
              <a:rPr lang="uk-UA" sz="1600" b="1" dirty="0" smtClean="0">
                <a:solidFill>
                  <a:schemeClr val="tx1"/>
                </a:solidFill>
              </a:rPr>
              <a:t>імені </a:t>
            </a:r>
            <a:r>
              <a:rPr lang="uk-UA" sz="1600" b="1" dirty="0">
                <a:solidFill>
                  <a:schemeClr val="tx1"/>
                </a:solidFill>
              </a:rPr>
              <a:t>Семена </a:t>
            </a:r>
            <a:r>
              <a:rPr lang="uk-UA" sz="1600" b="1" dirty="0" err="1" smtClean="0">
                <a:solidFill>
                  <a:schemeClr val="tx1"/>
                </a:solidFill>
              </a:rPr>
              <a:t>Кузнеця</a:t>
            </a:r>
            <a:r>
              <a:rPr lang="uk-UA" sz="1600" b="1" dirty="0" smtClean="0">
                <a:solidFill>
                  <a:schemeClr val="tx1"/>
                </a:solidFill>
              </a:rPr>
              <a:t> (</a:t>
            </a:r>
            <a:r>
              <a:rPr lang="en-US" sz="1600" b="1" dirty="0">
                <a:solidFill>
                  <a:schemeClr val="tx1"/>
                </a:solidFill>
              </a:rPr>
              <a:t>https://www.facebook.com/groups/1926891494261445/</a:t>
            </a:r>
            <a:r>
              <a:rPr lang="uk-UA" sz="1600" b="1" dirty="0" smtClean="0">
                <a:solidFill>
                  <a:schemeClr val="tx1"/>
                </a:solidFill>
              </a:rPr>
              <a:t>), </a:t>
            </a:r>
            <a:r>
              <a:rPr lang="uk-UA" sz="1600" b="1" dirty="0">
                <a:solidFill>
                  <a:schemeClr val="tx1"/>
                </a:solidFill>
              </a:rPr>
              <a:t>Об</a:t>
            </a:r>
            <a:r>
              <a:rPr lang="en-US" sz="1600" b="1" dirty="0">
                <a:solidFill>
                  <a:schemeClr val="tx1"/>
                </a:solidFill>
              </a:rPr>
              <a:t>’</a:t>
            </a:r>
            <a:r>
              <a:rPr lang="uk-UA" sz="1600" b="1" dirty="0" smtClean="0">
                <a:solidFill>
                  <a:schemeClr val="tx1"/>
                </a:solidFill>
              </a:rPr>
              <a:t>єднання </a:t>
            </a:r>
            <a:r>
              <a:rPr lang="uk-UA" sz="1600" b="1" dirty="0">
                <a:solidFill>
                  <a:schemeClr val="tx1"/>
                </a:solidFill>
              </a:rPr>
              <a:t>промисловців та підприємців Харківської </a:t>
            </a:r>
            <a:r>
              <a:rPr lang="uk-UA" sz="1600" b="1" dirty="0" smtClean="0">
                <a:solidFill>
                  <a:schemeClr val="tx1"/>
                </a:solidFill>
              </a:rPr>
              <a:t>області</a:t>
            </a:r>
          </a:p>
        </p:txBody>
      </p:sp>
      <p:sp>
        <p:nvSpPr>
          <p:cNvPr id="18" name="Прямоугольник 17"/>
          <p:cNvSpPr/>
          <p:nvPr/>
        </p:nvSpPr>
        <p:spPr>
          <a:xfrm>
            <a:off x="251520" y="2060848"/>
            <a:ext cx="8611540" cy="3953646"/>
          </a:xfrm>
          <a:prstGeom prst="rect">
            <a:avLst/>
          </a:prstGeom>
        </p:spPr>
        <p:txBody>
          <a:bodyPr wrap="square">
            <a:spAutoFit/>
          </a:bodyPr>
          <a:lstStyle/>
          <a:p>
            <a:pPr algn="just">
              <a:lnSpc>
                <a:spcPct val="114000"/>
              </a:lnSpc>
              <a:spcAft>
                <a:spcPts val="300"/>
              </a:spcAft>
            </a:pPr>
            <a:r>
              <a:rPr lang="uk-UA" sz="1400" dirty="0">
                <a:solidFill>
                  <a:schemeClr val="bg1">
                    <a:lumMod val="10000"/>
                  </a:schemeClr>
                </a:solidFill>
              </a:rPr>
              <a:t>під керівництвом заступника директора НДЦ ІПР з наукової </a:t>
            </a:r>
            <a:r>
              <a:rPr lang="uk-UA" sz="1400" dirty="0" smtClean="0">
                <a:solidFill>
                  <a:schemeClr val="bg1">
                    <a:lumMod val="10000"/>
                  </a:schemeClr>
                </a:solidFill>
              </a:rPr>
              <a:t>роботи, </a:t>
            </a:r>
            <a:r>
              <a:rPr lang="uk-UA" sz="1400" dirty="0">
                <a:solidFill>
                  <a:schemeClr val="bg1">
                    <a:lumMod val="10000"/>
                  </a:schemeClr>
                </a:solidFill>
              </a:rPr>
              <a:t>доктора економічних наук, професора, Заслуженого економіста України </a:t>
            </a:r>
            <a:r>
              <a:rPr lang="uk-UA" sz="1400" b="1" dirty="0">
                <a:solidFill>
                  <a:schemeClr val="bg1">
                    <a:lumMod val="10000"/>
                  </a:schemeClr>
                </a:solidFill>
              </a:rPr>
              <a:t>Ю.Б. </a:t>
            </a:r>
            <a:r>
              <a:rPr lang="uk-UA" sz="1400" b="1" dirty="0" smtClean="0">
                <a:solidFill>
                  <a:schemeClr val="bg1">
                    <a:lumMod val="10000"/>
                  </a:schemeClr>
                </a:solidFill>
              </a:rPr>
              <a:t>Іванова, </a:t>
            </a:r>
            <a:r>
              <a:rPr lang="uk-UA" sz="1400" dirty="0" smtClean="0">
                <a:solidFill>
                  <a:schemeClr val="bg1">
                    <a:lumMod val="10000"/>
                  </a:schemeClr>
                </a:solidFill>
              </a:rPr>
              <a:t>виконавчого директора Об'єднання промисловців та підприємців Харківської області</a:t>
            </a:r>
            <a:r>
              <a:rPr lang="uk-UA" sz="1400" b="1" dirty="0" smtClean="0">
                <a:solidFill>
                  <a:schemeClr val="bg1">
                    <a:lumMod val="10000"/>
                  </a:schemeClr>
                </a:solidFill>
              </a:rPr>
              <a:t> Е.Є. Набоки </a:t>
            </a:r>
            <a:r>
              <a:rPr lang="uk-UA" sz="1400" dirty="0" smtClean="0">
                <a:solidFill>
                  <a:schemeClr val="bg1">
                    <a:lumMod val="10000"/>
                  </a:schemeClr>
                </a:solidFill>
              </a:rPr>
              <a:t> </a:t>
            </a:r>
            <a:endParaRPr lang="uk-UA" sz="1400" dirty="0">
              <a:solidFill>
                <a:schemeClr val="bg1">
                  <a:lumMod val="10000"/>
                </a:schemeClr>
              </a:solidFill>
            </a:endParaRPr>
          </a:p>
          <a:p>
            <a:pPr algn="just">
              <a:lnSpc>
                <a:spcPct val="114000"/>
              </a:lnSpc>
              <a:spcAft>
                <a:spcPts val="300"/>
              </a:spcAft>
            </a:pPr>
            <a:endParaRPr lang="uk-UA" sz="1400" dirty="0" smtClean="0">
              <a:solidFill>
                <a:schemeClr val="bg1">
                  <a:lumMod val="10000"/>
                </a:schemeClr>
              </a:solidFill>
            </a:endParaRPr>
          </a:p>
          <a:p>
            <a:pPr algn="just">
              <a:lnSpc>
                <a:spcPct val="114000"/>
              </a:lnSpc>
              <a:spcAft>
                <a:spcPts val="300"/>
              </a:spcAft>
            </a:pPr>
            <a:r>
              <a:rPr lang="uk-UA" sz="1400" dirty="0" smtClean="0">
                <a:solidFill>
                  <a:schemeClr val="bg1">
                    <a:lumMod val="10000"/>
                  </a:schemeClr>
                </a:solidFill>
              </a:rPr>
              <a:t>за </a:t>
            </a:r>
            <a:r>
              <a:rPr lang="uk-UA" sz="1400" dirty="0">
                <a:solidFill>
                  <a:schemeClr val="bg1">
                    <a:lumMod val="10000"/>
                  </a:schemeClr>
                </a:solidFill>
              </a:rPr>
              <a:t>участю:</a:t>
            </a:r>
          </a:p>
          <a:p>
            <a:pPr algn="just">
              <a:lnSpc>
                <a:spcPct val="114000"/>
              </a:lnSpc>
              <a:spcAft>
                <a:spcPts val="300"/>
              </a:spcAft>
            </a:pPr>
            <a:r>
              <a:rPr lang="uk-UA" sz="1400" dirty="0" smtClean="0">
                <a:solidFill>
                  <a:schemeClr val="bg1">
                    <a:lumMod val="10000"/>
                  </a:schemeClr>
                </a:solidFill>
              </a:rPr>
              <a:t>завідувача кафедри оподаткування, </a:t>
            </a:r>
            <a:r>
              <a:rPr lang="uk-UA" sz="1400" dirty="0" err="1" smtClean="0">
                <a:solidFill>
                  <a:schemeClr val="bg1">
                    <a:lumMod val="10000"/>
                  </a:schemeClr>
                </a:solidFill>
              </a:rPr>
              <a:t>к.е.н</a:t>
            </a:r>
            <a:r>
              <a:rPr lang="uk-UA" sz="1400" dirty="0" smtClean="0">
                <a:solidFill>
                  <a:schemeClr val="bg1">
                    <a:lumMod val="10000"/>
                  </a:schemeClr>
                </a:solidFill>
              </a:rPr>
              <a:t>., доц. </a:t>
            </a:r>
            <a:r>
              <a:rPr lang="uk-UA" sz="1400" b="1" dirty="0" smtClean="0">
                <a:solidFill>
                  <a:schemeClr val="bg1">
                    <a:lumMod val="10000"/>
                  </a:schemeClr>
                </a:solidFill>
              </a:rPr>
              <a:t>О.Є. </a:t>
            </a:r>
            <a:r>
              <a:rPr lang="uk-UA" sz="1400" b="1" dirty="0" err="1" smtClean="0">
                <a:solidFill>
                  <a:schemeClr val="bg1">
                    <a:lumMod val="10000"/>
                  </a:schemeClr>
                </a:solidFill>
              </a:rPr>
              <a:t>Найденка</a:t>
            </a:r>
            <a:r>
              <a:rPr lang="uk-UA" sz="1400" dirty="0" smtClean="0">
                <a:solidFill>
                  <a:schemeClr val="bg1">
                    <a:lumMod val="10000"/>
                  </a:schemeClr>
                </a:solidFill>
              </a:rPr>
              <a:t>;</a:t>
            </a:r>
          </a:p>
          <a:p>
            <a:pPr algn="just">
              <a:lnSpc>
                <a:spcPct val="114000"/>
              </a:lnSpc>
              <a:spcAft>
                <a:spcPts val="300"/>
              </a:spcAft>
            </a:pPr>
            <a:r>
              <a:rPr lang="uk-UA" sz="1400" dirty="0">
                <a:solidFill>
                  <a:schemeClr val="bg1">
                    <a:lumMod val="10000"/>
                  </a:schemeClr>
                </a:solidFill>
              </a:rPr>
              <a:t>доцента кафедри оподаткування, </a:t>
            </a:r>
            <a:r>
              <a:rPr lang="uk-UA" sz="1400" dirty="0" err="1">
                <a:solidFill>
                  <a:schemeClr val="bg1">
                    <a:lumMod val="10000"/>
                  </a:schemeClr>
                </a:solidFill>
              </a:rPr>
              <a:t>к.е.н</a:t>
            </a:r>
            <a:r>
              <a:rPr lang="uk-UA" sz="1400" dirty="0">
                <a:solidFill>
                  <a:schemeClr val="bg1">
                    <a:lumMod val="10000"/>
                  </a:schemeClr>
                </a:solidFill>
              </a:rPr>
              <a:t>. </a:t>
            </a:r>
            <a:r>
              <a:rPr lang="uk-UA" sz="1400" b="1" dirty="0" smtClean="0">
                <a:solidFill>
                  <a:schemeClr val="bg1">
                    <a:lumMod val="10000"/>
                  </a:schemeClr>
                </a:solidFill>
              </a:rPr>
              <a:t>С.В</a:t>
            </a:r>
            <a:r>
              <a:rPr lang="uk-UA" sz="1400" b="1" dirty="0">
                <a:solidFill>
                  <a:schemeClr val="bg1">
                    <a:lumMod val="10000"/>
                  </a:schemeClr>
                </a:solidFill>
              </a:rPr>
              <a:t>. Антоненка</a:t>
            </a:r>
            <a:r>
              <a:rPr lang="uk-UA" sz="1400" dirty="0">
                <a:solidFill>
                  <a:schemeClr val="bg1">
                    <a:lumMod val="10000"/>
                  </a:schemeClr>
                </a:solidFill>
              </a:rPr>
              <a:t>;</a:t>
            </a:r>
          </a:p>
          <a:p>
            <a:pPr algn="just">
              <a:lnSpc>
                <a:spcPct val="114000"/>
              </a:lnSpc>
              <a:spcAft>
                <a:spcPts val="300"/>
              </a:spcAft>
            </a:pPr>
            <a:r>
              <a:rPr lang="uk-UA" sz="1400" dirty="0" smtClean="0">
                <a:solidFill>
                  <a:schemeClr val="bg1">
                    <a:lumMod val="10000"/>
                  </a:schemeClr>
                </a:solidFill>
              </a:rPr>
              <a:t>доцента кафедри оподаткування, </a:t>
            </a:r>
            <a:r>
              <a:rPr lang="uk-UA" sz="1400" dirty="0" err="1" smtClean="0">
                <a:solidFill>
                  <a:schemeClr val="bg1">
                    <a:lumMod val="10000"/>
                  </a:schemeClr>
                </a:solidFill>
              </a:rPr>
              <a:t>к.е.н</a:t>
            </a:r>
            <a:r>
              <a:rPr lang="uk-UA" sz="1400" dirty="0" smtClean="0">
                <a:solidFill>
                  <a:schemeClr val="bg1">
                    <a:lumMod val="10000"/>
                  </a:schemeClr>
                </a:solidFill>
              </a:rPr>
              <a:t>. </a:t>
            </a:r>
            <a:r>
              <a:rPr lang="uk-UA" sz="1400" b="1" dirty="0" smtClean="0">
                <a:solidFill>
                  <a:schemeClr val="bg1">
                    <a:lumMod val="10000"/>
                  </a:schemeClr>
                </a:solidFill>
              </a:rPr>
              <a:t>А.О. Єніної-Березовської</a:t>
            </a:r>
            <a:r>
              <a:rPr lang="uk-UA" sz="1400" dirty="0" smtClean="0">
                <a:solidFill>
                  <a:schemeClr val="bg1">
                    <a:lumMod val="10000"/>
                  </a:schemeClr>
                </a:solidFill>
              </a:rPr>
              <a:t>;</a:t>
            </a:r>
          </a:p>
          <a:p>
            <a:pPr algn="just">
              <a:lnSpc>
                <a:spcPct val="114000"/>
              </a:lnSpc>
              <a:spcAft>
                <a:spcPts val="300"/>
              </a:spcAft>
            </a:pPr>
            <a:r>
              <a:rPr lang="uk-UA" sz="1400" dirty="0" smtClean="0">
                <a:solidFill>
                  <a:schemeClr val="bg1">
                    <a:lumMod val="10000"/>
                  </a:schemeClr>
                </a:solidFill>
              </a:rPr>
              <a:t>доцента кафедри оподаткування, </a:t>
            </a:r>
            <a:r>
              <a:rPr lang="uk-UA" sz="1400" dirty="0" err="1" smtClean="0">
                <a:solidFill>
                  <a:schemeClr val="bg1">
                    <a:lumMod val="10000"/>
                  </a:schemeClr>
                </a:solidFill>
              </a:rPr>
              <a:t>к.е.н</a:t>
            </a:r>
            <a:r>
              <a:rPr lang="uk-UA" sz="1400" dirty="0" smtClean="0">
                <a:solidFill>
                  <a:schemeClr val="bg1">
                    <a:lumMod val="10000"/>
                  </a:schemeClr>
                </a:solidFill>
              </a:rPr>
              <a:t>. </a:t>
            </a:r>
            <a:r>
              <a:rPr lang="uk-UA" sz="1400" b="1" dirty="0" smtClean="0">
                <a:solidFill>
                  <a:schemeClr val="bg1">
                    <a:lumMod val="10000"/>
                  </a:schemeClr>
                </a:solidFill>
              </a:rPr>
              <a:t>Є.І. </a:t>
            </a:r>
            <a:r>
              <a:rPr lang="uk-UA" sz="1400" b="1" dirty="0" err="1" smtClean="0">
                <a:solidFill>
                  <a:schemeClr val="bg1">
                    <a:lumMod val="10000"/>
                  </a:schemeClr>
                </a:solidFill>
              </a:rPr>
              <a:t>Котлярова</a:t>
            </a:r>
            <a:r>
              <a:rPr lang="uk-UA" sz="1400" dirty="0" smtClean="0">
                <a:solidFill>
                  <a:schemeClr val="bg1">
                    <a:lumMod val="10000"/>
                  </a:schemeClr>
                </a:solidFill>
              </a:rPr>
              <a:t>;</a:t>
            </a:r>
          </a:p>
          <a:p>
            <a:pPr algn="just">
              <a:lnSpc>
                <a:spcPct val="114000"/>
              </a:lnSpc>
              <a:spcAft>
                <a:spcPts val="300"/>
              </a:spcAft>
            </a:pPr>
            <a:r>
              <a:rPr lang="uk-UA" sz="1400" dirty="0">
                <a:solidFill>
                  <a:schemeClr val="bg1">
                    <a:lumMod val="10000"/>
                  </a:schemeClr>
                </a:solidFill>
              </a:rPr>
              <a:t>старшого викладача кафедри оподаткування, </a:t>
            </a:r>
            <a:r>
              <a:rPr lang="uk-UA" sz="1400" dirty="0" err="1">
                <a:solidFill>
                  <a:schemeClr val="bg1">
                    <a:lumMod val="10000"/>
                  </a:schemeClr>
                </a:solidFill>
              </a:rPr>
              <a:t>к.е.н</a:t>
            </a:r>
            <a:r>
              <a:rPr lang="uk-UA" sz="1400" dirty="0">
                <a:solidFill>
                  <a:schemeClr val="bg1">
                    <a:lumMod val="10000"/>
                  </a:schemeClr>
                </a:solidFill>
              </a:rPr>
              <a:t>. </a:t>
            </a:r>
            <a:r>
              <a:rPr lang="uk-UA" sz="1400" b="1" dirty="0" smtClean="0">
                <a:solidFill>
                  <a:schemeClr val="bg1">
                    <a:lumMod val="10000"/>
                  </a:schemeClr>
                </a:solidFill>
              </a:rPr>
              <a:t>О.С. </a:t>
            </a:r>
            <a:r>
              <a:rPr lang="uk-UA" sz="1400" b="1" dirty="0" err="1" smtClean="0">
                <a:solidFill>
                  <a:schemeClr val="bg1">
                    <a:lumMod val="10000"/>
                  </a:schemeClr>
                </a:solidFill>
              </a:rPr>
              <a:t>Віннікової</a:t>
            </a:r>
            <a:r>
              <a:rPr lang="uk-UA" sz="1400" b="1" dirty="0" smtClean="0">
                <a:solidFill>
                  <a:schemeClr val="bg1">
                    <a:lumMod val="10000"/>
                  </a:schemeClr>
                </a:solidFill>
              </a:rPr>
              <a:t>;</a:t>
            </a:r>
            <a:endParaRPr lang="uk-UA" sz="1400" b="1" dirty="0">
              <a:solidFill>
                <a:schemeClr val="bg1">
                  <a:lumMod val="10000"/>
                </a:schemeClr>
              </a:solidFill>
            </a:endParaRPr>
          </a:p>
          <a:p>
            <a:pPr algn="just">
              <a:lnSpc>
                <a:spcPct val="114000"/>
              </a:lnSpc>
              <a:spcAft>
                <a:spcPts val="300"/>
              </a:spcAft>
            </a:pPr>
            <a:r>
              <a:rPr lang="uk-UA" sz="1400" dirty="0" smtClean="0">
                <a:solidFill>
                  <a:schemeClr val="bg1">
                    <a:lumMod val="10000"/>
                  </a:schemeClr>
                </a:solidFill>
              </a:rPr>
              <a:t>старшого викладача кафедри оподаткування, </a:t>
            </a:r>
            <a:r>
              <a:rPr lang="uk-UA" sz="1400" dirty="0" err="1" smtClean="0">
                <a:solidFill>
                  <a:schemeClr val="bg1">
                    <a:lumMod val="10000"/>
                  </a:schemeClr>
                </a:solidFill>
              </a:rPr>
              <a:t>к.е.н</a:t>
            </a:r>
            <a:r>
              <a:rPr lang="uk-UA" sz="1400" dirty="0" smtClean="0">
                <a:solidFill>
                  <a:schemeClr val="bg1">
                    <a:lumMod val="10000"/>
                  </a:schemeClr>
                </a:solidFill>
              </a:rPr>
              <a:t>. </a:t>
            </a:r>
            <a:r>
              <a:rPr lang="uk-UA" sz="1400" b="1" dirty="0" smtClean="0">
                <a:solidFill>
                  <a:schemeClr val="bg1">
                    <a:lumMod val="10000"/>
                  </a:schemeClr>
                </a:solidFill>
              </a:rPr>
              <a:t>О.В. </a:t>
            </a:r>
            <a:r>
              <a:rPr lang="uk-UA" sz="1400" b="1" dirty="0" err="1" smtClean="0">
                <a:solidFill>
                  <a:schemeClr val="bg1">
                    <a:lumMod val="10000"/>
                  </a:schemeClr>
                </a:solidFill>
              </a:rPr>
              <a:t>Костяної</a:t>
            </a:r>
            <a:r>
              <a:rPr lang="uk-UA" sz="1400" b="1" dirty="0" smtClean="0">
                <a:solidFill>
                  <a:schemeClr val="bg1">
                    <a:lumMod val="10000"/>
                  </a:schemeClr>
                </a:solidFill>
              </a:rPr>
              <a:t>;</a:t>
            </a:r>
          </a:p>
          <a:p>
            <a:pPr algn="just">
              <a:lnSpc>
                <a:spcPct val="114000"/>
              </a:lnSpc>
              <a:spcAft>
                <a:spcPts val="300"/>
              </a:spcAft>
            </a:pPr>
            <a:r>
              <a:rPr lang="uk-UA" sz="1400" dirty="0">
                <a:solidFill>
                  <a:schemeClr val="bg1">
                    <a:lumMod val="10000"/>
                  </a:schemeClr>
                </a:solidFill>
              </a:rPr>
              <a:t>старшого викладача кафедри </a:t>
            </a:r>
            <a:r>
              <a:rPr lang="uk-UA" sz="1400" dirty="0" smtClean="0">
                <a:solidFill>
                  <a:schemeClr val="bg1">
                    <a:lumMod val="10000"/>
                  </a:schemeClr>
                </a:solidFill>
              </a:rPr>
              <a:t>оподаткування </a:t>
            </a:r>
            <a:r>
              <a:rPr lang="uk-UA" sz="1400" b="1" dirty="0" smtClean="0">
                <a:solidFill>
                  <a:schemeClr val="bg1">
                    <a:lumMod val="10000"/>
                  </a:schemeClr>
                </a:solidFill>
              </a:rPr>
              <a:t>Г.В. Назаренко;</a:t>
            </a:r>
            <a:endParaRPr lang="uk-UA" sz="1400" b="1" dirty="0">
              <a:solidFill>
                <a:schemeClr val="bg1">
                  <a:lumMod val="10000"/>
                </a:schemeClr>
              </a:solidFill>
            </a:endParaRPr>
          </a:p>
          <a:p>
            <a:pPr algn="just">
              <a:lnSpc>
                <a:spcPct val="114000"/>
              </a:lnSpc>
              <a:spcAft>
                <a:spcPts val="300"/>
              </a:spcAft>
            </a:pPr>
            <a:r>
              <a:rPr lang="uk-UA" sz="1400" dirty="0" smtClean="0">
                <a:solidFill>
                  <a:schemeClr val="bg1">
                    <a:lumMod val="10000"/>
                  </a:schemeClr>
                </a:solidFill>
              </a:rPr>
              <a:t>викладача </a:t>
            </a:r>
            <a:r>
              <a:rPr lang="uk-UA" sz="1400" dirty="0">
                <a:solidFill>
                  <a:schemeClr val="bg1">
                    <a:lumMod val="10000"/>
                  </a:schemeClr>
                </a:solidFill>
              </a:rPr>
              <a:t>кафедри оподаткування </a:t>
            </a:r>
            <a:r>
              <a:rPr lang="uk-UA" sz="1400" b="1" dirty="0">
                <a:solidFill>
                  <a:schemeClr val="bg1">
                    <a:lumMod val="10000"/>
                  </a:schemeClr>
                </a:solidFill>
              </a:rPr>
              <a:t>Ю.М. </a:t>
            </a:r>
            <a:r>
              <a:rPr lang="uk-UA" sz="1400" b="1" dirty="0" smtClean="0">
                <a:solidFill>
                  <a:schemeClr val="bg1">
                    <a:lumMod val="10000"/>
                  </a:schemeClr>
                </a:solidFill>
              </a:rPr>
              <a:t>Малишко;</a:t>
            </a:r>
            <a:endParaRPr lang="uk-UA" sz="1400" b="1" dirty="0">
              <a:solidFill>
                <a:schemeClr val="bg1">
                  <a:lumMod val="10000"/>
                </a:schemeClr>
              </a:solidFill>
            </a:endParaRPr>
          </a:p>
          <a:p>
            <a:pPr algn="just">
              <a:lnSpc>
                <a:spcPct val="114000"/>
              </a:lnSpc>
              <a:spcAft>
                <a:spcPts val="300"/>
              </a:spcAft>
            </a:pPr>
            <a:r>
              <a:rPr lang="uk-UA" sz="1400" dirty="0" smtClean="0">
                <a:solidFill>
                  <a:schemeClr val="bg1">
                    <a:lumMod val="10000"/>
                  </a:schemeClr>
                </a:solidFill>
              </a:rPr>
              <a:t>аспіранта кафедри оподаткування </a:t>
            </a:r>
            <a:r>
              <a:rPr lang="uk-UA" sz="1400" b="1" dirty="0" smtClean="0">
                <a:solidFill>
                  <a:schemeClr val="bg1">
                    <a:lumMod val="10000"/>
                  </a:schemeClr>
                </a:solidFill>
              </a:rPr>
              <a:t>С. </a:t>
            </a:r>
            <a:r>
              <a:rPr lang="uk-UA" sz="1400" b="1" dirty="0" err="1" smtClean="0">
                <a:solidFill>
                  <a:schemeClr val="bg1">
                    <a:lumMod val="10000"/>
                  </a:schemeClr>
                </a:solidFill>
              </a:rPr>
              <a:t>Капустника</a:t>
            </a:r>
            <a:r>
              <a:rPr lang="uk-UA" sz="1400" b="1" dirty="0" smtClean="0">
                <a:solidFill>
                  <a:schemeClr val="bg1">
                    <a:lumMod val="10000"/>
                  </a:schemeClr>
                </a:solidFill>
              </a:rPr>
              <a:t>.</a:t>
            </a:r>
          </a:p>
        </p:txBody>
      </p:sp>
    </p:spTree>
    <p:extLst>
      <p:ext uri="{BB962C8B-B14F-4D97-AF65-F5344CB8AC3E}">
        <p14:creationId xmlns:p14="http://schemas.microsoft.com/office/powerpoint/2010/main" val="6037107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Официальная">
  <a:themeElements>
    <a:clrScheme name="Другая 1">
      <a:dk1>
        <a:sysClr val="windowText" lastClr="000000"/>
      </a:dk1>
      <a:lt1>
        <a:srgbClr val="FFFFE7"/>
      </a:lt1>
      <a:dk2>
        <a:srgbClr val="00CC00"/>
      </a:dk2>
      <a:lt2>
        <a:srgbClr val="ECEDD1"/>
      </a:lt2>
      <a:accent1>
        <a:srgbClr val="93A299"/>
      </a:accent1>
      <a:accent2>
        <a:srgbClr val="CF543F"/>
      </a:accent2>
      <a:accent3>
        <a:srgbClr val="92D050"/>
      </a:accent3>
      <a:accent4>
        <a:srgbClr val="848058"/>
      </a:accent4>
      <a:accent5>
        <a:srgbClr val="E8B54D"/>
      </a:accent5>
      <a:accent6>
        <a:srgbClr val="786C71"/>
      </a:accent6>
      <a:hlink>
        <a:srgbClr val="FFFFB6"/>
      </a:hlink>
      <a:folHlink>
        <a:srgbClr val="B2B2B2"/>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Civic</Template>
  <TotalTime>13937</TotalTime>
  <Words>6562</Words>
  <Application>Microsoft Macintosh PowerPoint</Application>
  <PresentationFormat>On-screen Show (4:3)</PresentationFormat>
  <Paragraphs>581</Paragraphs>
  <Slides>30</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Georgia</vt:lpstr>
      <vt:lpstr>MS Mincho</vt:lpstr>
      <vt:lpstr>ＭＳ 明朝</vt:lpstr>
      <vt:lpstr>Times New Roman</vt:lpstr>
      <vt:lpstr>Wingdings</vt:lpstr>
      <vt:lpstr>Wingdings 2</vt:lpstr>
      <vt:lpstr>Официальная</vt:lpstr>
      <vt:lpstr>НАУКОВО-ДОСЛІДНИЙ ЦЕНТР ІНДУСТРІАЛЬНИХ ПРОБЛЕМ РОЗВИТКУ НАН УКРАЇНИ КАФЕДРА ОПОДАТКУВАННЯ  ХАРКІВСЬКОГО НАЦІОНАЛЬНОГО ЕКОНОМІЧНОГО УНІВЕРСИТЕТУ ІМЕНІ СЕМЕНА КУЗНЕЦЯ ОБ’ЄДНАННЯ ПРОМИСЛОВЦІВ ТА ПІДПРИЄМЦІВ ХАРКІВСЬКОЇ ОБЛАСТІ</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Антоненко</dc:creator>
  <cp:lastModifiedBy>Микита Хаустов</cp:lastModifiedBy>
  <cp:revision>587</cp:revision>
  <dcterms:created xsi:type="dcterms:W3CDTF">2014-09-22T11:58:36Z</dcterms:created>
  <dcterms:modified xsi:type="dcterms:W3CDTF">2017-07-20T10:52:47Z</dcterms:modified>
</cp:coreProperties>
</file>