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6858000" cx="9144000"/>
  <p:notesSz cx="6858000" cy="9144000"/>
  <p:embeddedFontLst>
    <p:embeddedFont>
      <p:font typeface="Libre Baskerville"/>
      <p:regular r:id="rId33"/>
      <p:bold r:id="rId34"/>
      <p:italic r:id="rId35"/>
    </p:embeddedFont>
    <p:embeddedFont>
      <p:font typeface="Source Sans Pr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642704AE-869D-4DAB-A071-D580FEE921BD}">
  <a:tblStyle styleId="{642704AE-869D-4DAB-A071-D580FEE921BD}" styleName="Table_0"/>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LibreBaskerville-regular.fnt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LibreBaskerville-italic.fntdata"/><Relationship Id="rId12" Type="http://schemas.openxmlformats.org/officeDocument/2006/relationships/slide" Target="slides/slide6.xml"/><Relationship Id="rId34" Type="http://schemas.openxmlformats.org/officeDocument/2006/relationships/font" Target="fonts/LibreBaskerville-bold.fntdata"/><Relationship Id="rId15" Type="http://schemas.openxmlformats.org/officeDocument/2006/relationships/slide" Target="slides/slide9.xml"/><Relationship Id="rId37" Type="http://schemas.openxmlformats.org/officeDocument/2006/relationships/font" Target="fonts/SourceSansPro-bold.fntdata"/><Relationship Id="rId14" Type="http://schemas.openxmlformats.org/officeDocument/2006/relationships/slide" Target="slides/slide8.xml"/><Relationship Id="rId36" Type="http://schemas.openxmlformats.org/officeDocument/2006/relationships/font" Target="fonts/SourceSansPro-regular.fntdata"/><Relationship Id="rId17" Type="http://schemas.openxmlformats.org/officeDocument/2006/relationships/slide" Target="slides/slide11.xml"/><Relationship Id="rId39" Type="http://schemas.openxmlformats.org/officeDocument/2006/relationships/font" Target="fonts/SourceSansPro-boldItalic.fntdata"/><Relationship Id="rId16" Type="http://schemas.openxmlformats.org/officeDocument/2006/relationships/slide" Target="slides/slide10.xml"/><Relationship Id="rId38" Type="http://schemas.openxmlformats.org/officeDocument/2006/relationships/font" Target="fonts/SourceSansPr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None/>
              <a:defRPr b="0" i="0" sz="12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800" u="none" cap="none" strike="noStrike"/>
            </a:lvl1pPr>
            <a:lvl2pPr indent="0" lvl="1" marL="457200" marR="0" rtl="0" algn="l">
              <a:spcBef>
                <a:spcPts val="0"/>
              </a:spcBef>
              <a:buNone/>
              <a:defRPr b="0" i="0" sz="1800" u="none" cap="none" strike="noStrike"/>
            </a:lvl2pPr>
            <a:lvl3pPr indent="0" lvl="2" marL="914400" marR="0" rtl="0" algn="l">
              <a:spcBef>
                <a:spcPts val="0"/>
              </a:spcBef>
              <a:buNone/>
              <a:defRPr b="0" i="0" sz="1800" u="none" cap="none" strike="noStrike"/>
            </a:lvl3pPr>
            <a:lvl4pPr indent="0" lvl="3" marL="1371600" marR="0" rtl="0" algn="l">
              <a:spcBef>
                <a:spcPts val="0"/>
              </a:spcBef>
              <a:buNone/>
              <a:defRPr b="0" i="0" sz="1800" u="none" cap="none" strike="noStrike"/>
            </a:lvl4pPr>
            <a:lvl5pPr indent="0" lvl="4" marL="1828800" marR="0" rtl="0" algn="l">
              <a:spcBef>
                <a:spcPts val="0"/>
              </a:spcBef>
              <a:buNone/>
              <a:defRPr b="0" i="0" sz="1800" u="none" cap="none" strike="noStrike"/>
            </a:lvl5pPr>
            <a:lvl6pPr indent="0" lvl="5" marL="2286000" marR="0" rtl="0" algn="l">
              <a:spcBef>
                <a:spcPts val="0"/>
              </a:spcBef>
              <a:buNone/>
              <a:defRPr b="0" i="0" sz="1800" u="none" cap="none" strike="noStrike"/>
            </a:lvl6pPr>
            <a:lvl7pPr indent="0" lvl="6" marL="2743200" marR="0" rtl="0" algn="l">
              <a:spcBef>
                <a:spcPts val="0"/>
              </a:spcBef>
              <a:buNone/>
              <a:defRPr b="0" i="0" sz="1800" u="none" cap="none" strike="noStrike"/>
            </a:lvl7pPr>
            <a:lvl8pPr indent="0" lvl="7" marL="3200400" marR="0" rtl="0" algn="l">
              <a:spcBef>
                <a:spcPts val="0"/>
              </a:spcBef>
              <a:buNone/>
              <a:defRPr b="0" i="0" sz="1800" u="none" cap="none" strike="noStrike"/>
            </a:lvl8pPr>
            <a:lvl9pPr indent="0" lvl="8" marL="3657600" marR="0" rtl="0" algn="l">
              <a:spcBef>
                <a:spcPts val="0"/>
              </a:spcBef>
              <a:buNone/>
              <a:defRPr b="0" i="0" sz="1800" u="none" cap="none" strike="noStrike"/>
            </a:lvl9pPr>
          </a:lstStyle>
          <a:p/>
        </p:txBody>
      </p:sp>
      <p:sp>
        <p:nvSpPr>
          <p:cNvPr id="7" name="Shape 7"/>
          <p:cNvSpPr txBox="1"/>
          <p:nvPr>
            <p:ph idx="11" type="ftr"/>
          </p:nvPr>
        </p:nvSpPr>
        <p:spPr>
          <a:xfrm>
            <a:off x="0" y="8685211"/>
            <a:ext cx="2971799" cy="4572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rgbClr val="000000"/>
                </a:solidFill>
                <a:latin typeface="Arial"/>
                <a:ea typeface="Arial"/>
                <a:cs typeface="Arial"/>
                <a:sym typeface="Arial"/>
              </a:defRPr>
            </a:lvl9pPr>
          </a:lstStyle>
          <a:p/>
        </p:txBody>
      </p:sp>
      <p:sp>
        <p:nvSpPr>
          <p:cNvPr id="8" name="Shape 8"/>
          <p:cNvSpPr txBox="1"/>
          <p:nvPr>
            <p:ph idx="12" type="sldNum"/>
          </p:nvPr>
        </p:nvSpPr>
        <p:spPr>
          <a:xfrm>
            <a:off x="3884612" y="8685211"/>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 name="Shape 89"/>
        <p:cNvGrpSpPr/>
        <p:nvPr/>
      </p:nvGrpSpPr>
      <p:grpSpPr>
        <a:xfrm>
          <a:off x="0" y="0"/>
          <a:ext cx="0" cy="0"/>
          <a:chOff x="0" y="0"/>
          <a:chExt cx="0" cy="0"/>
        </a:xfrm>
      </p:grpSpPr>
      <p:sp>
        <p:nvSpPr>
          <p:cNvPr id="90" name="Shape 9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1" name="Shape 9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7" name="Shape 97"/>
        <p:cNvGrpSpPr/>
        <p:nvPr/>
      </p:nvGrpSpPr>
      <p:grpSpPr>
        <a:xfrm>
          <a:off x="0" y="0"/>
          <a:ext cx="0" cy="0"/>
          <a:chOff x="0" y="0"/>
          <a:chExt cx="0" cy="0"/>
        </a:xfrm>
      </p:grpSpPr>
      <p:sp>
        <p:nvSpPr>
          <p:cNvPr id="98" name="Shape 9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9" name="Shape 9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 name="Shape 111"/>
        <p:cNvGrpSpPr/>
        <p:nvPr/>
      </p:nvGrpSpPr>
      <p:grpSpPr>
        <a:xfrm>
          <a:off x="0" y="0"/>
          <a:ext cx="0" cy="0"/>
          <a:chOff x="0" y="0"/>
          <a:chExt cx="0" cy="0"/>
        </a:xfrm>
      </p:grpSpPr>
      <p:sp>
        <p:nvSpPr>
          <p:cNvPr id="112" name="Shape 11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13" name="Shape 11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8" name="Shape 118"/>
        <p:cNvGrpSpPr/>
        <p:nvPr/>
      </p:nvGrpSpPr>
      <p:grpSpPr>
        <a:xfrm>
          <a:off x="0" y="0"/>
          <a:ext cx="0" cy="0"/>
          <a:chOff x="0" y="0"/>
          <a:chExt cx="0" cy="0"/>
        </a:xfrm>
      </p:grpSpPr>
      <p:sp>
        <p:nvSpPr>
          <p:cNvPr id="119" name="Shape 1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20" name="Shape 1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8" name="Shape 138"/>
        <p:cNvGrpSpPr/>
        <p:nvPr/>
      </p:nvGrpSpPr>
      <p:grpSpPr>
        <a:xfrm>
          <a:off x="0" y="0"/>
          <a:ext cx="0" cy="0"/>
          <a:chOff x="0" y="0"/>
          <a:chExt cx="0" cy="0"/>
        </a:xfrm>
      </p:grpSpPr>
      <p:sp>
        <p:nvSpPr>
          <p:cNvPr id="139" name="Shape 13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0" name="Shape 14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0" name="Shape 150"/>
        <p:cNvGrpSpPr/>
        <p:nvPr/>
      </p:nvGrpSpPr>
      <p:grpSpPr>
        <a:xfrm>
          <a:off x="0" y="0"/>
          <a:ext cx="0" cy="0"/>
          <a:chOff x="0" y="0"/>
          <a:chExt cx="0" cy="0"/>
        </a:xfrm>
      </p:grpSpPr>
      <p:sp>
        <p:nvSpPr>
          <p:cNvPr id="151" name="Shape 15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52" name="Shape 15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0" name="Shape 170"/>
        <p:cNvGrpSpPr/>
        <p:nvPr/>
      </p:nvGrpSpPr>
      <p:grpSpPr>
        <a:xfrm>
          <a:off x="0" y="0"/>
          <a:ext cx="0" cy="0"/>
          <a:chOff x="0" y="0"/>
          <a:chExt cx="0" cy="0"/>
        </a:xfrm>
      </p:grpSpPr>
      <p:sp>
        <p:nvSpPr>
          <p:cNvPr id="171" name="Shape 17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72" name="Shape 17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8" name="Shape 188"/>
        <p:cNvGrpSpPr/>
        <p:nvPr/>
      </p:nvGrpSpPr>
      <p:grpSpPr>
        <a:xfrm>
          <a:off x="0" y="0"/>
          <a:ext cx="0" cy="0"/>
          <a:chOff x="0" y="0"/>
          <a:chExt cx="0" cy="0"/>
        </a:xfrm>
      </p:grpSpPr>
      <p:sp>
        <p:nvSpPr>
          <p:cNvPr id="189" name="Shape 18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90" name="Shape 19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8" name="Shape 198"/>
        <p:cNvGrpSpPr/>
        <p:nvPr/>
      </p:nvGrpSpPr>
      <p:grpSpPr>
        <a:xfrm>
          <a:off x="0" y="0"/>
          <a:ext cx="0" cy="0"/>
          <a:chOff x="0" y="0"/>
          <a:chExt cx="0" cy="0"/>
        </a:xfrm>
      </p:grpSpPr>
      <p:sp>
        <p:nvSpPr>
          <p:cNvPr id="199" name="Shape 19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00" name="Shape 20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8" name="Shape 218"/>
        <p:cNvGrpSpPr/>
        <p:nvPr/>
      </p:nvGrpSpPr>
      <p:grpSpPr>
        <a:xfrm>
          <a:off x="0" y="0"/>
          <a:ext cx="0" cy="0"/>
          <a:chOff x="0" y="0"/>
          <a:chExt cx="0" cy="0"/>
        </a:xfrm>
      </p:grpSpPr>
      <p:sp>
        <p:nvSpPr>
          <p:cNvPr id="219" name="Shape 2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20" name="Shape 2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7" name="Shape 237"/>
        <p:cNvGrpSpPr/>
        <p:nvPr/>
      </p:nvGrpSpPr>
      <p:grpSpPr>
        <a:xfrm>
          <a:off x="0" y="0"/>
          <a:ext cx="0" cy="0"/>
          <a:chOff x="0" y="0"/>
          <a:chExt cx="0" cy="0"/>
        </a:xfrm>
      </p:grpSpPr>
      <p:sp>
        <p:nvSpPr>
          <p:cNvPr id="238" name="Shape 23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39" name="Shape 23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 name="Shape 247"/>
        <p:cNvGrpSpPr/>
        <p:nvPr/>
      </p:nvGrpSpPr>
      <p:grpSpPr>
        <a:xfrm>
          <a:off x="0" y="0"/>
          <a:ext cx="0" cy="0"/>
          <a:chOff x="0" y="0"/>
          <a:chExt cx="0" cy="0"/>
        </a:xfrm>
      </p:grpSpPr>
      <p:sp>
        <p:nvSpPr>
          <p:cNvPr id="248" name="Shape 24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49" name="Shape 24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57" name="Shape 25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4" name="Shape 264"/>
        <p:cNvGrpSpPr/>
        <p:nvPr/>
      </p:nvGrpSpPr>
      <p:grpSpPr>
        <a:xfrm>
          <a:off x="0" y="0"/>
          <a:ext cx="0" cy="0"/>
          <a:chOff x="0" y="0"/>
          <a:chExt cx="0" cy="0"/>
        </a:xfrm>
      </p:grpSpPr>
      <p:sp>
        <p:nvSpPr>
          <p:cNvPr id="265" name="Shape 26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66" name="Shape 26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4" name="Shape 274"/>
        <p:cNvGrpSpPr/>
        <p:nvPr/>
      </p:nvGrpSpPr>
      <p:grpSpPr>
        <a:xfrm>
          <a:off x="0" y="0"/>
          <a:ext cx="0" cy="0"/>
          <a:chOff x="0" y="0"/>
          <a:chExt cx="0" cy="0"/>
        </a:xfrm>
      </p:grpSpPr>
      <p:sp>
        <p:nvSpPr>
          <p:cNvPr id="275" name="Shape 27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76" name="Shape 27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2" name="Shape 282"/>
        <p:cNvGrpSpPr/>
        <p:nvPr/>
      </p:nvGrpSpPr>
      <p:grpSpPr>
        <a:xfrm>
          <a:off x="0" y="0"/>
          <a:ext cx="0" cy="0"/>
          <a:chOff x="0" y="0"/>
          <a:chExt cx="0" cy="0"/>
        </a:xfrm>
      </p:grpSpPr>
      <p:sp>
        <p:nvSpPr>
          <p:cNvPr id="283" name="Shape 28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84" name="Shape 28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9" name="Shape 289"/>
        <p:cNvGrpSpPr/>
        <p:nvPr/>
      </p:nvGrpSpPr>
      <p:grpSpPr>
        <a:xfrm>
          <a:off x="0" y="0"/>
          <a:ext cx="0" cy="0"/>
          <a:chOff x="0" y="0"/>
          <a:chExt cx="0" cy="0"/>
        </a:xfrm>
      </p:grpSpPr>
      <p:sp>
        <p:nvSpPr>
          <p:cNvPr id="290" name="Shape 29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91" name="Shape 29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6" name="Shape 296"/>
        <p:cNvGrpSpPr/>
        <p:nvPr/>
      </p:nvGrpSpPr>
      <p:grpSpPr>
        <a:xfrm>
          <a:off x="0" y="0"/>
          <a:ext cx="0" cy="0"/>
          <a:chOff x="0" y="0"/>
          <a:chExt cx="0" cy="0"/>
        </a:xfrm>
      </p:grpSpPr>
      <p:sp>
        <p:nvSpPr>
          <p:cNvPr id="297" name="Shape 29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98" name="Shape 29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9" name="Shape 319"/>
        <p:cNvGrpSpPr/>
        <p:nvPr/>
      </p:nvGrpSpPr>
      <p:grpSpPr>
        <a:xfrm>
          <a:off x="0" y="0"/>
          <a:ext cx="0" cy="0"/>
          <a:chOff x="0" y="0"/>
          <a:chExt cx="0" cy="0"/>
        </a:xfrm>
      </p:grpSpPr>
      <p:sp>
        <p:nvSpPr>
          <p:cNvPr id="320" name="Shape 32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21" name="Shape 32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8" name="Shape 328"/>
        <p:cNvGrpSpPr/>
        <p:nvPr/>
      </p:nvGrpSpPr>
      <p:grpSpPr>
        <a:xfrm>
          <a:off x="0" y="0"/>
          <a:ext cx="0" cy="0"/>
          <a:chOff x="0" y="0"/>
          <a:chExt cx="0" cy="0"/>
        </a:xfrm>
      </p:grpSpPr>
      <p:sp>
        <p:nvSpPr>
          <p:cNvPr id="329" name="Shape 32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30" name="Shape 33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 name="Shape 336"/>
        <p:cNvGrpSpPr/>
        <p:nvPr/>
      </p:nvGrpSpPr>
      <p:grpSpPr>
        <a:xfrm>
          <a:off x="0" y="0"/>
          <a:ext cx="0" cy="0"/>
          <a:chOff x="0" y="0"/>
          <a:chExt cx="0" cy="0"/>
        </a:xfrm>
      </p:grpSpPr>
      <p:sp>
        <p:nvSpPr>
          <p:cNvPr id="337" name="Shape 33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38" name="Shape 33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2" name="Shape 352"/>
        <p:cNvGrpSpPr/>
        <p:nvPr/>
      </p:nvGrpSpPr>
      <p:grpSpPr>
        <a:xfrm>
          <a:off x="0" y="0"/>
          <a:ext cx="0" cy="0"/>
          <a:chOff x="0" y="0"/>
          <a:chExt cx="0" cy="0"/>
        </a:xfrm>
      </p:grpSpPr>
      <p:sp>
        <p:nvSpPr>
          <p:cNvPr id="353" name="Shape 35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54" name="Shape 3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0" name="Shape 360"/>
        <p:cNvGrpSpPr/>
        <p:nvPr/>
      </p:nvGrpSpPr>
      <p:grpSpPr>
        <a:xfrm>
          <a:off x="0" y="0"/>
          <a:ext cx="0" cy="0"/>
          <a:chOff x="0" y="0"/>
          <a:chExt cx="0" cy="0"/>
        </a:xfrm>
      </p:grpSpPr>
      <p:sp>
        <p:nvSpPr>
          <p:cNvPr id="361" name="Shape 36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62" name="Shape 3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0" name="Shape 370"/>
        <p:cNvGrpSpPr/>
        <p:nvPr/>
      </p:nvGrpSpPr>
      <p:grpSpPr>
        <a:xfrm>
          <a:off x="0" y="0"/>
          <a:ext cx="0" cy="0"/>
          <a:chOff x="0" y="0"/>
          <a:chExt cx="0" cy="0"/>
        </a:xfrm>
      </p:grpSpPr>
      <p:sp>
        <p:nvSpPr>
          <p:cNvPr id="371" name="Shape 37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72" name="Shape 37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7" name="Shape 377"/>
        <p:cNvGrpSpPr/>
        <p:nvPr/>
      </p:nvGrpSpPr>
      <p:grpSpPr>
        <a:xfrm>
          <a:off x="0" y="0"/>
          <a:ext cx="0" cy="0"/>
          <a:chOff x="0" y="0"/>
          <a:chExt cx="0" cy="0"/>
        </a:xfrm>
      </p:grpSpPr>
      <p:sp>
        <p:nvSpPr>
          <p:cNvPr id="378" name="Shape 37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79" name="Shape 37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1" name="Shape 391"/>
        <p:cNvGrpSpPr/>
        <p:nvPr/>
      </p:nvGrpSpPr>
      <p:grpSpPr>
        <a:xfrm>
          <a:off x="0" y="0"/>
          <a:ext cx="0" cy="0"/>
          <a:chOff x="0" y="0"/>
          <a:chExt cx="0" cy="0"/>
        </a:xfrm>
      </p:grpSpPr>
      <p:sp>
        <p:nvSpPr>
          <p:cNvPr id="392" name="Shape 39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93" name="Shape 3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Титульный слайд">
    <p:spTree>
      <p:nvGrpSpPr>
        <p:cNvPr id="20" name="Shape 20"/>
        <p:cNvGrpSpPr/>
        <p:nvPr/>
      </p:nvGrpSpPr>
      <p:grpSpPr>
        <a:xfrm>
          <a:off x="0" y="0"/>
          <a:ext cx="0" cy="0"/>
          <a:chOff x="0" y="0"/>
          <a:chExt cx="0" cy="0"/>
        </a:xfrm>
      </p:grpSpPr>
      <p:sp>
        <p:nvSpPr>
          <p:cNvPr id="21" name="Shape 21"/>
          <p:cNvSpPr txBox="1"/>
          <p:nvPr>
            <p:ph idx="1" type="subTitle"/>
          </p:nvPr>
        </p:nvSpPr>
        <p:spPr>
          <a:xfrm>
            <a:off x="1295400" y="3200400"/>
            <a:ext cx="6400799" cy="1600199"/>
          </a:xfrm>
          <a:prstGeom prst="rect">
            <a:avLst/>
          </a:prstGeom>
          <a:noFill/>
          <a:ln>
            <a:noFill/>
          </a:ln>
        </p:spPr>
        <p:txBody>
          <a:bodyPr anchorCtr="0" anchor="t" bIns="91425" lIns="91425" rIns="91425" tIns="91425"/>
          <a:lstStyle>
            <a:lvl1pPr indent="0" lvl="0" marL="0" marR="0" rtl="0" algn="ctr">
              <a:spcBef>
                <a:spcPts val="575"/>
              </a:spcBef>
              <a:spcAft>
                <a:spcPts val="0"/>
              </a:spcAft>
              <a:buClr>
                <a:schemeClr val="accent1"/>
              </a:buClr>
              <a:buFont typeface="Noto Sans Symbols"/>
              <a:buNone/>
              <a:defRPr b="0" i="0" sz="2600" u="none" cap="none" strike="noStrike">
                <a:solidFill>
                  <a:schemeClr val="dk2"/>
                </a:solidFill>
                <a:latin typeface="Libre Baskerville"/>
                <a:ea typeface="Libre Baskerville"/>
                <a:cs typeface="Libre Baskerville"/>
                <a:sym typeface="Libre Baskerville"/>
              </a:defRPr>
            </a:lvl1pPr>
            <a:lvl2pPr indent="0" lvl="1" marL="457200" marR="0" rtl="0" algn="ctr">
              <a:spcBef>
                <a:spcPts val="375"/>
              </a:spcBef>
              <a:spcAft>
                <a:spcPts val="0"/>
              </a:spcAft>
              <a:buClr>
                <a:schemeClr val="accent2"/>
              </a:buClr>
              <a:buFont typeface="Noto Sans Symbols"/>
              <a:buNone/>
              <a:defRPr b="0" i="0" sz="2400" u="none" cap="none" strike="noStrike">
                <a:solidFill>
                  <a:schemeClr val="dk1"/>
                </a:solidFill>
                <a:latin typeface="Libre Baskerville"/>
                <a:ea typeface="Libre Baskerville"/>
                <a:cs typeface="Libre Baskerville"/>
                <a:sym typeface="Libre Baskerville"/>
              </a:defRPr>
            </a:lvl2pPr>
            <a:lvl3pPr indent="0" lvl="2" marL="914400" marR="0" rtl="0" algn="ctr">
              <a:spcBef>
                <a:spcPts val="375"/>
              </a:spcBef>
              <a:spcAft>
                <a:spcPts val="0"/>
              </a:spcAft>
              <a:buClr>
                <a:srgbClr val="F6CEAD"/>
              </a:buClr>
              <a:buFont typeface="Noto Sans Symbols"/>
              <a:buNone/>
              <a:defRPr b="0" i="0" sz="2000" u="none" cap="none" strike="noStrike">
                <a:solidFill>
                  <a:schemeClr val="dk1"/>
                </a:solidFill>
                <a:latin typeface="Libre Baskerville"/>
                <a:ea typeface="Libre Baskerville"/>
                <a:cs typeface="Libre Baskerville"/>
                <a:sym typeface="Libre Baskerville"/>
              </a:defRPr>
            </a:lvl3pPr>
            <a:lvl4pPr indent="0" lvl="3" marL="1371600" marR="0" rtl="0" algn="ctr">
              <a:spcBef>
                <a:spcPts val="375"/>
              </a:spcBef>
              <a:spcAft>
                <a:spcPts val="0"/>
              </a:spcAft>
              <a:buClr>
                <a:srgbClr val="B58B80"/>
              </a:buClr>
              <a:buFont typeface="Noto Sans Symbols"/>
              <a:buNone/>
              <a:defRPr b="0" i="0" sz="2000" u="none" cap="none" strike="noStrike">
                <a:solidFill>
                  <a:schemeClr val="dk1"/>
                </a:solidFill>
                <a:latin typeface="Libre Baskerville"/>
                <a:ea typeface="Libre Baskerville"/>
                <a:cs typeface="Libre Baskerville"/>
                <a:sym typeface="Libre Baskerville"/>
              </a:defRPr>
            </a:lvl4pPr>
            <a:lvl5pPr indent="0" lvl="4" marL="1828800" marR="0" rtl="0" algn="ctr">
              <a:spcBef>
                <a:spcPts val="375"/>
              </a:spcBef>
              <a:spcAft>
                <a:spcPts val="0"/>
              </a:spcAft>
              <a:buClr>
                <a:srgbClr val="B58B80"/>
              </a:buClr>
              <a:buFont typeface="Libre Baskerville"/>
              <a:buNone/>
              <a:defRPr b="0" i="0" sz="2000" u="none" cap="none" strike="noStrike">
                <a:solidFill>
                  <a:schemeClr val="dk1"/>
                </a:solidFill>
                <a:latin typeface="Libre Baskerville"/>
                <a:ea typeface="Libre Baskerville"/>
                <a:cs typeface="Libre Baskerville"/>
                <a:sym typeface="Libre Baskerville"/>
              </a:defRPr>
            </a:lvl5pPr>
            <a:lvl6pPr indent="0" lvl="5" marL="2286000" marR="0" rtl="0" algn="ctr">
              <a:spcBef>
                <a:spcPts val="370"/>
              </a:spcBef>
              <a:buClr>
                <a:schemeClr val="accent3"/>
              </a:buClr>
              <a:buFont typeface="Libre Baskerville"/>
              <a:buNone/>
              <a:defRPr b="0" i="0" sz="1800" u="none" cap="none" strike="noStrike">
                <a:solidFill>
                  <a:schemeClr val="dk1"/>
                </a:solidFill>
                <a:latin typeface="Libre Baskerville"/>
                <a:ea typeface="Libre Baskerville"/>
                <a:cs typeface="Libre Baskerville"/>
                <a:sym typeface="Libre Baskerville"/>
              </a:defRPr>
            </a:lvl6pPr>
            <a:lvl7pPr indent="0" lvl="6" marL="2743200" marR="0" rtl="0" algn="ctr">
              <a:spcBef>
                <a:spcPts val="370"/>
              </a:spcBef>
              <a:buClr>
                <a:schemeClr val="accent2"/>
              </a:buClr>
              <a:buFont typeface="Libre Baskerville"/>
              <a:buNone/>
              <a:defRPr b="0" i="0" sz="1800" u="none" cap="none" strike="noStrike">
                <a:solidFill>
                  <a:schemeClr val="dk1"/>
                </a:solidFill>
                <a:latin typeface="Libre Baskerville"/>
                <a:ea typeface="Libre Baskerville"/>
                <a:cs typeface="Libre Baskerville"/>
                <a:sym typeface="Libre Baskerville"/>
              </a:defRPr>
            </a:lvl7pPr>
            <a:lvl8pPr indent="0" lvl="7" marL="3200400" marR="0" rtl="0" algn="ctr">
              <a:spcBef>
                <a:spcPts val="370"/>
              </a:spcBef>
              <a:buClr>
                <a:srgbClr val="F6CDAB"/>
              </a:buClr>
              <a:buFont typeface="Libre Baskerville"/>
              <a:buNone/>
              <a:defRPr b="0" i="0" sz="1800" u="none" cap="none" strike="noStrike">
                <a:solidFill>
                  <a:schemeClr val="dk1"/>
                </a:solidFill>
                <a:latin typeface="Libre Baskerville"/>
                <a:ea typeface="Libre Baskerville"/>
                <a:cs typeface="Libre Baskerville"/>
                <a:sym typeface="Libre Baskerville"/>
              </a:defRPr>
            </a:lvl8pPr>
            <a:lvl9pPr indent="0" lvl="8" marL="3657600" marR="0" rtl="0" algn="ctr">
              <a:spcBef>
                <a:spcPts val="370"/>
              </a:spcBef>
              <a:buClr>
                <a:srgbClr val="CFB6B0"/>
              </a:buClr>
              <a:buFont typeface="Libre Baskerville"/>
              <a:buNone/>
              <a:defRPr b="0" i="0" sz="1800" u="none" cap="none" strike="noStrike">
                <a:solidFill>
                  <a:schemeClr val="dk1"/>
                </a:solidFill>
                <a:latin typeface="Libre Baskerville"/>
                <a:ea typeface="Libre Baskerville"/>
                <a:cs typeface="Libre Baskerville"/>
                <a:sym typeface="Libre Baskerville"/>
              </a:defRPr>
            </a:lvl9pPr>
          </a:lstStyle>
          <a:p/>
        </p:txBody>
      </p:sp>
      <p:sp>
        <p:nvSpPr>
          <p:cNvPr id="22" name="Shape 22"/>
          <p:cNvSpPr txBox="1"/>
          <p:nvPr>
            <p:ph type="ctrTitle"/>
          </p:nvPr>
        </p:nvSpPr>
        <p:spPr>
          <a:xfrm>
            <a:off x="457200" y="1505929"/>
            <a:ext cx="8229600" cy="1470024"/>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0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23" name="Shape 23"/>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24" name="Shape 24"/>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25" name="Shape 25"/>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Заголовок и объект">
    <p:spTree>
      <p:nvGrpSpPr>
        <p:cNvPr id="34" name="Shape 34"/>
        <p:cNvGrpSpPr/>
        <p:nvPr/>
      </p:nvGrpSpPr>
      <p:grpSpPr>
        <a:xfrm>
          <a:off x="0" y="0"/>
          <a:ext cx="0" cy="0"/>
          <a:chOff x="0" y="0"/>
          <a:chExt cx="0" cy="0"/>
        </a:xfrm>
      </p:grpSpPr>
      <p:sp>
        <p:nvSpPr>
          <p:cNvPr id="35" name="Shape 35"/>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36" name="Shape 36"/>
          <p:cNvSpPr txBox="1"/>
          <p:nvPr>
            <p:ph idx="1" type="body"/>
          </p:nvPr>
        </p:nvSpPr>
        <p:spPr>
          <a:xfrm>
            <a:off x="914400" y="1447800"/>
            <a:ext cx="7772400" cy="45720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b="0" i="0" sz="2600" u="none" cap="none" strike="noStrike">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37" name="Shape 37"/>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38" name="Shape 38"/>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39" name="Shape 39"/>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Пустой слайд">
    <p:spTree>
      <p:nvGrpSpPr>
        <p:cNvPr id="40" name="Shape 40"/>
        <p:cNvGrpSpPr/>
        <p:nvPr/>
      </p:nvGrpSpPr>
      <p:grpSpPr>
        <a:xfrm>
          <a:off x="0" y="0"/>
          <a:ext cx="0" cy="0"/>
          <a:chOff x="0" y="0"/>
          <a:chExt cx="0" cy="0"/>
        </a:xfrm>
      </p:grpSpPr>
      <p:sp>
        <p:nvSpPr>
          <p:cNvPr id="41" name="Shape 41"/>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42" name="Shape 42"/>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43" name="Shape 43"/>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Два объекта">
    <p:spTree>
      <p:nvGrpSpPr>
        <p:cNvPr id="44" name="Shape 44"/>
        <p:cNvGrpSpPr/>
        <p:nvPr/>
      </p:nvGrpSpPr>
      <p:grpSpPr>
        <a:xfrm>
          <a:off x="0" y="0"/>
          <a:ext cx="0" cy="0"/>
          <a:chOff x="0" y="0"/>
          <a:chExt cx="0" cy="0"/>
        </a:xfrm>
      </p:grpSpPr>
      <p:sp>
        <p:nvSpPr>
          <p:cNvPr id="45" name="Shape 45"/>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46" name="Shape 46"/>
          <p:cNvSpPr txBox="1"/>
          <p:nvPr>
            <p:ph idx="1" type="body"/>
          </p:nvPr>
        </p:nvSpPr>
        <p:spPr>
          <a:xfrm>
            <a:off x="914400" y="1447800"/>
            <a:ext cx="3749040" cy="45720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47" name="Shape 47"/>
          <p:cNvSpPr txBox="1"/>
          <p:nvPr>
            <p:ph idx="2" type="body"/>
          </p:nvPr>
        </p:nvSpPr>
        <p:spPr>
          <a:xfrm>
            <a:off x="4933950" y="1447800"/>
            <a:ext cx="3749040" cy="45720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48" name="Shape 48"/>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49" name="Shape 49"/>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50" name="Shape 50"/>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Сравнение">
    <p:spTree>
      <p:nvGrpSpPr>
        <p:cNvPr id="51" name="Shape 51"/>
        <p:cNvGrpSpPr/>
        <p:nvPr/>
      </p:nvGrpSpPr>
      <p:grpSpPr>
        <a:xfrm>
          <a:off x="0" y="0"/>
          <a:ext cx="0" cy="0"/>
          <a:chOff x="0" y="0"/>
          <a:chExt cx="0" cy="0"/>
        </a:xfrm>
      </p:grpSpPr>
      <p:sp>
        <p:nvSpPr>
          <p:cNvPr id="52" name="Shape 52"/>
          <p:cNvSpPr txBox="1"/>
          <p:nvPr>
            <p:ph type="title"/>
          </p:nvPr>
        </p:nvSpPr>
        <p:spPr>
          <a:xfrm>
            <a:off x="914400" y="273050"/>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53" name="Shape 53"/>
          <p:cNvSpPr txBox="1"/>
          <p:nvPr>
            <p:ph idx="1" type="body"/>
          </p:nvPr>
        </p:nvSpPr>
        <p:spPr>
          <a:xfrm>
            <a:off x="914400" y="1447800"/>
            <a:ext cx="3733800" cy="762000"/>
          </a:xfrm>
          <a:prstGeom prst="rect">
            <a:avLst/>
          </a:prstGeom>
          <a:noFill/>
          <a:ln>
            <a:noFill/>
          </a:ln>
        </p:spPr>
        <p:txBody>
          <a:bodyPr anchorCtr="0" anchor="b" bIns="91425" lIns="91425" rIns="91425" tIns="91425"/>
          <a:lstStyle>
            <a:lvl1pPr indent="0" lvl="0" marL="0" marR="0" rtl="0" algn="l">
              <a:spcBef>
                <a:spcPts val="575"/>
              </a:spcBef>
              <a:spcAft>
                <a:spcPts val="0"/>
              </a:spcAft>
              <a:buClr>
                <a:schemeClr val="accent1"/>
              </a:buClr>
              <a:buFont typeface="Noto Sans Symbols"/>
              <a:buNone/>
              <a:defRPr b="1" sz="2400">
                <a:solidFill>
                  <a:schemeClr val="accent1"/>
                </a:solidFill>
                <a:latin typeface="Source Sans Pro"/>
                <a:ea typeface="Source Sans Pro"/>
                <a:cs typeface="Source Sans Pro"/>
                <a:sym typeface="Source Sans Pro"/>
              </a:defRPr>
            </a:lvl1pPr>
            <a:lvl2pPr indent="-230187" lvl="1" marL="547688" marR="0" rtl="0" algn="l">
              <a:spcBef>
                <a:spcPts val="375"/>
              </a:spcBef>
              <a:spcAft>
                <a:spcPts val="0"/>
              </a:spcAft>
              <a:buClr>
                <a:schemeClr val="accent2"/>
              </a:buClr>
              <a:buFont typeface="Noto Sans Symbols"/>
              <a:buNone/>
              <a:defRPr b="1" i="0" sz="2000" u="none" cap="none" strike="noStrike">
                <a:solidFill>
                  <a:schemeClr val="dk1"/>
                </a:solidFill>
                <a:latin typeface="Libre Baskerville"/>
                <a:ea typeface="Libre Baskerville"/>
                <a:cs typeface="Libre Baskerville"/>
                <a:sym typeface="Libre Baskerville"/>
              </a:defRPr>
            </a:lvl2pPr>
            <a:lvl3pPr indent="-238125" lvl="2" marL="822325" marR="0" rtl="0" algn="l">
              <a:spcBef>
                <a:spcPts val="375"/>
              </a:spcBef>
              <a:spcAft>
                <a:spcPts val="0"/>
              </a:spcAft>
              <a:buClr>
                <a:srgbClr val="F6CEAD"/>
              </a:buClr>
              <a:buFont typeface="Noto Sans Symbols"/>
              <a:buNone/>
              <a:defRPr b="1" i="0" sz="1800" u="none" cap="none" strike="noStrike">
                <a:solidFill>
                  <a:schemeClr val="dk1"/>
                </a:solidFill>
                <a:latin typeface="Libre Baskerville"/>
                <a:ea typeface="Libre Baskerville"/>
                <a:cs typeface="Libre Baskerville"/>
                <a:sym typeface="Libre Baskerville"/>
              </a:defRPr>
            </a:lvl3pPr>
            <a:lvl4pPr indent="-233362" lvl="3" marL="1096963" marR="0" rtl="0" algn="l">
              <a:spcBef>
                <a:spcPts val="375"/>
              </a:spcBef>
              <a:spcAft>
                <a:spcPts val="0"/>
              </a:spcAft>
              <a:buClr>
                <a:srgbClr val="B58B80"/>
              </a:buClr>
              <a:buFont typeface="Noto Sans Symbols"/>
              <a:buNone/>
              <a:defRPr b="1" i="0" sz="1600" u="none" cap="none" strike="noStrike">
                <a:solidFill>
                  <a:schemeClr val="dk1"/>
                </a:solidFill>
                <a:latin typeface="Libre Baskerville"/>
                <a:ea typeface="Libre Baskerville"/>
                <a:cs typeface="Libre Baskerville"/>
                <a:sym typeface="Libre Baskerville"/>
              </a:defRPr>
            </a:lvl4pPr>
            <a:lvl5pPr indent="-228600" lvl="4" marL="1371600" marR="0" rtl="0" algn="l">
              <a:spcBef>
                <a:spcPts val="375"/>
              </a:spcBef>
              <a:spcAft>
                <a:spcPts val="0"/>
              </a:spcAft>
              <a:buClr>
                <a:srgbClr val="B58B80"/>
              </a:buClr>
              <a:buFont typeface="Libre Baskerville"/>
              <a:buNone/>
              <a:defRPr b="1" i="0" sz="16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54" name="Shape 54"/>
          <p:cNvSpPr txBox="1"/>
          <p:nvPr>
            <p:ph idx="2" type="body"/>
          </p:nvPr>
        </p:nvSpPr>
        <p:spPr>
          <a:xfrm>
            <a:off x="4953000" y="1447800"/>
            <a:ext cx="3733800" cy="762000"/>
          </a:xfrm>
          <a:prstGeom prst="rect">
            <a:avLst/>
          </a:prstGeom>
          <a:noFill/>
          <a:ln>
            <a:noFill/>
          </a:ln>
        </p:spPr>
        <p:txBody>
          <a:bodyPr anchorCtr="0" anchor="b" bIns="91425" lIns="91425" rIns="91425" tIns="91425"/>
          <a:lstStyle>
            <a:lvl1pPr indent="0" lvl="0" marL="0" marR="0" rtl="0" algn="l">
              <a:spcBef>
                <a:spcPts val="575"/>
              </a:spcBef>
              <a:spcAft>
                <a:spcPts val="0"/>
              </a:spcAft>
              <a:buClr>
                <a:schemeClr val="accent1"/>
              </a:buClr>
              <a:buFont typeface="Noto Sans Symbols"/>
              <a:buNone/>
              <a:defRPr b="1" sz="2400">
                <a:solidFill>
                  <a:schemeClr val="accent1"/>
                </a:solidFill>
                <a:latin typeface="Source Sans Pro"/>
                <a:ea typeface="Source Sans Pro"/>
                <a:cs typeface="Source Sans Pro"/>
                <a:sym typeface="Source Sans Pro"/>
              </a:defRPr>
            </a:lvl1pPr>
            <a:lvl2pPr indent="-230187" lvl="1" marL="547688" marR="0" rtl="0" algn="l">
              <a:spcBef>
                <a:spcPts val="375"/>
              </a:spcBef>
              <a:spcAft>
                <a:spcPts val="0"/>
              </a:spcAft>
              <a:buClr>
                <a:schemeClr val="accent2"/>
              </a:buClr>
              <a:buFont typeface="Noto Sans Symbols"/>
              <a:buNone/>
              <a:defRPr b="1" i="0" sz="2000" u="none" cap="none" strike="noStrike">
                <a:solidFill>
                  <a:schemeClr val="dk1"/>
                </a:solidFill>
                <a:latin typeface="Libre Baskerville"/>
                <a:ea typeface="Libre Baskerville"/>
                <a:cs typeface="Libre Baskerville"/>
                <a:sym typeface="Libre Baskerville"/>
              </a:defRPr>
            </a:lvl2pPr>
            <a:lvl3pPr indent="-238125" lvl="2" marL="822325" marR="0" rtl="0" algn="l">
              <a:spcBef>
                <a:spcPts val="375"/>
              </a:spcBef>
              <a:spcAft>
                <a:spcPts val="0"/>
              </a:spcAft>
              <a:buClr>
                <a:srgbClr val="F6CEAD"/>
              </a:buClr>
              <a:buFont typeface="Noto Sans Symbols"/>
              <a:buNone/>
              <a:defRPr b="1" i="0" sz="1800" u="none" cap="none" strike="noStrike">
                <a:solidFill>
                  <a:schemeClr val="dk1"/>
                </a:solidFill>
                <a:latin typeface="Libre Baskerville"/>
                <a:ea typeface="Libre Baskerville"/>
                <a:cs typeface="Libre Baskerville"/>
                <a:sym typeface="Libre Baskerville"/>
              </a:defRPr>
            </a:lvl3pPr>
            <a:lvl4pPr indent="-233362" lvl="3" marL="1096963" marR="0" rtl="0" algn="l">
              <a:spcBef>
                <a:spcPts val="375"/>
              </a:spcBef>
              <a:spcAft>
                <a:spcPts val="0"/>
              </a:spcAft>
              <a:buClr>
                <a:srgbClr val="B58B80"/>
              </a:buClr>
              <a:buFont typeface="Noto Sans Symbols"/>
              <a:buNone/>
              <a:defRPr b="1" i="0" sz="1600" u="none" cap="none" strike="noStrike">
                <a:solidFill>
                  <a:schemeClr val="dk1"/>
                </a:solidFill>
                <a:latin typeface="Libre Baskerville"/>
                <a:ea typeface="Libre Baskerville"/>
                <a:cs typeface="Libre Baskerville"/>
                <a:sym typeface="Libre Baskerville"/>
              </a:defRPr>
            </a:lvl4pPr>
            <a:lvl5pPr indent="-228600" lvl="4" marL="1371600" marR="0" rtl="0" algn="l">
              <a:spcBef>
                <a:spcPts val="375"/>
              </a:spcBef>
              <a:spcAft>
                <a:spcPts val="0"/>
              </a:spcAft>
              <a:buClr>
                <a:srgbClr val="B58B80"/>
              </a:buClr>
              <a:buFont typeface="Libre Baskerville"/>
              <a:buNone/>
              <a:defRPr b="1" i="0" sz="16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55" name="Shape 55"/>
          <p:cNvSpPr txBox="1"/>
          <p:nvPr>
            <p:ph idx="3" type="body"/>
          </p:nvPr>
        </p:nvSpPr>
        <p:spPr>
          <a:xfrm>
            <a:off x="914400" y="2247900"/>
            <a:ext cx="3733800" cy="38862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56" name="Shape 56"/>
          <p:cNvSpPr txBox="1"/>
          <p:nvPr>
            <p:ph idx="4" type="body"/>
          </p:nvPr>
        </p:nvSpPr>
        <p:spPr>
          <a:xfrm>
            <a:off x="4953000" y="2247900"/>
            <a:ext cx="3733800" cy="38862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57" name="Shape 57"/>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58" name="Shape 58"/>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59" name="Shape 59"/>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Только заголовок">
    <p:spTree>
      <p:nvGrpSpPr>
        <p:cNvPr id="60" name="Shape 60"/>
        <p:cNvGrpSpPr/>
        <p:nvPr/>
      </p:nvGrpSpPr>
      <p:grpSpPr>
        <a:xfrm>
          <a:off x="0" y="0"/>
          <a:ext cx="0" cy="0"/>
          <a:chOff x="0" y="0"/>
          <a:chExt cx="0" cy="0"/>
        </a:xfrm>
      </p:grpSpPr>
      <p:sp>
        <p:nvSpPr>
          <p:cNvPr id="61" name="Shape 61"/>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62" name="Shape 62"/>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63" name="Shape 63"/>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64" name="Shape 64"/>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Заголовок и вертикальный текст">
    <p:spTree>
      <p:nvGrpSpPr>
        <p:cNvPr id="65" name="Shape 65"/>
        <p:cNvGrpSpPr/>
        <p:nvPr/>
      </p:nvGrpSpPr>
      <p:grpSpPr>
        <a:xfrm>
          <a:off x="0" y="0"/>
          <a:ext cx="0" cy="0"/>
          <a:chOff x="0" y="0"/>
          <a:chExt cx="0" cy="0"/>
        </a:xfrm>
      </p:grpSpPr>
      <p:sp>
        <p:nvSpPr>
          <p:cNvPr id="66" name="Shape 66"/>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67" name="Shape 67"/>
          <p:cNvSpPr txBox="1"/>
          <p:nvPr>
            <p:ph idx="1" type="body"/>
          </p:nvPr>
        </p:nvSpPr>
        <p:spPr>
          <a:xfrm rot="5400000">
            <a:off x="2514599" y="-152399"/>
            <a:ext cx="4572000" cy="77724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68" name="Shape 68"/>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69" name="Shape 69"/>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70" name="Shape 70"/>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Вертикальный заголовок и текст">
    <p:spTree>
      <p:nvGrpSpPr>
        <p:cNvPr id="71" name="Shape 71"/>
        <p:cNvGrpSpPr/>
        <p:nvPr/>
      </p:nvGrpSpPr>
      <p:grpSpPr>
        <a:xfrm>
          <a:off x="0" y="0"/>
          <a:ext cx="0" cy="0"/>
          <a:chOff x="0" y="0"/>
          <a:chExt cx="0" cy="0"/>
        </a:xfrm>
      </p:grpSpPr>
      <p:sp>
        <p:nvSpPr>
          <p:cNvPr id="72" name="Shape 72"/>
          <p:cNvSpPr txBox="1"/>
          <p:nvPr>
            <p:ph type="title"/>
          </p:nvPr>
        </p:nvSpPr>
        <p:spPr>
          <a:xfrm rot="5400000">
            <a:off x="4709477" y="2194563"/>
            <a:ext cx="5851525" cy="201168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73" name="Shape 73"/>
          <p:cNvSpPr txBox="1"/>
          <p:nvPr>
            <p:ph idx="1" type="body"/>
          </p:nvPr>
        </p:nvSpPr>
        <p:spPr>
          <a:xfrm rot="5400000">
            <a:off x="769937" y="419102"/>
            <a:ext cx="5851525" cy="55626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74" name="Shape 74"/>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75" name="Shape 75"/>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76" name="Shape 76"/>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bl">
  <p:cSld name="Заголовок и таблица">
    <p:spTree>
      <p:nvGrpSpPr>
        <p:cNvPr id="77" name="Shape 77"/>
        <p:cNvGrpSpPr/>
        <p:nvPr/>
      </p:nvGrpSpPr>
      <p:grpSpPr>
        <a:xfrm>
          <a:off x="0" y="0"/>
          <a:ext cx="0" cy="0"/>
          <a:chOff x="0" y="0"/>
          <a:chExt cx="0" cy="0"/>
        </a:xfrm>
      </p:grpSpPr>
      <p:sp>
        <p:nvSpPr>
          <p:cNvPr id="78" name="Shape 78"/>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79" name="Shape 79"/>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80" name="Shape 80"/>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81" name="Shape 81"/>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AndObj">
  <p:cSld name="Заголовок, текст и объект">
    <p:spTree>
      <p:nvGrpSpPr>
        <p:cNvPr id="82" name="Shape 82"/>
        <p:cNvGrpSpPr/>
        <p:nvPr/>
      </p:nvGrpSpPr>
      <p:grpSpPr>
        <a:xfrm>
          <a:off x="0" y="0"/>
          <a:ext cx="0" cy="0"/>
          <a:chOff x="0" y="0"/>
          <a:chExt cx="0" cy="0"/>
        </a:xfrm>
      </p:grpSpPr>
      <p:sp>
        <p:nvSpPr>
          <p:cNvPr id="83" name="Shape 83"/>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84" name="Shape 84"/>
          <p:cNvSpPr txBox="1"/>
          <p:nvPr>
            <p:ph idx="1" type="body"/>
          </p:nvPr>
        </p:nvSpPr>
        <p:spPr>
          <a:xfrm>
            <a:off x="914400" y="1447800"/>
            <a:ext cx="3809999" cy="45720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85" name="Shape 85"/>
          <p:cNvSpPr txBox="1"/>
          <p:nvPr>
            <p:ph idx="2" type="body"/>
          </p:nvPr>
        </p:nvSpPr>
        <p:spPr>
          <a:xfrm>
            <a:off x="4876800" y="1447800"/>
            <a:ext cx="3809999" cy="45720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sz="2600">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86" name="Shape 86"/>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87" name="Shape 87"/>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88" name="Shape 88"/>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0"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9" name="Shape 9"/>
        <p:cNvGrpSpPr/>
        <p:nvPr/>
      </p:nvGrpSpPr>
      <p:grpSpPr>
        <a:xfrm>
          <a:off x="0" y="0"/>
          <a:ext cx="0" cy="0"/>
          <a:chOff x="0" y="0"/>
          <a:chExt cx="0" cy="0"/>
        </a:xfrm>
      </p:grpSpPr>
      <p:sp>
        <p:nvSpPr>
          <p:cNvPr id="10" name="Shape 10"/>
          <p:cNvSpPr txBox="1"/>
          <p:nvPr/>
        </p:nvSpPr>
        <p:spPr>
          <a:xfrm>
            <a:off x="0" y="0"/>
            <a:ext cx="9144000" cy="6858000"/>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1" name="Shape 11"/>
          <p:cNvSpPr/>
          <p:nvPr/>
        </p:nvSpPr>
        <p:spPr>
          <a:xfrm>
            <a:off x="65086" y="69850"/>
            <a:ext cx="9013825" cy="6691311"/>
          </a:xfrm>
          <a:prstGeom prst="roundRect">
            <a:avLst>
              <a:gd fmla="val 1065" name="adj"/>
            </a:avLst>
          </a:prstGeom>
          <a:solidFill>
            <a:schemeClr val="lt2"/>
          </a:solidFill>
          <a:ln cap="sq"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2" name="Shape 12"/>
          <p:cNvSpPr txBox="1"/>
          <p:nvPr/>
        </p:nvSpPr>
        <p:spPr>
          <a:xfrm>
            <a:off x="63500" y="1449387"/>
            <a:ext cx="9020175" cy="1527175"/>
          </a:xfrm>
          <a:prstGeom prst="rect">
            <a:avLst/>
          </a:prstGeom>
          <a:solidFill>
            <a:schemeClr val="accent1"/>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3" name="Shape 13"/>
          <p:cNvSpPr txBox="1"/>
          <p:nvPr/>
        </p:nvSpPr>
        <p:spPr>
          <a:xfrm>
            <a:off x="63500" y="1397000"/>
            <a:ext cx="9020175" cy="120649"/>
          </a:xfrm>
          <a:prstGeom prst="rect">
            <a:avLst/>
          </a:prstGeom>
          <a:solidFill>
            <a:srgbClr val="F6CEAD"/>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4" name="Shape 14"/>
          <p:cNvSpPr txBox="1"/>
          <p:nvPr/>
        </p:nvSpPr>
        <p:spPr>
          <a:xfrm>
            <a:off x="63500" y="2976561"/>
            <a:ext cx="9020175" cy="111125"/>
          </a:xfrm>
          <a:prstGeom prst="rect">
            <a:avLst/>
          </a:prstGeom>
          <a:solidFill>
            <a:srgbClr val="A19574"/>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5" name="Shape 15"/>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16" name="Shape 16"/>
          <p:cNvSpPr txBox="1"/>
          <p:nvPr>
            <p:ph idx="1" type="body"/>
          </p:nvPr>
        </p:nvSpPr>
        <p:spPr>
          <a:xfrm>
            <a:off x="914400" y="1447800"/>
            <a:ext cx="7772400" cy="45720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b="0" i="0" sz="2600" u="none" cap="none" strike="noStrike">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17" name="Shape 17"/>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18" name="Shape 18"/>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19" name="Shape 19"/>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6" name="Shape 26"/>
        <p:cNvGrpSpPr/>
        <p:nvPr/>
      </p:nvGrpSpPr>
      <p:grpSpPr>
        <a:xfrm>
          <a:off x="0" y="0"/>
          <a:ext cx="0" cy="0"/>
          <a:chOff x="0" y="0"/>
          <a:chExt cx="0" cy="0"/>
        </a:xfrm>
      </p:grpSpPr>
      <p:sp>
        <p:nvSpPr>
          <p:cNvPr id="27" name="Shape 27"/>
          <p:cNvSpPr txBox="1"/>
          <p:nvPr/>
        </p:nvSpPr>
        <p:spPr>
          <a:xfrm>
            <a:off x="0" y="0"/>
            <a:ext cx="9144000" cy="6858000"/>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28" name="Shape 28"/>
          <p:cNvSpPr/>
          <p:nvPr/>
        </p:nvSpPr>
        <p:spPr>
          <a:xfrm>
            <a:off x="63500" y="69850"/>
            <a:ext cx="9013825" cy="6692899"/>
          </a:xfrm>
          <a:prstGeom prst="roundRect">
            <a:avLst>
              <a:gd fmla="val 1065" name="adj"/>
            </a:avLst>
          </a:prstGeom>
          <a:solidFill>
            <a:schemeClr val="lt2"/>
          </a:solidFill>
          <a:ln cap="sq"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29" name="Shape 29"/>
          <p:cNvSpPr txBox="1"/>
          <p:nvPr>
            <p:ph type="title"/>
          </p:nvPr>
        </p:nvSpPr>
        <p:spPr>
          <a:xfrm>
            <a:off x="914400" y="274637"/>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buNone/>
              <a:defRPr b="0" i="0" sz="4000" u="none" cap="none" strike="noStrike">
                <a:solidFill>
                  <a:schemeClr val="dk2"/>
                </a:solidFill>
                <a:latin typeface="Source Sans Pro"/>
                <a:ea typeface="Source Sans Pro"/>
                <a:cs typeface="Source Sans Pro"/>
                <a:sym typeface="Source Sans Pro"/>
              </a:defRPr>
            </a:lvl1pPr>
            <a:lvl2pPr indent="0" lvl="1" marL="0" marR="0" rtl="0" algn="l">
              <a:spcBef>
                <a:spcPts val="0"/>
              </a:spcBef>
              <a:spcAft>
                <a:spcPts val="0"/>
              </a:spcAft>
              <a:buNone/>
              <a:defRPr b="0" i="0" sz="4000" u="none" cap="none" strike="noStrike">
                <a:solidFill>
                  <a:schemeClr val="dk2"/>
                </a:solidFill>
                <a:latin typeface="Calibri"/>
                <a:ea typeface="Calibri"/>
                <a:cs typeface="Calibri"/>
                <a:sym typeface="Calibri"/>
              </a:defRPr>
            </a:lvl2pPr>
            <a:lvl3pPr indent="0" lvl="2" marL="0" marR="0" rtl="0" algn="l">
              <a:spcBef>
                <a:spcPts val="0"/>
              </a:spcBef>
              <a:spcAft>
                <a:spcPts val="0"/>
              </a:spcAft>
              <a:buNone/>
              <a:defRPr b="0" i="0" sz="4000" u="none" cap="none" strike="noStrike">
                <a:solidFill>
                  <a:schemeClr val="dk2"/>
                </a:solidFill>
                <a:latin typeface="Calibri"/>
                <a:ea typeface="Calibri"/>
                <a:cs typeface="Calibri"/>
                <a:sym typeface="Calibri"/>
              </a:defRPr>
            </a:lvl3pPr>
            <a:lvl4pPr indent="0" lvl="3" marL="0" marR="0" rtl="0" algn="l">
              <a:spcBef>
                <a:spcPts val="0"/>
              </a:spcBef>
              <a:spcAft>
                <a:spcPts val="0"/>
              </a:spcAft>
              <a:buNone/>
              <a:defRPr b="0" i="0" sz="4000" u="none" cap="none" strike="noStrike">
                <a:solidFill>
                  <a:schemeClr val="dk2"/>
                </a:solidFill>
                <a:latin typeface="Calibri"/>
                <a:ea typeface="Calibri"/>
                <a:cs typeface="Calibri"/>
                <a:sym typeface="Calibri"/>
              </a:defRPr>
            </a:lvl4pPr>
            <a:lvl5pPr indent="0" lvl="4" marL="0" marR="0" rtl="0" algn="l">
              <a:spcBef>
                <a:spcPts val="0"/>
              </a:spcBef>
              <a:spcAft>
                <a:spcPts val="0"/>
              </a:spcAft>
              <a:buNone/>
              <a:defRPr b="0" i="0" sz="4000" u="none" cap="none" strike="noStrike">
                <a:solidFill>
                  <a:schemeClr val="dk2"/>
                </a:solidFill>
                <a:latin typeface="Calibri"/>
                <a:ea typeface="Calibri"/>
                <a:cs typeface="Calibri"/>
                <a:sym typeface="Calibri"/>
              </a:defRPr>
            </a:lvl5pPr>
            <a:lvl6pPr indent="0" lvl="5" marL="457200" marR="0" rtl="0" algn="l">
              <a:spcBef>
                <a:spcPts val="0"/>
              </a:spcBef>
              <a:spcAft>
                <a:spcPts val="0"/>
              </a:spcAft>
              <a:buNone/>
              <a:defRPr b="0" i="0" sz="4000" u="none" cap="none" strike="noStrike">
                <a:solidFill>
                  <a:schemeClr val="dk2"/>
                </a:solidFill>
                <a:latin typeface="Calibri"/>
                <a:ea typeface="Calibri"/>
                <a:cs typeface="Calibri"/>
                <a:sym typeface="Calibri"/>
              </a:defRPr>
            </a:lvl6pPr>
            <a:lvl7pPr indent="0" lvl="6" marL="914400" marR="0" rtl="0" algn="l">
              <a:spcBef>
                <a:spcPts val="0"/>
              </a:spcBef>
              <a:spcAft>
                <a:spcPts val="0"/>
              </a:spcAft>
              <a:buNone/>
              <a:defRPr b="0" i="0" sz="4000" u="none" cap="none" strike="noStrike">
                <a:solidFill>
                  <a:schemeClr val="dk2"/>
                </a:solidFill>
                <a:latin typeface="Calibri"/>
                <a:ea typeface="Calibri"/>
                <a:cs typeface="Calibri"/>
                <a:sym typeface="Calibri"/>
              </a:defRPr>
            </a:lvl7pPr>
            <a:lvl8pPr indent="0" lvl="7" marL="1371600" marR="0" rtl="0" algn="l">
              <a:spcBef>
                <a:spcPts val="0"/>
              </a:spcBef>
              <a:spcAft>
                <a:spcPts val="0"/>
              </a:spcAft>
              <a:buNone/>
              <a:defRPr b="0" i="0" sz="4000" u="none" cap="none" strike="noStrike">
                <a:solidFill>
                  <a:schemeClr val="dk2"/>
                </a:solidFill>
                <a:latin typeface="Calibri"/>
                <a:ea typeface="Calibri"/>
                <a:cs typeface="Calibri"/>
                <a:sym typeface="Calibri"/>
              </a:defRPr>
            </a:lvl8pPr>
            <a:lvl9pPr indent="0" lvl="8" marL="1828800" marR="0" rtl="0" algn="l">
              <a:spcBef>
                <a:spcPts val="0"/>
              </a:spcBef>
              <a:spcAft>
                <a:spcPts val="0"/>
              </a:spcAft>
              <a:buNone/>
              <a:defRPr b="0" i="0" sz="4000" u="none" cap="none" strike="noStrike">
                <a:solidFill>
                  <a:schemeClr val="dk2"/>
                </a:solidFill>
                <a:latin typeface="Calibri"/>
                <a:ea typeface="Calibri"/>
                <a:cs typeface="Calibri"/>
                <a:sym typeface="Calibri"/>
              </a:defRPr>
            </a:lvl9pPr>
          </a:lstStyle>
          <a:p/>
        </p:txBody>
      </p:sp>
      <p:sp>
        <p:nvSpPr>
          <p:cNvPr id="30" name="Shape 30"/>
          <p:cNvSpPr txBox="1"/>
          <p:nvPr>
            <p:ph idx="1" type="body"/>
          </p:nvPr>
        </p:nvSpPr>
        <p:spPr>
          <a:xfrm>
            <a:off x="914400" y="1447800"/>
            <a:ext cx="7772400" cy="4572000"/>
          </a:xfrm>
          <a:prstGeom prst="rect">
            <a:avLst/>
          </a:prstGeom>
          <a:noFill/>
          <a:ln>
            <a:noFill/>
          </a:ln>
        </p:spPr>
        <p:txBody>
          <a:bodyPr anchorCtr="0" anchor="t" bIns="91425" lIns="91425" rIns="91425" tIns="91425"/>
          <a:lstStyle>
            <a:lvl1pPr indent="-132715" lvl="0" marL="273050" marR="0" rtl="0" algn="l">
              <a:spcBef>
                <a:spcPts val="575"/>
              </a:spcBef>
              <a:spcAft>
                <a:spcPts val="0"/>
              </a:spcAft>
              <a:buClr>
                <a:schemeClr val="accent1"/>
              </a:buClr>
              <a:buSzPct val="85000"/>
              <a:buFont typeface="Noto Sans Symbols"/>
              <a:buChar char="●"/>
              <a:defRPr b="0" i="0" sz="2600" u="none" cap="none" strike="noStrike">
                <a:solidFill>
                  <a:schemeClr val="dk1"/>
                </a:solidFill>
                <a:latin typeface="Libre Baskerville"/>
                <a:ea typeface="Libre Baskerville"/>
                <a:cs typeface="Libre Baskerville"/>
                <a:sym typeface="Libre Baskerville"/>
              </a:defRPr>
            </a:lvl1pPr>
            <a:lvl2pPr indent="-100647" lvl="1" marL="547688" marR="0" rtl="0" algn="l">
              <a:spcBef>
                <a:spcPts val="375"/>
              </a:spcBef>
              <a:spcAft>
                <a:spcPts val="0"/>
              </a:spcAft>
              <a:buClr>
                <a:schemeClr val="accent2"/>
              </a:buClr>
              <a:buSzPct val="8500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130175" lvl="2" marL="822325" marR="0" rtl="0" algn="l">
              <a:spcBef>
                <a:spcPts val="375"/>
              </a:spcBef>
              <a:spcAft>
                <a:spcPts val="0"/>
              </a:spcAft>
              <a:buClr>
                <a:srgbClr val="F6CEAD"/>
              </a:buClr>
              <a:buSzPct val="850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131762" lvl="3" marL="1096963" marR="0" rtl="0" algn="l">
              <a:spcBef>
                <a:spcPts val="375"/>
              </a:spcBef>
              <a:spcAft>
                <a:spcPts val="0"/>
              </a:spcAft>
              <a:buClr>
                <a:srgbClr val="B58B80"/>
              </a:buClr>
              <a:buSzPct val="800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101600" lvl="4" marL="1371600" marR="0" rtl="0" algn="l">
              <a:spcBef>
                <a:spcPts val="375"/>
              </a:spcBef>
              <a:spcAft>
                <a:spcPts val="0"/>
              </a:spcAft>
              <a:buClr>
                <a:srgbClr val="B58B80"/>
              </a:buClr>
              <a:buSzPct val="100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121920" lvl="5" marL="1645920" marR="0" rtl="0" algn="l">
              <a:spcBef>
                <a:spcPts val="370"/>
              </a:spcBef>
              <a:buClr>
                <a:schemeClr val="accent3"/>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116839" lvl="6" marL="1920240" marR="0" rtl="0" algn="l">
              <a:spcBef>
                <a:spcPts val="370"/>
              </a:spcBef>
              <a:buClr>
                <a:schemeClr val="accent2"/>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124460" lvl="7" marL="2194560" marR="0" rtl="0" algn="l">
              <a:spcBef>
                <a:spcPts val="370"/>
              </a:spcBef>
              <a:buClr>
                <a:srgbClr val="F6CDAB"/>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119379" lvl="8" marL="2468880" marR="0" rtl="0" algn="l">
              <a:spcBef>
                <a:spcPts val="370"/>
              </a:spcBef>
              <a:buClr>
                <a:srgbClr val="CFB6B0"/>
              </a:buClr>
              <a:buSzPct val="1000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31" name="Shape 31"/>
          <p:cNvSpPr txBox="1"/>
          <p:nvPr>
            <p:ph idx="10" type="dt"/>
          </p:nvPr>
        </p:nvSpPr>
        <p:spPr>
          <a:xfrm>
            <a:off x="6172200" y="6191250"/>
            <a:ext cx="2476500" cy="476249"/>
          </a:xfrm>
          <a:prstGeom prst="rect">
            <a:avLst/>
          </a:prstGeom>
          <a:noFill/>
          <a:ln>
            <a:noFill/>
          </a:ln>
        </p:spPr>
        <p:txBody>
          <a:bodyPr anchorCtr="0" anchor="ctr" bIns="91425" lIns="91425" rIns="91425" tIns="91425"/>
          <a:lstStyle>
            <a:lvl1pPr indent="0" lvl="0" marL="0" marR="0" rtl="0" algn="r">
              <a:lnSpc>
                <a:spcPct val="100000"/>
              </a:lnSpc>
              <a:spcBef>
                <a:spcPts val="0"/>
              </a:spcBef>
              <a:spcAft>
                <a:spcPts val="0"/>
              </a:spcAft>
              <a:buNone/>
              <a:defRPr b="0" i="0" sz="1400" u="none">
                <a:solidFill>
                  <a:schemeClr val="dk2"/>
                </a:solidFill>
                <a:latin typeface="Cambria"/>
                <a:ea typeface="Cambria"/>
                <a:cs typeface="Cambria"/>
                <a:sym typeface="Cambria"/>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32" name="Shape 32"/>
          <p:cNvSpPr txBox="1"/>
          <p:nvPr>
            <p:ph idx="11" type="ftr"/>
          </p:nvPr>
        </p:nvSpPr>
        <p:spPr>
          <a:xfrm>
            <a:off x="914400" y="6172200"/>
            <a:ext cx="39623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None/>
              <a:defRPr b="1" i="1"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1" i="1" sz="1200" u="none" cap="none" strike="noStrike">
                <a:solidFill>
                  <a:schemeClr val="dk1"/>
                </a:solidFill>
                <a:latin typeface="Arial"/>
                <a:ea typeface="Arial"/>
                <a:cs typeface="Arial"/>
                <a:sym typeface="Arial"/>
              </a:defRPr>
            </a:lvl9pPr>
          </a:lstStyle>
          <a:p/>
        </p:txBody>
      </p:sp>
      <p:sp>
        <p:nvSpPr>
          <p:cNvPr id="33" name="Shape 33"/>
          <p:cNvSpPr/>
          <p:nvPr>
            <p:ph idx="12" type="sldNum"/>
          </p:nvPr>
        </p:nvSpPr>
        <p:spPr>
          <a:xfrm>
            <a:off x="146050" y="6210300"/>
            <a:ext cx="457200" cy="457200"/>
          </a:xfrm>
          <a:prstGeom prst="ellipse">
            <a:avLst/>
          </a:prstGeom>
          <a:solidFill>
            <a:schemeClr val="accent1"/>
          </a:solidFill>
          <a:ln>
            <a:noFill/>
          </a:ln>
        </p:spPr>
        <p:txBody>
          <a:bodyPr anchorCtr="1" anchor="ctr" bIns="0" lIns="0" rIns="0" tIns="0">
            <a:noAutofit/>
          </a:bodyPr>
          <a:lstStyle/>
          <a:p>
            <a:pPr indent="0" lvl="0" marL="0" marR="0" rtl="0" algn="ctr">
              <a:lnSpc>
                <a:spcPct val="100000"/>
              </a:lnSpc>
              <a:spcBef>
                <a:spcPts val="0"/>
              </a:spcBef>
              <a:spcAft>
                <a:spcPts val="0"/>
              </a:spcAft>
              <a:buClr>
                <a:srgbClr val="FFFFFF"/>
              </a:buClr>
              <a:buSzPct val="25000"/>
              <a:buFont typeface="Calibri"/>
              <a:buNone/>
            </a:pPr>
            <a:fld id="{00000000-1234-1234-1234-123412341234}" type="slidenum">
              <a:rPr b="0" i="0" lang="en-US" sz="1400" u="none">
                <a:solidFill>
                  <a:srgbClr val="FFFFFF"/>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ndc-ipr.com.u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ndc-ipr.com.ua/" TargetMode="External"/><Relationship Id="rId4" Type="http://schemas.openxmlformats.org/officeDocument/2006/relationships/hyperlink" Target="http://ndc-ipr.org/" TargetMode="External"/><Relationship Id="rId5" Type="http://schemas.openxmlformats.org/officeDocument/2006/relationships/hyperlink" Target="http://ndc-ipr.org/" TargetMode="External"/><Relationship Id="rId6" Type="http://schemas.openxmlformats.org/officeDocument/2006/relationships/image" Target="../media/image0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ndc-ipr.com.u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 Id="rId5" Type="http://schemas.openxmlformats.org/officeDocument/2006/relationships/hyperlink" Target="http://ndc-ipr.com.ua/"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01.jpg"/><Relationship Id="rId4" Type="http://schemas.openxmlformats.org/officeDocument/2006/relationships/hyperlink" Target="http://ndc-ipr.com.ua/" TargetMode="External"/><Relationship Id="rId5" Type="http://schemas.openxmlformats.org/officeDocument/2006/relationships/hyperlink" Target="http://ndc-ipr.com.ua/"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 Id="rId5" Type="http://schemas.openxmlformats.org/officeDocument/2006/relationships/image" Target="../media/image0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ndc-ipr.com.ua/" TargetMode="External"/><Relationship Id="rId4" Type="http://schemas.openxmlformats.org/officeDocument/2006/relationships/image" Target="../media/image0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ndc-ipr.com.ua/" TargetMode="External"/><Relationship Id="rId4" Type="http://schemas.openxmlformats.org/officeDocument/2006/relationships/hyperlink" Target="http://ndc-ipr.com.ua/" TargetMode="External"/><Relationship Id="rId5" Type="http://schemas.openxmlformats.org/officeDocument/2006/relationships/image" Target="../media/image0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92" name="Shape 92"/>
        <p:cNvGrpSpPr/>
        <p:nvPr/>
      </p:nvGrpSpPr>
      <p:grpSpPr>
        <a:xfrm>
          <a:off x="0" y="0"/>
          <a:ext cx="0" cy="0"/>
          <a:chOff x="0" y="0"/>
          <a:chExt cx="0" cy="0"/>
        </a:xfrm>
      </p:grpSpPr>
      <p:sp>
        <p:nvSpPr>
          <p:cNvPr id="93" name="Shape 93"/>
          <p:cNvSpPr txBox="1"/>
          <p:nvPr>
            <p:ph idx="1" type="subTitle"/>
          </p:nvPr>
        </p:nvSpPr>
        <p:spPr>
          <a:xfrm>
            <a:off x="1295400" y="3716337"/>
            <a:ext cx="6400799" cy="1084261"/>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accent1"/>
              </a:buClr>
              <a:buSzPct val="25000"/>
              <a:buFont typeface="Noto Sans Symbols"/>
              <a:buNone/>
            </a:pPr>
            <a:r>
              <a:rPr b="1" i="0" lang="en-US" sz="2600" u="none" cap="none" strike="noStrike">
                <a:solidFill>
                  <a:schemeClr val="dk2"/>
                </a:solidFill>
                <a:latin typeface="Arial"/>
                <a:ea typeface="Arial"/>
                <a:cs typeface="Arial"/>
                <a:sym typeface="Arial"/>
              </a:rPr>
              <a:t>СЕРПЕНЬ 2016 р.</a:t>
            </a:r>
          </a:p>
        </p:txBody>
      </p:sp>
      <p:sp>
        <p:nvSpPr>
          <p:cNvPr id="94" name="Shape 94"/>
          <p:cNvSpPr txBox="1"/>
          <p:nvPr>
            <p:ph type="ctrTitle"/>
          </p:nvPr>
        </p:nvSpPr>
        <p:spPr>
          <a:xfrm>
            <a:off x="457200" y="1506537"/>
            <a:ext cx="8229600" cy="1470024"/>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rgbClr val="FFFFFF"/>
              </a:buClr>
              <a:buSzPct val="25000"/>
              <a:buFont typeface="Georgia"/>
              <a:buNone/>
            </a:pPr>
            <a:r>
              <a:rPr b="1" i="0" lang="en-US" sz="2800" u="none" cap="none" strike="noStrike">
                <a:solidFill>
                  <a:srgbClr val="FFFFFF"/>
                </a:solidFill>
                <a:latin typeface="Georgia"/>
                <a:ea typeface="Georgia"/>
                <a:cs typeface="Georgia"/>
                <a:sym typeface="Georgia"/>
              </a:rPr>
              <a:t>МОНІТОРИНГ І КОМЕНТАРІ </a:t>
            </a:r>
            <a:br>
              <a:rPr b="1" i="0" lang="en-US" sz="2800" u="none" cap="none" strike="noStrike">
                <a:solidFill>
                  <a:srgbClr val="FFFFFF"/>
                </a:solidFill>
                <a:latin typeface="Georgia"/>
                <a:ea typeface="Georgia"/>
                <a:cs typeface="Georgia"/>
                <a:sym typeface="Georgia"/>
              </a:rPr>
            </a:br>
            <a:r>
              <a:rPr b="1" i="0" lang="en-US" sz="2800" u="none" cap="none" strike="noStrike">
                <a:solidFill>
                  <a:srgbClr val="FFFFFF"/>
                </a:solidFill>
                <a:latin typeface="Georgia"/>
                <a:ea typeface="Georgia"/>
                <a:cs typeface="Georgia"/>
                <a:sym typeface="Georgia"/>
              </a:rPr>
              <a:t>ДО НОРМАТИВНО-ПРАВОВИХ АКТІВ </a:t>
            </a:r>
            <a:br>
              <a:rPr b="1" i="0" lang="en-US" sz="2800" u="none" cap="none" strike="noStrike">
                <a:solidFill>
                  <a:srgbClr val="FFFFFF"/>
                </a:solidFill>
                <a:latin typeface="Georgia"/>
                <a:ea typeface="Georgia"/>
                <a:cs typeface="Georgia"/>
                <a:sym typeface="Georgia"/>
              </a:rPr>
            </a:br>
            <a:r>
              <a:rPr b="1" i="0" lang="en-US" sz="2800" u="none" cap="none" strike="noStrike">
                <a:solidFill>
                  <a:srgbClr val="FFFFFF"/>
                </a:solidFill>
                <a:latin typeface="Georgia"/>
                <a:ea typeface="Georgia"/>
                <a:cs typeface="Georgia"/>
                <a:sym typeface="Georgia"/>
              </a:rPr>
              <a:t>У СФЕРІ РЕГУЛЯТОРНОЇ ПОЛІТИКИ</a:t>
            </a:r>
          </a:p>
        </p:txBody>
      </p:sp>
      <p:sp>
        <p:nvSpPr>
          <p:cNvPr id="95" name="Shape 95"/>
          <p:cNvSpPr txBox="1"/>
          <p:nvPr/>
        </p:nvSpPr>
        <p:spPr>
          <a:xfrm>
            <a:off x="250825" y="188911"/>
            <a:ext cx="8642349" cy="757236"/>
          </a:xfrm>
          <a:prstGeom prst="rect">
            <a:avLst/>
          </a:prstGeom>
          <a:noFill/>
          <a:ln>
            <a:noFill/>
          </a:ln>
        </p:spPr>
        <p:txBody>
          <a:bodyPr anchorCtr="0" anchor="ctr" bIns="45700" lIns="91425" rIns="91425" tIns="45700">
            <a:noAutofit/>
          </a:bodyPr>
          <a:lstStyle/>
          <a:p>
            <a:pPr indent="0" lvl="0" marL="0" marR="0" rtl="0" algn="ctr">
              <a:lnSpc>
                <a:spcPct val="120000"/>
              </a:lnSpc>
              <a:spcBef>
                <a:spcPts val="0"/>
              </a:spcBef>
              <a:spcAft>
                <a:spcPts val="0"/>
              </a:spcAft>
              <a:buClr>
                <a:srgbClr val="404040"/>
              </a:buClr>
              <a:buSzPct val="25000"/>
              <a:buFont typeface="Georgia"/>
              <a:buNone/>
            </a:pPr>
            <a:r>
              <a:rPr b="0" i="0" lang="en-US" sz="1800" u="none">
                <a:solidFill>
                  <a:srgbClr val="404040"/>
                </a:solidFill>
                <a:latin typeface="Georgia"/>
                <a:ea typeface="Georgia"/>
                <a:cs typeface="Georgia"/>
                <a:sym typeface="Georgia"/>
              </a:rPr>
              <a:t>НАУКОВО-ДОСЛІДНИЙ ЦЕНТР ІНДУСТРІАЛЬНИХ ПРОБЛЕМ РОЗВИТКУ НАН УКРАЇНИ</a:t>
            </a:r>
          </a:p>
        </p:txBody>
      </p:sp>
      <p:sp>
        <p:nvSpPr>
          <p:cNvPr id="96" name="Shape 96"/>
          <p:cNvSpPr txBox="1"/>
          <p:nvPr/>
        </p:nvSpPr>
        <p:spPr>
          <a:xfrm>
            <a:off x="3832225" y="6308725"/>
            <a:ext cx="1498599" cy="36671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404040"/>
              </a:buClr>
              <a:buSzPct val="25000"/>
              <a:buFont typeface="Arial"/>
              <a:buNone/>
            </a:pPr>
            <a:r>
              <a:rPr b="0" i="0" lang="en-US" sz="1800" u="none">
                <a:solidFill>
                  <a:srgbClr val="404040"/>
                </a:solidFill>
                <a:latin typeface="Arial"/>
                <a:ea typeface="Arial"/>
                <a:cs typeface="Arial"/>
                <a:sym typeface="Arial"/>
              </a:rPr>
              <a:t>Харків, 2016</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100" name="Shape 100"/>
        <p:cNvGrpSpPr/>
        <p:nvPr/>
      </p:nvGrpSpPr>
      <p:grpSpPr>
        <a:xfrm>
          <a:off x="0" y="0"/>
          <a:ext cx="0" cy="0"/>
          <a:chOff x="0" y="0"/>
          <a:chExt cx="0" cy="0"/>
        </a:xfrm>
      </p:grpSpPr>
      <p:sp>
        <p:nvSpPr>
          <p:cNvPr id="101" name="Shape 101"/>
          <p:cNvSpPr txBox="1"/>
          <p:nvPr>
            <p:ph type="title"/>
          </p:nvPr>
        </p:nvSpPr>
        <p:spPr>
          <a:xfrm>
            <a:off x="2382836" y="1125537"/>
            <a:ext cx="4378324" cy="647700"/>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2"/>
              </a:buClr>
              <a:buSzPct val="25000"/>
              <a:buFont typeface="Georgia"/>
              <a:buNone/>
            </a:pPr>
            <a:r>
              <a:rPr b="1" i="0" lang="en-US" sz="3200" u="none" cap="none" strike="noStrike">
                <a:solidFill>
                  <a:schemeClr val="dk2"/>
                </a:solidFill>
                <a:latin typeface="Georgia"/>
                <a:ea typeface="Georgia"/>
                <a:cs typeface="Georgia"/>
                <a:sym typeface="Georgia"/>
              </a:rPr>
              <a:t>Зміст</a:t>
            </a:r>
          </a:p>
        </p:txBody>
      </p:sp>
      <p:grpSp>
        <p:nvGrpSpPr>
          <p:cNvPr id="102" name="Shape 102"/>
          <p:cNvGrpSpPr/>
          <p:nvPr/>
        </p:nvGrpSpPr>
        <p:grpSpPr>
          <a:xfrm>
            <a:off x="323850" y="1916111"/>
            <a:ext cx="8424861" cy="1955800"/>
            <a:chOff x="323850" y="1916111"/>
            <a:chExt cx="8424861" cy="1955800"/>
          </a:xfrm>
        </p:grpSpPr>
        <p:sp>
          <p:nvSpPr>
            <p:cNvPr id="103" name="Shape 103"/>
            <p:cNvSpPr txBox="1"/>
            <p:nvPr/>
          </p:nvSpPr>
          <p:spPr>
            <a:xfrm>
              <a:off x="323850" y="1916111"/>
              <a:ext cx="7639050" cy="244474"/>
            </a:xfrm>
            <a:prstGeom prst="rect">
              <a:avLst/>
            </a:prstGeom>
            <a:noFill/>
            <a:ln>
              <a:noFill/>
            </a:ln>
          </p:spPr>
          <p:txBody>
            <a:bodyPr anchorCtr="0" anchor="t" bIns="0" lIns="68575" rIns="68575" tIns="0">
              <a:noAutofit/>
            </a:bodyPr>
            <a:lstStyle/>
            <a:p>
              <a:pPr indent="0" lvl="0" marL="0" marR="0" rtl="0" algn="l">
                <a:lnSpc>
                  <a:spcPct val="100000"/>
                </a:lnSpc>
                <a:spcBef>
                  <a:spcPts val="0"/>
                </a:spcBef>
                <a:spcAft>
                  <a:spcPts val="0"/>
                </a:spcAft>
                <a:buClr>
                  <a:srgbClr val="404040"/>
                </a:buClr>
                <a:buSzPct val="25000"/>
                <a:buFont typeface="Times New Roman"/>
                <a:buNone/>
              </a:pPr>
              <a:r>
                <a:rPr b="0" i="0" lang="en-US" sz="1400" u="none">
                  <a:solidFill>
                    <a:srgbClr val="404040"/>
                  </a:solidFill>
                  <a:latin typeface="Times New Roman"/>
                  <a:ea typeface="Times New Roman"/>
                  <a:cs typeface="Times New Roman"/>
                  <a:sym typeface="Times New Roman"/>
                </a:rPr>
                <a:t> </a:t>
              </a:r>
            </a:p>
          </p:txBody>
        </p:sp>
        <p:sp>
          <p:nvSpPr>
            <p:cNvPr id="104" name="Shape 104"/>
            <p:cNvSpPr txBox="1"/>
            <p:nvPr/>
          </p:nvSpPr>
          <p:spPr>
            <a:xfrm>
              <a:off x="7962900" y="1916111"/>
              <a:ext cx="785811" cy="244474"/>
            </a:xfrm>
            <a:prstGeom prst="rect">
              <a:avLst/>
            </a:prstGeom>
            <a:noFill/>
            <a:ln>
              <a:noFill/>
            </a:ln>
          </p:spPr>
          <p:txBody>
            <a:bodyPr anchorCtr="0" anchor="t" bIns="0" lIns="68575" rIns="68575" tIns="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05" name="Shape 105"/>
            <p:cNvSpPr txBox="1"/>
            <p:nvPr/>
          </p:nvSpPr>
          <p:spPr>
            <a:xfrm>
              <a:off x="323850" y="2160586"/>
              <a:ext cx="7639050" cy="488949"/>
            </a:xfrm>
            <a:prstGeom prst="rect">
              <a:avLst/>
            </a:prstGeom>
            <a:noFill/>
            <a:ln>
              <a:noFill/>
            </a:ln>
          </p:spPr>
          <p:txBody>
            <a:bodyPr anchorCtr="0" anchor="t" bIns="0" lIns="68575" rIns="68575" tIns="0">
              <a:noAutofit/>
            </a:bodyPr>
            <a:lstStyle/>
            <a:p>
              <a:pPr indent="-419100" lvl="0" marL="419100" marR="0" rtl="0" algn="l">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1. Нормативно-правові акти, які прийняті у серпні 2016 р.</a:t>
              </a:r>
            </a:p>
            <a:p>
              <a:pPr indent="0" lvl="0" marL="0" marR="0" rtl="0" algn="l">
                <a:lnSpc>
                  <a:spcPct val="100000"/>
                </a:lnSpc>
                <a:spcBef>
                  <a:spcPts val="0"/>
                </a:spcBef>
                <a:spcAft>
                  <a:spcPts val="0"/>
                </a:spcAft>
                <a:buNone/>
              </a:pPr>
              <a:r>
                <a:t/>
              </a:r>
              <a:endParaRPr b="0" i="0" sz="1600" u="none">
                <a:solidFill>
                  <a:schemeClr val="dk1"/>
                </a:solidFill>
                <a:latin typeface="Times New Roman"/>
                <a:ea typeface="Times New Roman"/>
                <a:cs typeface="Times New Roman"/>
                <a:sym typeface="Times New Roman"/>
              </a:endParaRPr>
            </a:p>
          </p:txBody>
        </p:sp>
        <p:sp>
          <p:nvSpPr>
            <p:cNvPr id="106" name="Shape 106"/>
            <p:cNvSpPr txBox="1"/>
            <p:nvPr/>
          </p:nvSpPr>
          <p:spPr>
            <a:xfrm>
              <a:off x="7962900" y="2160586"/>
              <a:ext cx="785811" cy="488949"/>
            </a:xfrm>
            <a:prstGeom prst="rect">
              <a:avLst/>
            </a:prstGeom>
            <a:noFill/>
            <a:ln>
              <a:noFill/>
            </a:ln>
          </p:spPr>
          <p:txBody>
            <a:bodyPr anchorCtr="0" anchor="t" bIns="0" lIns="68575" rIns="68575" tIns="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4</a:t>
              </a:r>
            </a:p>
          </p:txBody>
        </p:sp>
        <p:sp>
          <p:nvSpPr>
            <p:cNvPr id="107" name="Shape 107"/>
            <p:cNvSpPr txBox="1"/>
            <p:nvPr/>
          </p:nvSpPr>
          <p:spPr>
            <a:xfrm>
              <a:off x="323850" y="2649536"/>
              <a:ext cx="7639050" cy="488949"/>
            </a:xfrm>
            <a:prstGeom prst="rect">
              <a:avLst/>
            </a:prstGeom>
            <a:noFill/>
            <a:ln>
              <a:noFill/>
            </a:ln>
          </p:spPr>
          <p:txBody>
            <a:bodyPr anchorCtr="0" anchor="t" bIns="0" lIns="68575" rIns="68575" tIns="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2. Нормативно-правові акти, які набирають чинності у серпні 2016 р.</a:t>
              </a:r>
            </a:p>
          </p:txBody>
        </p:sp>
        <p:sp>
          <p:nvSpPr>
            <p:cNvPr id="108" name="Shape 108"/>
            <p:cNvSpPr txBox="1"/>
            <p:nvPr/>
          </p:nvSpPr>
          <p:spPr>
            <a:xfrm>
              <a:off x="7962900" y="2649536"/>
              <a:ext cx="785811" cy="488949"/>
            </a:xfrm>
            <a:prstGeom prst="rect">
              <a:avLst/>
            </a:prstGeom>
            <a:noFill/>
            <a:ln>
              <a:noFill/>
            </a:ln>
          </p:spPr>
          <p:txBody>
            <a:bodyPr anchorCtr="0" anchor="t" bIns="0" lIns="68575" rIns="68575" tIns="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1</a:t>
              </a:r>
              <a:r>
                <a:rPr lang="en-US" sz="1600">
                  <a:solidFill>
                    <a:schemeClr val="dk1"/>
                  </a:solidFill>
                  <a:latin typeface="Times New Roman"/>
                  <a:ea typeface="Times New Roman"/>
                  <a:cs typeface="Times New Roman"/>
                  <a:sym typeface="Times New Roman"/>
                </a:rPr>
                <a:t>1</a:t>
              </a:r>
            </a:p>
            <a:p>
              <a:pPr indent="0" lvl="0" marL="0" marR="0" rtl="0" algn="l">
                <a:lnSpc>
                  <a:spcPct val="100000"/>
                </a:lnSpc>
                <a:spcBef>
                  <a:spcPts val="0"/>
                </a:spcBef>
                <a:spcAft>
                  <a:spcPts val="0"/>
                </a:spcAft>
                <a:buNone/>
              </a:pPr>
              <a:r>
                <a:t/>
              </a:r>
              <a:endParaRPr b="0" i="0" sz="1600" u="none">
                <a:solidFill>
                  <a:schemeClr val="dk1"/>
                </a:solidFill>
                <a:latin typeface="Times New Roman"/>
                <a:ea typeface="Times New Roman"/>
                <a:cs typeface="Times New Roman"/>
                <a:sym typeface="Times New Roman"/>
              </a:endParaRPr>
            </a:p>
          </p:txBody>
        </p:sp>
        <p:sp>
          <p:nvSpPr>
            <p:cNvPr id="109" name="Shape 109"/>
            <p:cNvSpPr txBox="1"/>
            <p:nvPr/>
          </p:nvSpPr>
          <p:spPr>
            <a:xfrm>
              <a:off x="323850" y="3138486"/>
              <a:ext cx="7639050" cy="733425"/>
            </a:xfrm>
            <a:prstGeom prst="rect">
              <a:avLst/>
            </a:prstGeom>
            <a:noFill/>
            <a:ln>
              <a:noFill/>
            </a:ln>
          </p:spPr>
          <p:txBody>
            <a:bodyPr anchorCtr="0" anchor="t" bIns="0" lIns="68575" rIns="68575" tIns="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3. Практика дерегулювання економіки України</a:t>
              </a:r>
            </a:p>
            <a:p>
              <a:pPr indent="0" lvl="0" marL="0" marR="0" rtl="0" algn="l">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 </a:t>
              </a:r>
            </a:p>
            <a:p>
              <a:pPr indent="0" lvl="0" marL="0" marR="0" rtl="0" algn="l">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4. Оцінка якості проведення АРВ проектів нормативно-правових актів </a:t>
              </a:r>
            </a:p>
          </p:txBody>
        </p:sp>
        <p:sp>
          <p:nvSpPr>
            <p:cNvPr id="110" name="Shape 110"/>
            <p:cNvSpPr txBox="1"/>
            <p:nvPr/>
          </p:nvSpPr>
          <p:spPr>
            <a:xfrm>
              <a:off x="7962900" y="3138486"/>
              <a:ext cx="785811" cy="733425"/>
            </a:xfrm>
            <a:prstGeom prst="rect">
              <a:avLst/>
            </a:prstGeom>
            <a:noFill/>
            <a:ln>
              <a:noFill/>
            </a:ln>
          </p:spPr>
          <p:txBody>
            <a:bodyPr anchorCtr="0" anchor="t" bIns="0" lIns="68575" rIns="68575" tIns="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1</a:t>
              </a:r>
              <a:r>
                <a:rPr lang="en-US" sz="1600">
                  <a:solidFill>
                    <a:schemeClr val="dk1"/>
                  </a:solidFill>
                  <a:latin typeface="Times New Roman"/>
                  <a:ea typeface="Times New Roman"/>
                  <a:cs typeface="Times New Roman"/>
                  <a:sym typeface="Times New Roman"/>
                </a:rPr>
                <a:t>2</a:t>
              </a:r>
            </a:p>
            <a:p>
              <a:pPr indent="0" lvl="0" marL="0" marR="0" rtl="0" algn="ctr">
                <a:lnSpc>
                  <a:spcPct val="100000"/>
                </a:lnSpc>
                <a:spcBef>
                  <a:spcPts val="0"/>
                </a:spcBef>
                <a:spcAft>
                  <a:spcPts val="0"/>
                </a:spcAft>
                <a:buClr>
                  <a:schemeClr val="dk1"/>
                </a:buClr>
                <a:buFont typeface="Arial"/>
                <a:buNone/>
              </a:pPr>
              <a:r>
                <a:t/>
              </a:r>
              <a:endParaRPr b="0" i="0" sz="1600" u="non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dk1"/>
                </a:buClr>
                <a:buSzPct val="25000"/>
                <a:buFont typeface="Times New Roman"/>
                <a:buNone/>
              </a:pPr>
              <a:r>
                <a:rPr b="0" i="0" lang="en-US" sz="1600" u="none">
                  <a:solidFill>
                    <a:schemeClr val="dk1"/>
                  </a:solidFill>
                  <a:latin typeface="Times New Roman"/>
                  <a:ea typeface="Times New Roman"/>
                  <a:cs typeface="Times New Roman"/>
                  <a:sym typeface="Times New Roman"/>
                </a:rPr>
                <a:t>1</a:t>
              </a:r>
              <a:r>
                <a:rPr lang="en-US" sz="1600">
                  <a:solidFill>
                    <a:schemeClr val="dk1"/>
                  </a:solidFill>
                  <a:latin typeface="Times New Roman"/>
                  <a:ea typeface="Times New Roman"/>
                  <a:cs typeface="Times New Roman"/>
                  <a:sym typeface="Times New Roman"/>
                </a:rPr>
                <a:t>5</a:t>
              </a: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114" name="Shape 114"/>
        <p:cNvGrpSpPr/>
        <p:nvPr/>
      </p:nvGrpSpPr>
      <p:grpSpPr>
        <a:xfrm>
          <a:off x="0" y="0"/>
          <a:ext cx="0" cy="0"/>
          <a:chOff x="0" y="0"/>
          <a:chExt cx="0" cy="0"/>
        </a:xfrm>
      </p:grpSpPr>
      <p:sp>
        <p:nvSpPr>
          <p:cNvPr id="115" name="Shape 115"/>
          <p:cNvSpPr txBox="1"/>
          <p:nvPr>
            <p:ph type="title"/>
          </p:nvPr>
        </p:nvSpPr>
        <p:spPr>
          <a:xfrm>
            <a:off x="1692275" y="115886"/>
            <a:ext cx="5759449" cy="649286"/>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2"/>
              </a:buClr>
              <a:buSzPct val="25000"/>
              <a:buFont typeface="Calibri"/>
              <a:buNone/>
            </a:pPr>
            <a:r>
              <a:rPr b="1" i="0" lang="en-US" sz="3200" u="none" cap="none" strike="noStrike">
                <a:solidFill>
                  <a:schemeClr val="dk2"/>
                </a:solidFill>
                <a:latin typeface="Calibri"/>
                <a:ea typeface="Calibri"/>
                <a:cs typeface="Calibri"/>
                <a:sym typeface="Calibri"/>
              </a:rPr>
              <a:t>Методологія дослідження</a:t>
            </a:r>
          </a:p>
        </p:txBody>
      </p:sp>
      <p:sp>
        <p:nvSpPr>
          <p:cNvPr id="116" name="Shape 116"/>
          <p:cNvSpPr txBox="1"/>
          <p:nvPr/>
        </p:nvSpPr>
        <p:spPr>
          <a:xfrm>
            <a:off x="250825" y="692150"/>
            <a:ext cx="8642349" cy="5616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17" name="Shape 117"/>
          <p:cNvSpPr txBox="1"/>
          <p:nvPr/>
        </p:nvSpPr>
        <p:spPr>
          <a:xfrm>
            <a:off x="250825" y="696912"/>
            <a:ext cx="8642349" cy="6124574"/>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Моніторинг  законодавчих  та  нормативно-правових  актів  в  сфері  регуляторної  політики  –  один  з</a:t>
            </a:r>
            <a:r>
              <a:rPr lang="en-US"/>
              <a:t> </a:t>
            </a:r>
            <a:r>
              <a:rPr b="0" i="0" lang="en-US" sz="1400" u="none">
                <a:solidFill>
                  <a:schemeClr val="dk1"/>
                </a:solidFill>
                <a:latin typeface="Arial"/>
                <a:ea typeface="Arial"/>
                <a:cs typeface="Arial"/>
                <a:sym typeface="Arial"/>
              </a:rPr>
              <a:t>проектів  НДЦ  ІПР  НАН  України  в  сфері  науково-експертної  та  експертно-аналітичної  діяльності,  який започаткований  з січня 2014 року та передбачає щомісячне оприлюднення результатів.</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Метою  Моніторингу  є  відстеження  та  оперативний  аналіз  змін  в  законодавстві  та  нормативно-правовому забезпеченні в сфері регуляторної політики  та дерегулювання економіки.</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Аналіз законодавчих та нормативно-правових  актів здійснюється  за такими напрямами:</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реєстраційна  система;</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адміністративні послуги, дозвільна система та ліцензування;</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банківська система</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податкова політика та адміністрування  податків;</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зовнішньоекономічна діяльність;</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бюджетна система та міжбюджетні відносини;</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малий бізнес;</a:t>
            </a:r>
          </a:p>
          <a:p>
            <a:pPr lvl="0" marR="0" rtl="0" algn="just">
              <a:lnSpc>
                <a:spcPct val="100000"/>
              </a:lnSpc>
              <a:spcBef>
                <a:spcPts val="0"/>
              </a:spcBef>
              <a:spcAft>
                <a:spcPts val="0"/>
              </a:spcAft>
              <a:buNone/>
            </a:pPr>
            <a:r>
              <a:rPr lang="en-US">
                <a:solidFill>
                  <a:schemeClr val="dk1"/>
                </a:solidFill>
              </a:rPr>
              <a:t>- </a:t>
            </a:r>
            <a:r>
              <a:rPr b="0" i="0" lang="en-US" sz="1400" u="none">
                <a:solidFill>
                  <a:schemeClr val="dk1"/>
                </a:solidFill>
                <a:latin typeface="Arial"/>
                <a:ea typeface="Arial"/>
                <a:cs typeface="Arial"/>
                <a:sym typeface="Arial"/>
              </a:rPr>
              <a:t>контрольно-перевірочна діяльність (державний нагляд та контроль)</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публічні закупівлі.</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Методологія  аналізу  законодавчих  та  нормативно-правових  актів  передбачає  ідентифікацію  їх  впливу на діяльність громадян та/або суб'єктів господарювання, порівняння нової редакції аналізованої норми з  попередньою;  </a:t>
            </a:r>
            <a:r>
              <a:rPr lang="en-US">
                <a:solidFill>
                  <a:schemeClr val="dk1"/>
                </a:solidFill>
              </a:rPr>
              <a:t>оцінку</a:t>
            </a:r>
            <a:r>
              <a:rPr b="0" i="0" lang="en-US" sz="1400" u="none">
                <a:solidFill>
                  <a:schemeClr val="dk1"/>
                </a:solidFill>
                <a:latin typeface="Arial"/>
                <a:ea typeface="Arial"/>
                <a:cs typeface="Arial"/>
                <a:sym typeface="Arial"/>
              </a:rPr>
              <a:t>  результативності  відповідних  змін  з  відокремленням  позитивних наслідків  та  потенційних  недоліків  (ризиків).  При  оцінці  очікуваної  результативності  враховується зменшення  або  збільшення  корупційних  ризиків,  кількості  процедур,  витрат  часу  та  коштів громадянами  та  суб'єктами  господарювання  на  отримання  відповідної  адміністративної  послуги,  а також доцільність використання  конкретного  інструмента  порівняно  з можливими альтернативами.</a:t>
            </a:r>
          </a:p>
          <a:p>
            <a:pPr indent="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Моніторинг  включає  три  основних  розділи:  1)  нормативно-правові  акти,  прийняті  у  відповідному</a:t>
            </a:r>
            <a:r>
              <a:rPr lang="en-US"/>
              <a:t> </a:t>
            </a:r>
            <a:r>
              <a:rPr b="0" i="0" lang="en-US" sz="1400" u="none">
                <a:solidFill>
                  <a:schemeClr val="dk1"/>
                </a:solidFill>
                <a:latin typeface="Arial"/>
                <a:ea typeface="Arial"/>
                <a:cs typeface="Arial"/>
                <a:sym typeface="Arial"/>
              </a:rPr>
              <a:t>місяці;  2)  нормативно-правові  акти,  які  були  прийняті  раніше,  але  набирають  чинності  у  відповідному місяці;  3)  інформація  щодо  практики  дерегулювання  в  Україні  та  окремих  регіонах  (статистична інформація, результаты експертн</a:t>
            </a:r>
            <a:r>
              <a:rPr lang="en-US">
                <a:solidFill>
                  <a:schemeClr val="dk1"/>
                </a:solidFill>
              </a:rPr>
              <a:t>и</a:t>
            </a:r>
            <a:r>
              <a:rPr b="0" i="0" lang="en-US" sz="1400" u="none">
                <a:solidFill>
                  <a:schemeClr val="dk1"/>
                </a:solidFill>
                <a:latin typeface="Arial"/>
                <a:ea typeface="Arial"/>
                <a:cs typeface="Arial"/>
                <a:sym typeface="Arial"/>
              </a:rPr>
              <a:t>х оцінювань</a:t>
            </a:r>
            <a:r>
              <a:rPr lang="en-US">
                <a:solidFill>
                  <a:schemeClr val="dk1"/>
                </a:solidFill>
              </a:rPr>
              <a:t>,</a:t>
            </a:r>
            <a:r>
              <a:rPr b="0" i="0" lang="en-US" sz="1400" u="none">
                <a:solidFill>
                  <a:schemeClr val="dk1"/>
                </a:solidFill>
                <a:latin typeface="Arial"/>
                <a:ea typeface="Arial"/>
                <a:cs typeface="Arial"/>
                <a:sym typeface="Arial"/>
              </a:rPr>
              <a:t>  аналіз  тенденцій та досвід роботи місцевих органів).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121" name="Shape 121"/>
        <p:cNvGrpSpPr/>
        <p:nvPr/>
      </p:nvGrpSpPr>
      <p:grpSpPr>
        <a:xfrm>
          <a:off x="0" y="0"/>
          <a:ext cx="0" cy="0"/>
          <a:chOff x="0" y="0"/>
          <a:chExt cx="0" cy="0"/>
        </a:xfrm>
      </p:grpSpPr>
      <p:sp>
        <p:nvSpPr>
          <p:cNvPr id="122" name="Shape 122"/>
          <p:cNvSpPr txBox="1"/>
          <p:nvPr>
            <p:ph type="title"/>
          </p:nvPr>
        </p:nvSpPr>
        <p:spPr>
          <a:xfrm>
            <a:off x="179386" y="115886"/>
            <a:ext cx="8642349" cy="431799"/>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2"/>
              </a:buClr>
              <a:buSzPct val="25000"/>
              <a:buFont typeface="Arial"/>
              <a:buNone/>
            </a:pPr>
            <a:r>
              <a:rPr b="1" i="0" lang="en-US" sz="1800" u="none" cap="none" strike="noStrike">
                <a:solidFill>
                  <a:schemeClr val="dk2"/>
                </a:solidFill>
                <a:latin typeface="Arial"/>
                <a:ea typeface="Arial"/>
                <a:cs typeface="Arial"/>
                <a:sym typeface="Arial"/>
              </a:rPr>
              <a:t>1. НОРМАТИВНО-ПРАВОВІ АКТИ, ЯКІ ПРИЙНЯТІ У СЕРПНІ 2016 р.</a:t>
            </a:r>
          </a:p>
        </p:txBody>
      </p:sp>
      <p:sp>
        <p:nvSpPr>
          <p:cNvPr id="123" name="Shape 123"/>
          <p:cNvSpPr txBox="1"/>
          <p:nvPr>
            <p:ph idx="1" type="body"/>
          </p:nvPr>
        </p:nvSpPr>
        <p:spPr>
          <a:xfrm>
            <a:off x="179386" y="1628775"/>
            <a:ext cx="8710611" cy="576262"/>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accent1"/>
              </a:buClr>
              <a:buSzPct val="25000"/>
              <a:buFont typeface="Noto Sans Symbols"/>
              <a:buNone/>
            </a:pPr>
            <a:r>
              <a:rPr b="1" i="0" lang="en-US" sz="1400" u="none" cap="none" strike="noStrike">
                <a:solidFill>
                  <a:schemeClr val="dk1"/>
                </a:solidFill>
                <a:latin typeface="Arial"/>
                <a:ea typeface="Arial"/>
                <a:cs typeface="Arial"/>
                <a:sym typeface="Arial"/>
              </a:rPr>
              <a:t>Коментар: </a:t>
            </a:r>
            <a:r>
              <a:rPr b="0" i="0" lang="en-US" sz="1400" u="none" cap="none" strike="noStrike">
                <a:solidFill>
                  <a:schemeClr val="dk1"/>
                </a:solidFill>
                <a:latin typeface="Arial"/>
                <a:ea typeface="Arial"/>
                <a:cs typeface="Arial"/>
                <a:sym typeface="Arial"/>
              </a:rPr>
              <a:t>Постановою внесено зміни до переліку документів, необхідних для державної реєстрації прав на нерухоме майно:</a:t>
            </a:r>
          </a:p>
          <a:p>
            <a:pPr indent="-273050" lvl="0" marL="273050" marR="0" rtl="0" algn="l">
              <a:spcBef>
                <a:spcPts val="575"/>
              </a:spcBef>
              <a:spcAft>
                <a:spcPts val="0"/>
              </a:spcAft>
              <a:buClr>
                <a:schemeClr val="accent1"/>
              </a:buClr>
              <a:buSzPct val="85000"/>
              <a:buFont typeface="Noto Sans Symbols"/>
              <a:buNone/>
            </a:pPr>
            <a:r>
              <a:t/>
            </a:r>
            <a:endParaRPr b="0" i="0" sz="1400" u="none">
              <a:solidFill>
                <a:schemeClr val="dk1"/>
              </a:solidFill>
              <a:latin typeface="Arial"/>
              <a:ea typeface="Arial"/>
              <a:cs typeface="Arial"/>
              <a:sym typeface="Arial"/>
            </a:endParaRPr>
          </a:p>
        </p:txBody>
      </p:sp>
      <p:sp>
        <p:nvSpPr>
          <p:cNvPr id="124" name="Shape 124"/>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4</a:t>
            </a:r>
          </a:p>
        </p:txBody>
      </p:sp>
      <p:sp>
        <p:nvSpPr>
          <p:cNvPr id="125" name="Shape 125"/>
          <p:cNvSpPr txBox="1"/>
          <p:nvPr/>
        </p:nvSpPr>
        <p:spPr>
          <a:xfrm>
            <a:off x="252412" y="557212"/>
            <a:ext cx="8280399" cy="307974"/>
          </a:xfrm>
          <a:prstGeom prst="rect">
            <a:avLst/>
          </a:prstGeom>
          <a:noFill/>
          <a:ln>
            <a:noFill/>
          </a:ln>
        </p:spPr>
        <p:txBody>
          <a:bodyPr anchorCtr="0" anchor="t" bIns="91425" lIns="91425" rIns="91425" tIns="45700">
            <a:noAutofit/>
          </a:bodyPr>
          <a:lstStyle/>
          <a:p>
            <a:pPr indent="0" lvl="1" marL="0" marR="0" rtl="0" algn="l">
              <a:lnSpc>
                <a:spcPct val="100000"/>
              </a:lnSpc>
              <a:spcBef>
                <a:spcPts val="0"/>
              </a:spcBef>
              <a:spcAft>
                <a:spcPts val="0"/>
              </a:spcAft>
              <a:buClr>
                <a:schemeClr val="dk1"/>
              </a:buClr>
              <a:buSzPct val="25000"/>
              <a:buFont typeface="Arial"/>
              <a:buNone/>
            </a:pPr>
            <a:r>
              <a:rPr b="1" i="1" lang="en-US" sz="1400" u="sng" cap="none" strike="noStrike">
                <a:solidFill>
                  <a:schemeClr val="dk1"/>
                </a:solidFill>
                <a:latin typeface="Arial"/>
                <a:ea typeface="Arial"/>
                <a:cs typeface="Arial"/>
                <a:sym typeface="Arial"/>
              </a:rPr>
              <a:t>1.1. Реєстраційна система</a:t>
            </a:r>
          </a:p>
          <a:p>
            <a:pPr indent="0" lvl="0" marL="0" marR="0" rtl="0" algn="l">
              <a:lnSpc>
                <a:spcPct val="100000"/>
              </a:lnSpc>
              <a:spcBef>
                <a:spcPts val="0"/>
              </a:spcBef>
              <a:spcAft>
                <a:spcPts val="0"/>
              </a:spcAft>
              <a:buClr>
                <a:schemeClr val="dk1"/>
              </a:buClr>
              <a:buSzPct val="25000"/>
              <a:buFont typeface="Arial"/>
              <a:buNone/>
            </a:pPr>
            <a:r>
              <a:rPr b="1" i="1" lang="en-US" sz="1400" u="sng">
                <a:solidFill>
                  <a:schemeClr val="dk1"/>
                </a:solidFill>
                <a:latin typeface="Arial"/>
                <a:ea typeface="Arial"/>
                <a:cs typeface="Arial"/>
                <a:sym typeface="Arial"/>
              </a:rPr>
              <a:t> </a:t>
            </a:r>
          </a:p>
        </p:txBody>
      </p:sp>
      <p:sp>
        <p:nvSpPr>
          <p:cNvPr id="126" name="Shape 126"/>
          <p:cNvSpPr txBox="1"/>
          <p:nvPr/>
        </p:nvSpPr>
        <p:spPr>
          <a:xfrm>
            <a:off x="107950" y="908050"/>
            <a:ext cx="8642349" cy="954086"/>
          </a:xfrm>
          <a:prstGeom prst="rect">
            <a:avLst/>
          </a:prstGeom>
          <a:noFill/>
          <a:ln>
            <a:noFill/>
          </a:ln>
        </p:spPr>
        <p:txBody>
          <a:bodyPr anchorCtr="0" anchor="ctr" bIns="45700" lIns="91425" rIns="91425" tIns="45700">
            <a:noAutofit/>
          </a:bodyPr>
          <a:lstStyle/>
          <a:p>
            <a:pPr indent="533400" lvl="0" marL="0" marR="0" rtl="0" algn="just">
              <a:lnSpc>
                <a:spcPct val="100000"/>
              </a:lnSpc>
              <a:spcBef>
                <a:spcPts val="0"/>
              </a:spcBef>
              <a:spcAft>
                <a:spcPts val="0"/>
              </a:spcAft>
              <a:buClr>
                <a:schemeClr val="dk1"/>
              </a:buClr>
              <a:buSzPct val="25000"/>
              <a:buFont typeface="Arial"/>
              <a:buNone/>
            </a:pPr>
            <a:r>
              <a:rPr b="1" i="1" lang="en-US" sz="1400" u="none">
                <a:solidFill>
                  <a:schemeClr val="dk1"/>
                </a:solidFill>
                <a:latin typeface="Arial"/>
                <a:ea typeface="Arial"/>
                <a:cs typeface="Arial"/>
                <a:sym typeface="Arial"/>
              </a:rPr>
              <a:t>Постанова Кабінету Міністрів України «Про внесення змін та визнання такими, що втратили чинність, деяких постанов Кабінету Міністрів України» від 23 серпня 2016 р. № 553 </a:t>
            </a:r>
          </a:p>
          <a:p>
            <a:pPr indent="0" lvl="0" marL="0" marR="0" rtl="0" algn="l">
              <a:lnSpc>
                <a:spcPct val="100000"/>
              </a:lnSpc>
              <a:spcBef>
                <a:spcPts val="0"/>
              </a:spcBef>
              <a:spcAft>
                <a:spcPts val="0"/>
              </a:spcAft>
              <a:buNone/>
            </a:pPr>
            <a:r>
              <a:t/>
            </a:r>
            <a:endParaRPr b="1" i="1" sz="1400" u="none">
              <a:solidFill>
                <a:schemeClr val="dk1"/>
              </a:solidFill>
              <a:latin typeface="Arial"/>
              <a:ea typeface="Arial"/>
              <a:cs typeface="Arial"/>
              <a:sym typeface="Arial"/>
            </a:endParaRPr>
          </a:p>
        </p:txBody>
      </p:sp>
      <p:sp>
        <p:nvSpPr>
          <p:cNvPr id="127" name="Shape 127"/>
          <p:cNvSpPr txBox="1"/>
          <p:nvPr/>
        </p:nvSpPr>
        <p:spPr>
          <a:xfrm>
            <a:off x="179375" y="4652962"/>
            <a:ext cx="8642400" cy="1655700"/>
          </a:xfrm>
          <a:prstGeom prst="rect">
            <a:avLst/>
          </a:prstGeom>
          <a:noFill/>
          <a:ln>
            <a:noFill/>
          </a:ln>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Font typeface="Arial"/>
              <a:buNone/>
            </a:pPr>
            <a:r>
              <a:t/>
            </a:r>
            <a:endParaRPr>
              <a:solidFill>
                <a:schemeClr val="dk1"/>
              </a:solidFill>
            </a:endParaRPr>
          </a:p>
          <a:p>
            <a:pPr indent="44450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Відомості про документ, що відповідно до вимог законодавства засвідчує прийняття в експлуатацію закінченого будівничого об'єкта, державний реєстратор отримуватиме в режимі реального часу безпосередньо з Єдиного реєстру документів, що дають право на виконання підготовчих та будівельних робіт і засвідчують прийняття в експлуатацію закінчених будівництвом об'єктів, відомостей про повернення на доопрацювання, відмову у видачі, скасування та анулювання зазначених документів.</a:t>
            </a:r>
          </a:p>
        </p:txBody>
      </p:sp>
      <p:sp>
        <p:nvSpPr>
          <p:cNvPr id="128" name="Shape 128"/>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a:t>
            </a:r>
            <a:r>
              <a:rPr lang="en-US" sz="1200">
                <a:solidFill>
                  <a:srgbClr val="D3B9B3"/>
                </a:solidFill>
                <a:latin typeface="Cambria"/>
                <a:ea typeface="Cambria"/>
                <a:cs typeface="Cambria"/>
                <a:sym typeface="Cambria"/>
              </a:rPr>
              <a:t>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 </a:t>
            </a:r>
          </a:p>
        </p:txBody>
      </p:sp>
      <p:sp>
        <p:nvSpPr>
          <p:cNvPr id="129" name="Shape 129"/>
          <p:cNvSpPr txBox="1"/>
          <p:nvPr/>
        </p:nvSpPr>
        <p:spPr>
          <a:xfrm>
            <a:off x="250932" y="2205092"/>
            <a:ext cx="8498529" cy="243108"/>
          </a:xfrm>
          <a:prstGeom prst="rect">
            <a:avLst/>
          </a:prstGeom>
          <a:solidFill>
            <a:srgbClr val="FFFFFF"/>
          </a:solidFill>
          <a:ln cap="flat" cmpd="sng" w="31750">
            <a:solidFill>
              <a:srgbClr val="499BC9"/>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300" u="none">
                <a:solidFill>
                  <a:schemeClr val="dk1"/>
                </a:solidFill>
                <a:latin typeface="Times New Roman"/>
                <a:ea typeface="Times New Roman"/>
                <a:cs typeface="Times New Roman"/>
                <a:sym typeface="Times New Roman"/>
              </a:rPr>
              <a:t>Зміни, внесені Постановою КМУ від 23 серпня 2016 р. № 553</a:t>
            </a:r>
          </a:p>
        </p:txBody>
      </p:sp>
      <p:sp>
        <p:nvSpPr>
          <p:cNvPr id="130" name="Shape 130"/>
          <p:cNvSpPr txBox="1"/>
          <p:nvPr/>
        </p:nvSpPr>
        <p:spPr>
          <a:xfrm>
            <a:off x="273542" y="2664579"/>
            <a:ext cx="4125375" cy="676946"/>
          </a:xfrm>
          <a:prstGeom prst="rect">
            <a:avLst/>
          </a:prstGeom>
          <a:gradFill>
            <a:gsLst>
              <a:gs pos="0">
                <a:srgbClr val="FFFFFF"/>
              </a:gs>
              <a:gs pos="100000">
                <a:srgbClr val="B6D6E9"/>
              </a:gs>
            </a:gsLst>
            <a:lin ang="5400012" scaled="0"/>
          </a:gradFill>
          <a:ln cap="flat" cmpd="sng" w="12700">
            <a:solidFill>
              <a:srgbClr val="91C2DE"/>
            </a:solidFill>
            <a:prstDash val="solid"/>
            <a:miter/>
            <a:headEnd len="med" w="med" type="none"/>
            <a:tailEnd len="med" w="med" type="none"/>
          </a:ln>
          <a:effectLst>
            <a:outerShdw blurRad="63500" dir="3806097" dist="28397">
              <a:srgbClr val="1F4E69">
                <a:alpha val="49800"/>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rgbClr val="232B30"/>
              </a:buClr>
              <a:buSzPct val="25000"/>
              <a:buFont typeface="Times New Roman"/>
              <a:buNone/>
            </a:pPr>
            <a:r>
              <a:rPr b="1" i="0" lang="en-US" sz="1200" u="none">
                <a:solidFill>
                  <a:srgbClr val="232B30"/>
                </a:solidFill>
                <a:latin typeface="Times New Roman"/>
                <a:ea typeface="Times New Roman"/>
                <a:cs typeface="Times New Roman"/>
                <a:sym typeface="Times New Roman"/>
              </a:rPr>
              <a:t>Скасовано необхідність подання документів, що перебувають у володінні державних органів, при реєстрації речових прав на нерухоме майно </a:t>
            </a:r>
          </a:p>
        </p:txBody>
      </p:sp>
      <p:sp>
        <p:nvSpPr>
          <p:cNvPr id="131" name="Shape 131"/>
          <p:cNvSpPr txBox="1"/>
          <p:nvPr/>
        </p:nvSpPr>
        <p:spPr>
          <a:xfrm>
            <a:off x="4861400" y="2649225"/>
            <a:ext cx="3486518" cy="707630"/>
          </a:xfrm>
          <a:prstGeom prst="rect">
            <a:avLst/>
          </a:prstGeom>
          <a:gradFill>
            <a:gsLst>
              <a:gs pos="0">
                <a:srgbClr val="FFFFFF"/>
              </a:gs>
              <a:gs pos="100000">
                <a:srgbClr val="B6D6E9"/>
              </a:gs>
            </a:gsLst>
            <a:lin ang="5400012" scaled="0"/>
          </a:gradFill>
          <a:ln cap="flat" cmpd="sng" w="12700">
            <a:solidFill>
              <a:srgbClr val="91C2DE"/>
            </a:solidFill>
            <a:prstDash val="solid"/>
            <a:miter/>
            <a:headEnd len="med" w="med" type="none"/>
            <a:tailEnd len="med" w="med" type="none"/>
          </a:ln>
          <a:effectLst>
            <a:outerShdw blurRad="63500" dir="3806097" dist="28397">
              <a:srgbClr val="1F4E69">
                <a:alpha val="49800"/>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rgbClr val="232B30"/>
              </a:buClr>
              <a:buSzPct val="25000"/>
              <a:buFont typeface="Times New Roman"/>
              <a:buNone/>
            </a:pPr>
            <a:r>
              <a:rPr b="1" i="0" lang="en-US" sz="1200" u="none">
                <a:solidFill>
                  <a:srgbClr val="232B30"/>
                </a:solidFill>
                <a:latin typeface="Times New Roman"/>
                <a:ea typeface="Times New Roman"/>
                <a:cs typeface="Times New Roman"/>
                <a:sym typeface="Times New Roman"/>
              </a:rPr>
              <a:t>Визначено перелік заяв для державної реєстрації речових прав на нерухоме майно, які можуть подаватися в електронній формі</a:t>
            </a:r>
          </a:p>
        </p:txBody>
      </p:sp>
      <p:sp>
        <p:nvSpPr>
          <p:cNvPr id="132" name="Shape 132"/>
          <p:cNvSpPr txBox="1"/>
          <p:nvPr/>
        </p:nvSpPr>
        <p:spPr>
          <a:xfrm>
            <a:off x="250925" y="3557926"/>
            <a:ext cx="5298948" cy="1228253"/>
          </a:xfrm>
          <a:prstGeom prst="rect">
            <a:avLst/>
          </a:prstGeom>
          <a:gradFill>
            <a:gsLst>
              <a:gs pos="0">
                <a:srgbClr val="FFFFFF"/>
              </a:gs>
              <a:gs pos="100000">
                <a:srgbClr val="B6D6E9"/>
              </a:gs>
            </a:gsLst>
            <a:lin ang="5400012" scaled="0"/>
          </a:gradFill>
          <a:ln cap="flat" cmpd="sng" w="12700">
            <a:solidFill>
              <a:srgbClr val="91C2DE"/>
            </a:solidFill>
            <a:prstDash val="solid"/>
            <a:miter/>
            <a:headEnd len="med" w="med" type="none"/>
            <a:tailEnd len="med" w="med" type="none"/>
          </a:ln>
          <a:effectLst>
            <a:outerShdw blurRad="63500" dir="3806097" dist="28397">
              <a:srgbClr val="1F4E69">
                <a:alpha val="49800"/>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rgbClr val="232B30"/>
              </a:buClr>
              <a:buSzPct val="25000"/>
              <a:buFont typeface="Times New Roman"/>
              <a:buNone/>
            </a:pPr>
            <a:r>
              <a:rPr b="1" i="0" lang="en-US" sz="1200" u="none">
                <a:solidFill>
                  <a:srgbClr val="232B30"/>
                </a:solidFill>
                <a:latin typeface="Times New Roman"/>
                <a:ea typeface="Times New Roman"/>
                <a:cs typeface="Times New Roman"/>
                <a:sym typeface="Times New Roman"/>
              </a:rPr>
              <a:t>Уточнено інформацію про документи, що необхідні для державної реєстрації речових прав</a:t>
            </a:r>
            <a:r>
              <a:rPr b="0" i="0" lang="en-US" sz="1200" u="none">
                <a:solidFill>
                  <a:srgbClr val="232B30"/>
                </a:solidFill>
                <a:latin typeface="Times New Roman"/>
                <a:ea typeface="Times New Roman"/>
                <a:cs typeface="Times New Roman"/>
                <a:sym typeface="Times New Roman"/>
              </a:rPr>
              <a:t>, зокрема, під час проведення державної реєстрації новоствореного об'єкта нерухомого майна, на об'єкт, утворений в результаті поділу, виділу частки, об'єднання нерухомого майна, реєстрації права власності на підставі рішення суду та реєстрації права власності за інвесторами - фізичними, юридичними особами</a:t>
            </a:r>
          </a:p>
        </p:txBody>
      </p:sp>
      <p:sp>
        <p:nvSpPr>
          <p:cNvPr id="133" name="Shape 133"/>
          <p:cNvSpPr txBox="1"/>
          <p:nvPr/>
        </p:nvSpPr>
        <p:spPr>
          <a:xfrm>
            <a:off x="5676575" y="3557901"/>
            <a:ext cx="3072869" cy="1228253"/>
          </a:xfrm>
          <a:prstGeom prst="rect">
            <a:avLst/>
          </a:prstGeom>
          <a:gradFill>
            <a:gsLst>
              <a:gs pos="0">
                <a:srgbClr val="FFFFFF"/>
              </a:gs>
              <a:gs pos="100000">
                <a:srgbClr val="B6D6E9"/>
              </a:gs>
            </a:gsLst>
            <a:lin ang="5400012" scaled="0"/>
          </a:gradFill>
          <a:ln cap="flat" cmpd="sng" w="12700">
            <a:solidFill>
              <a:srgbClr val="91C2DE"/>
            </a:solidFill>
            <a:prstDash val="solid"/>
            <a:miter/>
            <a:headEnd len="med" w="med" type="none"/>
            <a:tailEnd len="med" w="med" type="none"/>
          </a:ln>
          <a:effectLst>
            <a:outerShdw blurRad="63500" dir="3806097" dist="28397">
              <a:srgbClr val="1F4E69">
                <a:alpha val="49800"/>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rgbClr val="232B30"/>
              </a:buClr>
              <a:buSzPct val="25000"/>
              <a:buFont typeface="Times New Roman"/>
              <a:buNone/>
            </a:pPr>
            <a:r>
              <a:rPr b="1" i="0" lang="en-US" sz="1200" u="none">
                <a:solidFill>
                  <a:srgbClr val="232B30"/>
                </a:solidFill>
                <a:latin typeface="Times New Roman"/>
                <a:ea typeface="Times New Roman"/>
                <a:cs typeface="Times New Roman"/>
                <a:sym typeface="Times New Roman"/>
              </a:rPr>
              <a:t>Визначено повноваження головних територіальних управлінь Міністерства юстиції щодо реєстрації статутів територіальних громад сіл, селищ, міст</a:t>
            </a:r>
          </a:p>
        </p:txBody>
      </p:sp>
      <p:sp>
        <p:nvSpPr>
          <p:cNvPr id="134" name="Shape 134"/>
          <p:cNvSpPr/>
          <p:nvPr/>
        </p:nvSpPr>
        <p:spPr>
          <a:xfrm>
            <a:off x="2088050" y="2452025"/>
            <a:ext cx="249000" cy="243000"/>
          </a:xfrm>
          <a:prstGeom prst="downArrow">
            <a:avLst>
              <a:gd fmla="val 50000" name="adj1"/>
              <a:gd fmla="val 50000" name="adj2"/>
            </a:avLst>
          </a:prstGeom>
          <a:solidFill>
            <a:srgbClr val="CFE2F3"/>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35" name="Shape 135"/>
          <p:cNvSpPr/>
          <p:nvPr/>
        </p:nvSpPr>
        <p:spPr>
          <a:xfrm>
            <a:off x="6398250" y="2452025"/>
            <a:ext cx="287400" cy="243000"/>
          </a:xfrm>
          <a:prstGeom prst="downArrow">
            <a:avLst>
              <a:gd fmla="val 50000" name="adj1"/>
              <a:gd fmla="val 50000" name="adj2"/>
            </a:avLst>
          </a:prstGeom>
          <a:solidFill>
            <a:srgbClr val="CFE2F3"/>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36" name="Shape 136"/>
          <p:cNvSpPr/>
          <p:nvPr/>
        </p:nvSpPr>
        <p:spPr>
          <a:xfrm>
            <a:off x="4559225" y="2432875"/>
            <a:ext cx="249000" cy="1228200"/>
          </a:xfrm>
          <a:prstGeom prst="downArrow">
            <a:avLst>
              <a:gd fmla="val 50000" name="adj1"/>
              <a:gd fmla="val 50000" name="adj2"/>
            </a:avLst>
          </a:prstGeom>
          <a:solidFill>
            <a:srgbClr val="CFE2F3"/>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37" name="Shape 137"/>
          <p:cNvSpPr/>
          <p:nvPr/>
        </p:nvSpPr>
        <p:spPr>
          <a:xfrm>
            <a:off x="8505450" y="2432875"/>
            <a:ext cx="249000" cy="1228200"/>
          </a:xfrm>
          <a:prstGeom prst="downArrow">
            <a:avLst>
              <a:gd fmla="val 50000" name="adj1"/>
              <a:gd fmla="val 50000" name="adj2"/>
            </a:avLst>
          </a:prstGeom>
          <a:solidFill>
            <a:srgbClr val="CFE2F3"/>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141" name="Shape 141"/>
        <p:cNvGrpSpPr/>
        <p:nvPr/>
      </p:nvGrpSpPr>
      <p:grpSpPr>
        <a:xfrm>
          <a:off x="0" y="0"/>
          <a:ext cx="0" cy="0"/>
          <a:chOff x="0" y="0"/>
          <a:chExt cx="0" cy="0"/>
        </a:xfrm>
      </p:grpSpPr>
      <p:sp>
        <p:nvSpPr>
          <p:cNvPr id="142" name="Shape 14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5</a:t>
            </a:r>
          </a:p>
        </p:txBody>
      </p:sp>
      <p:sp>
        <p:nvSpPr>
          <p:cNvPr id="143" name="Shape 143"/>
          <p:cNvSpPr txBox="1"/>
          <p:nvPr/>
        </p:nvSpPr>
        <p:spPr>
          <a:xfrm>
            <a:off x="250825" y="5805487"/>
            <a:ext cx="8642349" cy="3127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44" name="Shape 144"/>
          <p:cNvSpPr txBox="1"/>
          <p:nvPr/>
        </p:nvSpPr>
        <p:spPr>
          <a:xfrm>
            <a:off x="107950" y="1412875"/>
            <a:ext cx="8785225" cy="10794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45" name="Shape 145"/>
          <p:cNvSpPr txBox="1"/>
          <p:nvPr/>
        </p:nvSpPr>
        <p:spPr>
          <a:xfrm>
            <a:off x="250825" y="115886"/>
            <a:ext cx="8642349" cy="312737"/>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Cambria"/>
              <a:buNone/>
            </a:pPr>
            <a:r>
              <a:rPr b="0" i="0" lang="en-US" sz="1400" u="none">
                <a:solidFill>
                  <a:schemeClr val="dk1"/>
                </a:solidFill>
                <a:latin typeface="Cambria"/>
                <a:ea typeface="Cambria"/>
                <a:cs typeface="Cambria"/>
                <a:sym typeface="Cambria"/>
              </a:rPr>
              <a:t>Зазначена норма </a:t>
            </a:r>
            <a:r>
              <a:rPr lang="en-US">
                <a:solidFill>
                  <a:schemeClr val="dk1"/>
                </a:solidFill>
                <a:latin typeface="Cambria"/>
                <a:ea typeface="Cambria"/>
                <a:cs typeface="Cambria"/>
                <a:sym typeface="Cambria"/>
              </a:rPr>
              <a:t>вводиться в дію</a:t>
            </a:r>
            <a:r>
              <a:rPr b="0" i="0" lang="en-US" sz="1400" u="none">
                <a:solidFill>
                  <a:schemeClr val="dk1"/>
                </a:solidFill>
                <a:latin typeface="Cambria"/>
                <a:ea typeface="Cambria"/>
                <a:cs typeface="Cambria"/>
                <a:sym typeface="Cambria"/>
              </a:rPr>
              <a:t> через два місяці після набуття чинності Постановою, з моменту запровадження Міністерством юстиції України спільно з Міністерством регіонального розв</a:t>
            </a:r>
            <a:r>
              <a:rPr lang="en-US">
                <a:solidFill>
                  <a:schemeClr val="dk1"/>
                </a:solidFill>
                <a:latin typeface="Cambria"/>
                <a:ea typeface="Cambria"/>
                <a:cs typeface="Cambria"/>
                <a:sym typeface="Cambria"/>
              </a:rPr>
              <a:t>итку, будівництва та житлово-комунального господарства України </a:t>
            </a:r>
            <a:r>
              <a:rPr b="0" i="0" lang="en-US" sz="1400" u="none">
                <a:solidFill>
                  <a:schemeClr val="dk1"/>
                </a:solidFill>
                <a:latin typeface="Cambria"/>
                <a:ea typeface="Cambria"/>
                <a:cs typeface="Cambria"/>
                <a:sym typeface="Cambria"/>
              </a:rPr>
              <a:t>інформаційної взаємодії між Державним реєстром речових прав на нерухоме майно та Єдиним реєстром документів, що дають право на виконання підготовчих та будівельних робіт і засвідчують прийняття в експлуатацію закінчених будівництвом об'єктів, відомостей про повернення на доопрацювання, відмову у видачі, скасування та анулювання зазначених документів.</a:t>
            </a:r>
          </a:p>
          <a:p>
            <a:pPr indent="444500" lvl="0" marL="0" marR="0" rtl="0" algn="just">
              <a:lnSpc>
                <a:spcPct val="100000"/>
              </a:lnSpc>
              <a:spcBef>
                <a:spcPts val="0"/>
              </a:spcBef>
              <a:spcAft>
                <a:spcPts val="0"/>
              </a:spcAft>
              <a:buClr>
                <a:schemeClr val="dk1"/>
              </a:buClr>
              <a:buSzPct val="25000"/>
              <a:buFont typeface="Cambria"/>
              <a:buNone/>
            </a:pPr>
            <a:r>
              <a:rPr b="0" i="0" lang="en-US" sz="1400" u="none">
                <a:solidFill>
                  <a:schemeClr val="dk1"/>
                </a:solidFill>
                <a:latin typeface="Cambria"/>
                <a:ea typeface="Cambria"/>
                <a:cs typeface="Cambria"/>
                <a:sym typeface="Cambria"/>
              </a:rPr>
              <a:t>Територіальні громади мають можливість подавати документи для реєстрації статуту, отримання дубліката свідоцтва про державну реєстрацію статуту територіальної громади через центри надання адміністративних послуг.  При цьому територіальні громади звільнено від плати за ці адміністративні послуги.  </a:t>
            </a:r>
          </a:p>
          <a:p>
            <a:pPr indent="444500" lvl="0" marL="0" marR="0" rtl="0" algn="just">
              <a:lnSpc>
                <a:spcPct val="100000"/>
              </a:lnSpc>
              <a:spcBef>
                <a:spcPts val="0"/>
              </a:spcBef>
              <a:spcAft>
                <a:spcPts val="0"/>
              </a:spcAft>
              <a:buClr>
                <a:schemeClr val="dk1"/>
              </a:buClr>
              <a:buFont typeface="Cambria"/>
              <a:buNone/>
            </a:pPr>
            <a:r>
              <a:rPr lang="en-US">
                <a:solidFill>
                  <a:schemeClr val="dk1"/>
                </a:solidFill>
                <a:latin typeface="Cambria"/>
                <a:ea typeface="Cambria"/>
                <a:cs typeface="Cambria"/>
                <a:sym typeface="Cambria"/>
              </a:rPr>
              <a:t>В цілому</a:t>
            </a:r>
            <a:r>
              <a:rPr b="0" i="0" lang="en-US" sz="1400" u="none">
                <a:solidFill>
                  <a:schemeClr val="dk1"/>
                </a:solidFill>
                <a:latin typeface="Cambria"/>
                <a:ea typeface="Cambria"/>
                <a:cs typeface="Cambria"/>
                <a:sym typeface="Cambria"/>
              </a:rPr>
              <a:t> положення Постанови направлені на спрощення процесу державної реєстрації прав на нерухоме майно шляхом скорочення переліку документів, які необхідно подавати суб'єкту, введення електронних форм заяв, що має зменшити витрати часу суб'єктів та їх контакт з посадовими особами реєстраційних органів (що в свою чергу має знизити корупційні ризики). Проте, через можливі збої в електронній системі можуть виникати ситуації несвоєчасного подання документів та умисного відхилення заяв з боку реєстраційних органів. </a:t>
            </a:r>
          </a:p>
          <a:p>
            <a:pPr indent="444500" lvl="0" marL="0" marR="0" rtl="0" algn="just">
              <a:lnSpc>
                <a:spcPct val="100000"/>
              </a:lnSpc>
              <a:spcBef>
                <a:spcPts val="0"/>
              </a:spcBef>
              <a:spcAft>
                <a:spcPts val="0"/>
              </a:spcAft>
              <a:buClr>
                <a:schemeClr val="dk1"/>
              </a:buClr>
              <a:buFont typeface="Cambria"/>
              <a:buNone/>
            </a:pPr>
            <a:r>
              <a:t/>
            </a:r>
            <a:endParaRPr>
              <a:solidFill>
                <a:schemeClr val="dk1"/>
              </a:solidFill>
              <a:latin typeface="Cambria"/>
              <a:ea typeface="Cambria"/>
              <a:cs typeface="Cambria"/>
              <a:sym typeface="Cambria"/>
            </a:endParaRPr>
          </a:p>
          <a:p>
            <a:pPr indent="444500" lvl="0" marL="0" marR="0" rtl="0" algn="just">
              <a:lnSpc>
                <a:spcPct val="100000"/>
              </a:lnSpc>
              <a:spcBef>
                <a:spcPts val="0"/>
              </a:spcBef>
              <a:spcAft>
                <a:spcPts val="0"/>
              </a:spcAft>
              <a:buClr>
                <a:schemeClr val="dk1"/>
              </a:buClr>
              <a:buFont typeface="Arial"/>
              <a:buNone/>
            </a:pPr>
            <a:r>
              <a:t/>
            </a:r>
            <a:endParaRPr b="0" i="0" sz="1400" u="none">
              <a:solidFill>
                <a:schemeClr val="dk1"/>
              </a:solidFill>
              <a:latin typeface="Cambria"/>
              <a:ea typeface="Cambria"/>
              <a:cs typeface="Cambria"/>
              <a:sym typeface="Cambria"/>
            </a:endParaRPr>
          </a:p>
          <a:p>
            <a:pPr indent="444500" lvl="0" marL="0" marR="0" rtl="0" algn="just">
              <a:lnSpc>
                <a:spcPct val="100000"/>
              </a:lnSpc>
              <a:spcBef>
                <a:spcPts val="0"/>
              </a:spcBef>
              <a:spcAft>
                <a:spcPts val="0"/>
              </a:spcAft>
              <a:buClr>
                <a:schemeClr val="dk1"/>
              </a:buClr>
              <a:buFont typeface="Arial"/>
              <a:buNone/>
            </a:pPr>
            <a:r>
              <a:t/>
            </a:r>
            <a:endParaRPr b="0" i="0" sz="1400" u="none">
              <a:solidFill>
                <a:schemeClr val="dk1"/>
              </a:solidFill>
              <a:latin typeface="Cambria"/>
              <a:ea typeface="Cambria"/>
              <a:cs typeface="Cambria"/>
              <a:sym typeface="Cambria"/>
            </a:endParaRPr>
          </a:p>
          <a:p>
            <a:pPr indent="444500" lvl="0" marL="0" marR="0" rtl="0" algn="just">
              <a:lnSpc>
                <a:spcPct val="100000"/>
              </a:lnSpc>
              <a:spcBef>
                <a:spcPts val="0"/>
              </a:spcBef>
              <a:spcAft>
                <a:spcPts val="0"/>
              </a:spcAft>
              <a:buClr>
                <a:schemeClr val="dk1"/>
              </a:buClr>
              <a:buFont typeface="Arial"/>
              <a:buNone/>
            </a:pPr>
            <a:r>
              <a:t/>
            </a:r>
            <a:endParaRPr b="0" i="0" sz="1400" u="none">
              <a:solidFill>
                <a:schemeClr val="dk1"/>
              </a:solidFill>
              <a:latin typeface="Cambria"/>
              <a:ea typeface="Cambria"/>
              <a:cs typeface="Cambria"/>
              <a:sym typeface="Cambria"/>
            </a:endParaRPr>
          </a:p>
          <a:p>
            <a:pPr indent="444500" lvl="0" marL="0" marR="0" rtl="0" algn="just">
              <a:lnSpc>
                <a:spcPct val="100000"/>
              </a:lnSpc>
              <a:spcBef>
                <a:spcPts val="0"/>
              </a:spcBef>
              <a:spcAft>
                <a:spcPts val="0"/>
              </a:spcAft>
              <a:buClr>
                <a:schemeClr val="dk1"/>
              </a:buClr>
              <a:buFont typeface="Arial"/>
              <a:buNone/>
            </a:pPr>
            <a:r>
              <a:t/>
            </a:r>
            <a:endParaRPr b="0" i="0" sz="1400" u="none">
              <a:solidFill>
                <a:schemeClr val="dk1"/>
              </a:solidFill>
              <a:latin typeface="Cambria"/>
              <a:ea typeface="Cambria"/>
              <a:cs typeface="Cambria"/>
              <a:sym typeface="Cambria"/>
            </a:endParaRPr>
          </a:p>
          <a:p>
            <a:pPr indent="444500" lvl="0" marL="0" marR="0" rtl="0" algn="just">
              <a:lnSpc>
                <a:spcPct val="100000"/>
              </a:lnSpc>
              <a:spcBef>
                <a:spcPts val="0"/>
              </a:spcBef>
              <a:spcAft>
                <a:spcPts val="0"/>
              </a:spcAft>
              <a:buClr>
                <a:schemeClr val="dk1"/>
              </a:buClr>
              <a:buFont typeface="Arial"/>
              <a:buNone/>
            </a:pPr>
            <a:r>
              <a:t/>
            </a:r>
            <a:endParaRPr b="0" i="0" sz="1400" u="none">
              <a:solidFill>
                <a:schemeClr val="dk1"/>
              </a:solidFill>
              <a:latin typeface="Cambria"/>
              <a:ea typeface="Cambria"/>
              <a:cs typeface="Cambria"/>
              <a:sym typeface="Cambria"/>
            </a:endParaRPr>
          </a:p>
          <a:p>
            <a:pPr indent="0" lvl="0" marL="0" marR="0" rtl="0" algn="l">
              <a:lnSpc>
                <a:spcPct val="100000"/>
              </a:lnSpc>
              <a:spcBef>
                <a:spcPts val="0"/>
              </a:spcBef>
              <a:spcAft>
                <a:spcPts val="0"/>
              </a:spcAft>
              <a:buNone/>
            </a:pPr>
            <a:r>
              <a:t/>
            </a:r>
            <a:endParaRPr b="0" i="0" sz="1400" u="none">
              <a:solidFill>
                <a:schemeClr val="dk1"/>
              </a:solidFill>
              <a:latin typeface="Cambria"/>
              <a:ea typeface="Cambria"/>
              <a:cs typeface="Cambria"/>
              <a:sym typeface="Cambria"/>
            </a:endParaRPr>
          </a:p>
        </p:txBody>
      </p:sp>
      <p:sp>
        <p:nvSpPr>
          <p:cNvPr id="146" name="Shape 146"/>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a:t>
            </a:r>
            <a:r>
              <a:rPr lang="en-US" sz="1200">
                <a:solidFill>
                  <a:srgbClr val="D3B9B3"/>
                </a:solidFill>
                <a:latin typeface="Cambria"/>
                <a:ea typeface="Cambria"/>
                <a:cs typeface="Cambria"/>
                <a:sym typeface="Cambria"/>
              </a:rPr>
              <a:t>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 </a:t>
            </a:r>
          </a:p>
        </p:txBody>
      </p:sp>
      <p:sp>
        <p:nvSpPr>
          <p:cNvPr id="147" name="Shape 147"/>
          <p:cNvSpPr txBox="1"/>
          <p:nvPr/>
        </p:nvSpPr>
        <p:spPr>
          <a:xfrm>
            <a:off x="360350" y="3898412"/>
            <a:ext cx="8280300" cy="308100"/>
          </a:xfrm>
          <a:prstGeom prst="rect">
            <a:avLst/>
          </a:prstGeom>
          <a:noFill/>
          <a:ln>
            <a:noFill/>
          </a:ln>
        </p:spPr>
        <p:txBody>
          <a:bodyPr anchorCtr="0" anchor="t" bIns="91425" lIns="91425" rIns="91425" tIns="45700">
            <a:noAutofit/>
          </a:bodyPr>
          <a:lstStyle/>
          <a:p>
            <a:pPr indent="0" lvl="1" marL="0" marR="0" rtl="0" algn="l">
              <a:lnSpc>
                <a:spcPct val="100000"/>
              </a:lnSpc>
              <a:spcBef>
                <a:spcPts val="0"/>
              </a:spcBef>
              <a:spcAft>
                <a:spcPts val="0"/>
              </a:spcAft>
              <a:buClr>
                <a:schemeClr val="dk1"/>
              </a:buClr>
              <a:buSzPct val="25000"/>
              <a:buFont typeface="Arial"/>
              <a:buNone/>
            </a:pPr>
            <a:r>
              <a:rPr b="1" i="1" lang="en-US" sz="1400" u="sng" cap="none" strike="noStrike">
                <a:solidFill>
                  <a:schemeClr val="dk1"/>
                </a:solidFill>
                <a:latin typeface="Arial"/>
                <a:ea typeface="Arial"/>
                <a:cs typeface="Arial"/>
                <a:sym typeface="Arial"/>
              </a:rPr>
              <a:t>1.2. Адміністративні послуги, дозвільна система та ліцензування</a:t>
            </a:r>
          </a:p>
          <a:p>
            <a:pPr indent="0" lvl="0" marL="0" marR="0" rtl="0" algn="l">
              <a:lnSpc>
                <a:spcPct val="100000"/>
              </a:lnSpc>
              <a:spcBef>
                <a:spcPts val="0"/>
              </a:spcBef>
              <a:spcAft>
                <a:spcPts val="0"/>
              </a:spcAft>
              <a:buClr>
                <a:schemeClr val="dk1"/>
              </a:buClr>
              <a:buSzPct val="25000"/>
              <a:buFont typeface="Arial"/>
              <a:buNone/>
            </a:pPr>
            <a:r>
              <a:rPr b="1" i="1" lang="en-US" sz="1400" u="sng">
                <a:solidFill>
                  <a:schemeClr val="dk1"/>
                </a:solidFill>
                <a:latin typeface="Arial"/>
                <a:ea typeface="Arial"/>
                <a:cs typeface="Arial"/>
                <a:sym typeface="Arial"/>
              </a:rPr>
              <a:t> </a:t>
            </a:r>
          </a:p>
        </p:txBody>
      </p:sp>
      <p:sp>
        <p:nvSpPr>
          <p:cNvPr id="148" name="Shape 148"/>
          <p:cNvSpPr txBox="1"/>
          <p:nvPr/>
        </p:nvSpPr>
        <p:spPr>
          <a:xfrm>
            <a:off x="179386" y="4076700"/>
            <a:ext cx="8642349" cy="1169986"/>
          </a:xfrm>
          <a:prstGeom prst="rect">
            <a:avLst/>
          </a:prstGeom>
          <a:noFill/>
          <a:ln>
            <a:noFill/>
          </a:ln>
        </p:spPr>
        <p:txBody>
          <a:bodyPr anchorCtr="0" anchor="ctr" bIns="45700" lIns="91425" rIns="91425" tIns="45700">
            <a:noAutofit/>
          </a:bodyPr>
          <a:lstStyle/>
          <a:p>
            <a:pPr indent="533400" lvl="0" marL="0" marR="0" rtl="0" algn="just">
              <a:lnSpc>
                <a:spcPct val="100000"/>
              </a:lnSpc>
              <a:spcBef>
                <a:spcPts val="0"/>
              </a:spcBef>
              <a:spcAft>
                <a:spcPts val="0"/>
              </a:spcAft>
              <a:buClr>
                <a:schemeClr val="dk1"/>
              </a:buClr>
              <a:buFont typeface="Arial"/>
              <a:buNone/>
            </a:pPr>
            <a:r>
              <a:t/>
            </a:r>
            <a:endParaRPr b="1" i="1">
              <a:solidFill>
                <a:schemeClr val="dk1"/>
              </a:solidFill>
            </a:endParaRPr>
          </a:p>
          <a:p>
            <a:pPr indent="533400" lvl="0" marL="0" marR="0" rtl="0" algn="just">
              <a:lnSpc>
                <a:spcPct val="100000"/>
              </a:lnSpc>
              <a:spcBef>
                <a:spcPts val="0"/>
              </a:spcBef>
              <a:spcAft>
                <a:spcPts val="0"/>
              </a:spcAft>
              <a:buClr>
                <a:schemeClr val="dk1"/>
              </a:buClr>
              <a:buFont typeface="Arial"/>
              <a:buNone/>
            </a:pPr>
            <a:r>
              <a:t/>
            </a:r>
            <a:endParaRPr b="1" i="1">
              <a:solidFill>
                <a:schemeClr val="dk1"/>
              </a:solidFill>
            </a:endParaRPr>
          </a:p>
          <a:p>
            <a:pPr indent="533400" lvl="0" marL="0" marR="0" rtl="0" algn="just">
              <a:lnSpc>
                <a:spcPct val="100000"/>
              </a:lnSpc>
              <a:spcBef>
                <a:spcPts val="0"/>
              </a:spcBef>
              <a:spcAft>
                <a:spcPts val="0"/>
              </a:spcAft>
              <a:buClr>
                <a:schemeClr val="dk1"/>
              </a:buClr>
              <a:buSzPct val="25000"/>
              <a:buFont typeface="Arial"/>
              <a:buNone/>
            </a:pPr>
            <a:r>
              <a:rPr b="1" i="1" lang="en-US" sz="1400" u="none">
                <a:solidFill>
                  <a:schemeClr val="dk1"/>
                </a:solidFill>
                <a:latin typeface="Arial"/>
                <a:ea typeface="Arial"/>
                <a:cs typeface="Arial"/>
                <a:sym typeface="Arial"/>
              </a:rPr>
              <a:t>Постанова Кабінету Міністрів України «Про затвердження Порядку подання документів в електронному вигляді до органу ліцензування та видачі ним документів в електронному вигляді за допомогою телекомунікаційних засобів зв'язку» від 23 серпня 2016 р. № 561</a:t>
            </a:r>
          </a:p>
          <a:p>
            <a:pPr indent="0" lvl="0" marL="0" marR="0" rtl="0" algn="l">
              <a:lnSpc>
                <a:spcPct val="100000"/>
              </a:lnSpc>
              <a:spcBef>
                <a:spcPts val="0"/>
              </a:spcBef>
              <a:spcAft>
                <a:spcPts val="0"/>
              </a:spcAft>
              <a:buNone/>
            </a:pPr>
            <a:r>
              <a:t/>
            </a:r>
            <a:endParaRPr b="1" i="1" sz="1400" u="none">
              <a:solidFill>
                <a:schemeClr val="dk1"/>
              </a:solidFill>
              <a:latin typeface="Arial"/>
              <a:ea typeface="Arial"/>
              <a:cs typeface="Arial"/>
              <a:sym typeface="Arial"/>
            </a:endParaRPr>
          </a:p>
        </p:txBody>
      </p:sp>
      <p:sp>
        <p:nvSpPr>
          <p:cNvPr id="149" name="Shape 149"/>
          <p:cNvSpPr txBox="1"/>
          <p:nvPr/>
        </p:nvSpPr>
        <p:spPr>
          <a:xfrm>
            <a:off x="179386" y="5013325"/>
            <a:ext cx="8710611" cy="1223961"/>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Font typeface="Arial"/>
              <a:buNone/>
            </a:pPr>
            <a:r>
              <a:t/>
            </a:r>
            <a:endParaRPr b="1">
              <a:solidFill>
                <a:schemeClr val="dk1"/>
              </a:solidFill>
            </a:endParaRPr>
          </a:p>
          <a:p>
            <a:pPr indent="444500" lvl="0" marL="0" marR="0" rtl="0" algn="just">
              <a:lnSpc>
                <a:spcPct val="100000"/>
              </a:lnSpc>
              <a:spcBef>
                <a:spcPts val="0"/>
              </a:spcBef>
              <a:spcAft>
                <a:spcPts val="0"/>
              </a:spcAft>
              <a:buClr>
                <a:schemeClr val="dk1"/>
              </a:buClr>
              <a:buSzPct val="25000"/>
              <a:buFont typeface="Arial"/>
              <a:buNone/>
            </a:pPr>
            <a:r>
              <a:rPr b="1" i="0" lang="en-US" sz="1400" u="none">
                <a:solidFill>
                  <a:schemeClr val="dk1"/>
                </a:solidFill>
                <a:latin typeface="Arial"/>
                <a:ea typeface="Arial"/>
                <a:cs typeface="Arial"/>
                <a:sym typeface="Arial"/>
              </a:rPr>
              <a:t>Коментар: </a:t>
            </a:r>
            <a:r>
              <a:rPr b="0" i="0" lang="en-US" sz="1400" u="none">
                <a:solidFill>
                  <a:schemeClr val="dk1"/>
                </a:solidFill>
                <a:latin typeface="Arial"/>
                <a:ea typeface="Arial"/>
                <a:cs typeface="Arial"/>
                <a:sym typeface="Arial"/>
              </a:rPr>
              <a:t>Постановою затверджено Порядок подання електронних документів до органу ліцензування.</a:t>
            </a:r>
          </a:p>
          <a:p>
            <a:pPr indent="444500" lvl="0" marL="0" marR="0" rtl="0" algn="just">
              <a:lnSpc>
                <a:spcPct val="100000"/>
              </a:lnSpc>
              <a:spcBef>
                <a:spcPts val="500"/>
              </a:spcBef>
              <a:spcAft>
                <a:spcPts val="0"/>
              </a:spcAft>
              <a:buClr>
                <a:schemeClr val="dk1"/>
              </a:buClr>
              <a:buFont typeface="Arial"/>
              <a:buNone/>
            </a:pPr>
            <a:r>
              <a:rPr lang="en-US">
                <a:solidFill>
                  <a:schemeClr val="dk1"/>
                </a:solidFill>
              </a:rPr>
              <a:t>О</a:t>
            </a:r>
            <a:r>
              <a:rPr b="0" i="0" lang="en-US" sz="1400" u="none">
                <a:solidFill>
                  <a:schemeClr val="dk1"/>
                </a:solidFill>
                <a:latin typeface="Arial"/>
                <a:ea typeface="Arial"/>
                <a:cs typeface="Arial"/>
                <a:sym typeface="Arial"/>
              </a:rPr>
              <a:t>рганам ліцензування (згідно п</a:t>
            </a:r>
            <a:r>
              <a:rPr lang="en-US">
                <a:solidFill>
                  <a:schemeClr val="dk1"/>
                </a:solidFill>
              </a:rPr>
              <a:t>. 2 Порядку) </a:t>
            </a:r>
            <a:r>
              <a:rPr b="0" i="0" lang="en-US" sz="1400" u="none">
                <a:solidFill>
                  <a:schemeClr val="dk1"/>
                </a:solidFill>
                <a:latin typeface="Arial"/>
                <a:ea typeface="Arial"/>
                <a:cs typeface="Arial"/>
                <a:sym typeface="Arial"/>
              </a:rPr>
              <a:t>протягом двох місяців необхідно:</a:t>
            </a:r>
          </a:p>
          <a:p>
            <a:pPr indent="444500" lvl="0" marL="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153" name="Shape 153"/>
        <p:cNvGrpSpPr/>
        <p:nvPr/>
      </p:nvGrpSpPr>
      <p:grpSpPr>
        <a:xfrm>
          <a:off x="0" y="0"/>
          <a:ext cx="0" cy="0"/>
          <a:chOff x="0" y="0"/>
          <a:chExt cx="0" cy="0"/>
        </a:xfrm>
      </p:grpSpPr>
      <p:sp>
        <p:nvSpPr>
          <p:cNvPr id="154" name="Shape 154"/>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6</a:t>
            </a:r>
          </a:p>
        </p:txBody>
      </p:sp>
      <p:sp>
        <p:nvSpPr>
          <p:cNvPr id="155" name="Shape 155"/>
          <p:cNvSpPr txBox="1"/>
          <p:nvPr/>
        </p:nvSpPr>
        <p:spPr>
          <a:xfrm>
            <a:off x="250825" y="5805487"/>
            <a:ext cx="8642349" cy="3127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56" name="Shape 156"/>
          <p:cNvSpPr txBox="1"/>
          <p:nvPr/>
        </p:nvSpPr>
        <p:spPr>
          <a:xfrm>
            <a:off x="179386" y="188911"/>
            <a:ext cx="8710611" cy="1079499"/>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затвердити за погодженням з Міністерством економічного розвитку і торгівлі України шаблони електронних документів;</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забезпечити оприлюднення та подальше оновлення на власних офіційних веб-сайтах і на єдиному державному порталі адміністративних послуг та в інтегрованих у нього системах переліку документів з питань ліцензування, що подаються в електронному вигляді до органу ліцензування, їх шаблонів, адрес та контактних телефонів уповноважених посадових осіб органу ліцензування.</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Згідно до п.6 Порядку, подання електронних документів здійснюється через портал за допомогою інструменту сервісу «Замовити послугу» у п’ять етапів: вибір центру надання послуги, вибір послуги, заповнення шаблонів, завантаження електронних документів та замовлення послуги. Повний процес подання електронних документів відбувається відповідно до схеми:</a:t>
            </a: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
        <p:nvSpPr>
          <p:cNvPr id="157" name="Shape 157"/>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a:t>
            </a:r>
            <a:r>
              <a:rPr lang="en-US" sz="1200">
                <a:solidFill>
                  <a:srgbClr val="D3B9B3"/>
                </a:solidFill>
                <a:latin typeface="Cambria"/>
                <a:ea typeface="Cambria"/>
                <a:cs typeface="Cambria"/>
                <a:sym typeface="Cambria"/>
              </a:rPr>
              <a:t>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 </a:t>
            </a:r>
          </a:p>
        </p:txBody>
      </p:sp>
      <p:grpSp>
        <p:nvGrpSpPr>
          <p:cNvPr id="158" name="Shape 158"/>
          <p:cNvGrpSpPr/>
          <p:nvPr/>
        </p:nvGrpSpPr>
        <p:grpSpPr>
          <a:xfrm>
            <a:off x="250824" y="2708274"/>
            <a:ext cx="8569325" cy="3241674"/>
            <a:chOff x="2303461" y="1603375"/>
            <a:chExt cx="14363700" cy="10155236"/>
          </a:xfrm>
        </p:grpSpPr>
        <p:sp>
          <p:nvSpPr>
            <p:cNvPr id="159" name="Shape 159"/>
            <p:cNvSpPr txBox="1"/>
            <p:nvPr/>
          </p:nvSpPr>
          <p:spPr>
            <a:xfrm>
              <a:off x="2303461" y="3570287"/>
              <a:ext cx="14363699" cy="1363661"/>
            </a:xfrm>
            <a:prstGeom prst="rect">
              <a:avLst/>
            </a:prstGeom>
            <a:solidFill>
              <a:srgbClr val="FFFFFF"/>
            </a:solidFill>
            <a:ln cap="flat" cmpd="thickThin" w="63500">
              <a:solidFill>
                <a:srgbClr val="8064A2"/>
              </a:solidFill>
              <a:prstDash val="solid"/>
              <a:miter/>
              <a:headEnd len="med" w="med" type="none"/>
              <a:tailEnd len="med" w="med" type="none"/>
            </a:ln>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Calibri"/>
                <a:buNone/>
              </a:pPr>
              <a:r>
                <a:rPr b="0" i="0" lang="en-US" sz="1200" u="none">
                  <a:solidFill>
                    <a:schemeClr val="dk1"/>
                  </a:solidFill>
                  <a:latin typeface="Calibri"/>
                  <a:ea typeface="Calibri"/>
                  <a:cs typeface="Calibri"/>
                  <a:sym typeface="Calibri"/>
                </a:rPr>
                <a:t>Заявник подає електронні документи через портал, шляхом заповнення шаблонів та/або у вигляді файлів, на які накладено електронний цифровий підпис заявника.</a:t>
              </a:r>
            </a:p>
          </p:txBody>
        </p:sp>
        <p:sp>
          <p:nvSpPr>
            <p:cNvPr id="160" name="Shape 160"/>
            <p:cNvSpPr txBox="1"/>
            <p:nvPr/>
          </p:nvSpPr>
          <p:spPr>
            <a:xfrm>
              <a:off x="2303461" y="5191125"/>
              <a:ext cx="14363699" cy="1363661"/>
            </a:xfrm>
            <a:prstGeom prst="rect">
              <a:avLst/>
            </a:prstGeom>
            <a:solidFill>
              <a:srgbClr val="FFFFFF"/>
            </a:solidFill>
            <a:ln cap="flat" cmpd="thickThin" w="63500">
              <a:solidFill>
                <a:srgbClr val="8064A2"/>
              </a:solidFill>
              <a:prstDash val="solid"/>
              <a:miter/>
              <a:headEnd len="med" w="med" type="none"/>
              <a:tailEnd len="med" w="med" type="none"/>
            </a:ln>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Calibri"/>
                <a:buNone/>
              </a:pPr>
              <a:r>
                <a:rPr b="0" i="0" lang="en-US" sz="1200" u="none">
                  <a:solidFill>
                    <a:schemeClr val="dk1"/>
                  </a:solidFill>
                  <a:latin typeface="Calibri"/>
                  <a:ea typeface="Calibri"/>
                  <a:cs typeface="Calibri"/>
                  <a:sym typeface="Calibri"/>
                </a:rPr>
                <a:t>Електронні документи реєструються на порталі в день їх надходження, якщо вони відповідають вимога п.12 Порядку</a:t>
              </a:r>
            </a:p>
          </p:txBody>
        </p:sp>
        <p:sp>
          <p:nvSpPr>
            <p:cNvPr id="161" name="Shape 161"/>
            <p:cNvSpPr txBox="1"/>
            <p:nvPr/>
          </p:nvSpPr>
          <p:spPr>
            <a:xfrm>
              <a:off x="2303461" y="6794500"/>
              <a:ext cx="14363699" cy="1363661"/>
            </a:xfrm>
            <a:prstGeom prst="rect">
              <a:avLst/>
            </a:prstGeom>
            <a:solidFill>
              <a:srgbClr val="FFFFFF"/>
            </a:solidFill>
            <a:ln cap="flat" cmpd="thickThin" w="63500">
              <a:solidFill>
                <a:srgbClr val="8064A2"/>
              </a:solidFill>
              <a:prstDash val="solid"/>
              <a:miter/>
              <a:headEnd len="med" w="med" type="none"/>
              <a:tailEnd len="med" w="med" type="none"/>
            </a:ln>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Calibri"/>
                <a:buNone/>
              </a:pPr>
              <a:r>
                <a:rPr b="0" i="0" lang="en-US" sz="1200" u="none">
                  <a:solidFill>
                    <a:schemeClr val="dk1"/>
                  </a:solidFill>
                  <a:latin typeface="Calibri"/>
                  <a:ea typeface="Calibri"/>
                  <a:cs typeface="Calibri"/>
                  <a:sym typeface="Calibri"/>
                </a:rPr>
                <a:t>Уповноважена особа органу ліцензування опрацьовує подані заявником електронні документи в порядку черговості їх надходження не рідше двох разів на день</a:t>
              </a:r>
            </a:p>
          </p:txBody>
        </p:sp>
        <p:sp>
          <p:nvSpPr>
            <p:cNvPr id="162" name="Shape 162"/>
            <p:cNvSpPr txBox="1"/>
            <p:nvPr/>
          </p:nvSpPr>
          <p:spPr>
            <a:xfrm>
              <a:off x="2303461" y="8380411"/>
              <a:ext cx="14363700" cy="1363800"/>
            </a:xfrm>
            <a:prstGeom prst="rect">
              <a:avLst/>
            </a:prstGeom>
            <a:solidFill>
              <a:srgbClr val="FFFFFF"/>
            </a:solidFill>
            <a:ln cap="flat" cmpd="thickThin" w="63500">
              <a:solidFill>
                <a:srgbClr val="8064A2"/>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200" u="none">
                  <a:solidFill>
                    <a:schemeClr val="dk1"/>
                  </a:solidFill>
                  <a:latin typeface="Calibri"/>
                  <a:ea typeface="Calibri"/>
                  <a:cs typeface="Calibri"/>
                  <a:sym typeface="Calibri"/>
                </a:rPr>
                <a:t>Орган ліцензування здійснює розгляд електронних документів і за результатами їх розгляду приймає рішення у порядку та строки</a:t>
              </a:r>
            </a:p>
          </p:txBody>
        </p:sp>
        <p:sp>
          <p:nvSpPr>
            <p:cNvPr id="163" name="Shape 163"/>
            <p:cNvSpPr txBox="1"/>
            <p:nvPr/>
          </p:nvSpPr>
          <p:spPr>
            <a:xfrm>
              <a:off x="2303461" y="9985375"/>
              <a:ext cx="14363699" cy="1773236"/>
            </a:xfrm>
            <a:prstGeom prst="rect">
              <a:avLst/>
            </a:prstGeom>
            <a:solidFill>
              <a:srgbClr val="FFFFFF"/>
            </a:solidFill>
            <a:ln cap="flat" cmpd="thickThin" w="63500">
              <a:solidFill>
                <a:srgbClr val="8064A2"/>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200" u="none">
                  <a:solidFill>
                    <a:schemeClr val="dk1"/>
                  </a:solidFill>
                  <a:latin typeface="Calibri"/>
                  <a:ea typeface="Calibri"/>
                  <a:cs typeface="Calibri"/>
                  <a:sym typeface="Calibri"/>
                </a:rPr>
                <a:t>Орган ліцензування повідомляє заявнику про прийняте рішення шляхом надіслання йому в особистий кабінет на порталі та розміщення на веб-сайті органу ліцензування відповідного повідомлення</a:t>
              </a:r>
            </a:p>
          </p:txBody>
        </p:sp>
        <p:cxnSp>
          <p:nvCxnSpPr>
            <p:cNvPr id="164" name="Shape 164"/>
            <p:cNvCxnSpPr/>
            <p:nvPr/>
          </p:nvCxnSpPr>
          <p:spPr>
            <a:xfrm flipH="1">
              <a:off x="9434511" y="4933950"/>
              <a:ext cx="15875" cy="257175"/>
            </a:xfrm>
            <a:prstGeom prst="straightConnector1">
              <a:avLst/>
            </a:prstGeom>
            <a:noFill/>
            <a:ln cap="flat" cmpd="sng" w="9525">
              <a:solidFill>
                <a:srgbClr val="000000"/>
              </a:solidFill>
              <a:prstDash val="solid"/>
              <a:miter/>
              <a:headEnd len="med" w="med" type="none"/>
              <a:tailEnd len="lg" w="lg" type="triangle"/>
            </a:ln>
          </p:spPr>
        </p:cxnSp>
        <p:cxnSp>
          <p:nvCxnSpPr>
            <p:cNvPr id="165" name="Shape 165"/>
            <p:cNvCxnSpPr/>
            <p:nvPr/>
          </p:nvCxnSpPr>
          <p:spPr>
            <a:xfrm>
              <a:off x="9434511" y="6554786"/>
              <a:ext cx="0" cy="239711"/>
            </a:xfrm>
            <a:prstGeom prst="straightConnector1">
              <a:avLst/>
            </a:prstGeom>
            <a:noFill/>
            <a:ln cap="flat" cmpd="sng" w="9525">
              <a:solidFill>
                <a:srgbClr val="000000"/>
              </a:solidFill>
              <a:prstDash val="solid"/>
              <a:miter/>
              <a:headEnd len="med" w="med" type="none"/>
              <a:tailEnd len="lg" w="lg" type="triangle"/>
            </a:ln>
          </p:spPr>
        </p:cxnSp>
        <p:cxnSp>
          <p:nvCxnSpPr>
            <p:cNvPr id="166" name="Shape 166"/>
            <p:cNvCxnSpPr/>
            <p:nvPr/>
          </p:nvCxnSpPr>
          <p:spPr>
            <a:xfrm>
              <a:off x="9450386" y="8158161"/>
              <a:ext cx="0" cy="222250"/>
            </a:xfrm>
            <a:prstGeom prst="straightConnector1">
              <a:avLst/>
            </a:prstGeom>
            <a:noFill/>
            <a:ln cap="flat" cmpd="sng" w="9525">
              <a:solidFill>
                <a:srgbClr val="000000"/>
              </a:solidFill>
              <a:prstDash val="solid"/>
              <a:miter/>
              <a:headEnd len="med" w="med" type="none"/>
              <a:tailEnd len="lg" w="lg" type="triangle"/>
            </a:ln>
          </p:spPr>
        </p:cxnSp>
        <p:cxnSp>
          <p:nvCxnSpPr>
            <p:cNvPr id="167" name="Shape 167"/>
            <p:cNvCxnSpPr/>
            <p:nvPr/>
          </p:nvCxnSpPr>
          <p:spPr>
            <a:xfrm>
              <a:off x="9434511" y="9744075"/>
              <a:ext cx="0" cy="241299"/>
            </a:xfrm>
            <a:prstGeom prst="straightConnector1">
              <a:avLst/>
            </a:prstGeom>
            <a:noFill/>
            <a:ln cap="flat" cmpd="sng" w="9525">
              <a:solidFill>
                <a:srgbClr val="000000"/>
              </a:solidFill>
              <a:prstDash val="solid"/>
              <a:miter/>
              <a:headEnd len="med" w="med" type="none"/>
              <a:tailEnd len="lg" w="lg" type="triangle"/>
            </a:ln>
          </p:spPr>
        </p:cxnSp>
        <p:sp>
          <p:nvSpPr>
            <p:cNvPr id="168" name="Shape 168"/>
            <p:cNvSpPr txBox="1"/>
            <p:nvPr/>
          </p:nvSpPr>
          <p:spPr>
            <a:xfrm>
              <a:off x="2303461" y="1603375"/>
              <a:ext cx="14363699" cy="1517650"/>
            </a:xfrm>
            <a:prstGeom prst="rect">
              <a:avLst/>
            </a:prstGeom>
            <a:gradFill>
              <a:gsLst>
                <a:gs pos="0">
                  <a:srgbClr val="FFFFFF"/>
                </a:gs>
                <a:gs pos="100000">
                  <a:srgbClr val="CCC0D9"/>
                </a:gs>
              </a:gsLst>
              <a:lin ang="5400000" scaled="0"/>
            </a:gradFill>
            <a:ln cap="flat" cmpd="sng" w="12700">
              <a:solidFill>
                <a:srgbClr val="B2A1C7"/>
              </a:solidFill>
              <a:prstDash val="solid"/>
              <a:miter/>
              <a:headEnd len="med" w="med" type="none"/>
              <a:tailEnd len="med" w="med" type="none"/>
            </a:ln>
            <a:effectLst>
              <a:outerShdw blurRad="63500" dir="8100000" dist="107763">
                <a:srgbClr val="3F3151">
                  <a:alpha val="49803"/>
                </a:srgbClr>
              </a:outerShdw>
            </a:effectLst>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400" u="none">
                  <a:solidFill>
                    <a:schemeClr val="dk1"/>
                  </a:solidFill>
                  <a:latin typeface="Times New Roman"/>
                  <a:ea typeface="Times New Roman"/>
                  <a:cs typeface="Times New Roman"/>
                  <a:sym typeface="Times New Roman"/>
                </a:rPr>
                <a:t>Процес подання електронних документів для отримання ліцензій</a:t>
              </a:r>
            </a:p>
          </p:txBody>
        </p:sp>
        <p:cxnSp>
          <p:nvCxnSpPr>
            <p:cNvPr id="169" name="Shape 169"/>
            <p:cNvCxnSpPr/>
            <p:nvPr/>
          </p:nvCxnSpPr>
          <p:spPr>
            <a:xfrm>
              <a:off x="9434511" y="3121025"/>
              <a:ext cx="0" cy="341311"/>
            </a:xfrm>
            <a:prstGeom prst="straightConnector1">
              <a:avLst/>
            </a:prstGeom>
            <a:noFill/>
            <a:ln cap="flat" cmpd="sng" w="9525">
              <a:solidFill>
                <a:srgbClr val="000000"/>
              </a:solidFill>
              <a:prstDash val="solid"/>
              <a:miter/>
              <a:headEnd len="med" w="med" type="none"/>
              <a:tailEnd len="lg" w="lg" type="triangle"/>
            </a:ln>
          </p:spPr>
        </p:cxn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173" name="Shape 173"/>
        <p:cNvGrpSpPr/>
        <p:nvPr/>
      </p:nvGrpSpPr>
      <p:grpSpPr>
        <a:xfrm>
          <a:off x="0" y="0"/>
          <a:ext cx="0" cy="0"/>
          <a:chOff x="0" y="0"/>
          <a:chExt cx="0" cy="0"/>
        </a:xfrm>
      </p:grpSpPr>
      <p:sp>
        <p:nvSpPr>
          <p:cNvPr id="174" name="Shape 174"/>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7</a:t>
            </a:r>
          </a:p>
        </p:txBody>
      </p:sp>
      <p:sp>
        <p:nvSpPr>
          <p:cNvPr id="175" name="Shape 175"/>
          <p:cNvSpPr txBox="1"/>
          <p:nvPr/>
        </p:nvSpPr>
        <p:spPr>
          <a:xfrm>
            <a:off x="250825" y="5805487"/>
            <a:ext cx="8642349" cy="3127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76" name="Shape 176"/>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a:t>
            </a:r>
            <a:r>
              <a:rPr lang="en-US" sz="1200">
                <a:solidFill>
                  <a:srgbClr val="D3B9B3"/>
                </a:solidFill>
                <a:latin typeface="Cambria"/>
                <a:ea typeface="Cambria"/>
                <a:cs typeface="Cambria"/>
                <a:sym typeface="Cambria"/>
              </a:rPr>
              <a:t>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
        <p:nvSpPr>
          <p:cNvPr id="177" name="Shape 177"/>
          <p:cNvSpPr txBox="1"/>
          <p:nvPr/>
        </p:nvSpPr>
        <p:spPr>
          <a:xfrm>
            <a:off x="179386" y="115886"/>
            <a:ext cx="8710611" cy="576262"/>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У разі подання електронних документів заявник не подає їх на паперових носіях. Електронні копії документів, зазначені в частині другій статті 17 Закону України </a:t>
            </a:r>
            <a:r>
              <a:rPr lang="en-US">
                <a:solidFill>
                  <a:schemeClr val="dk1"/>
                </a:solidFill>
              </a:rPr>
              <a:t>“Про електронні документи та електронний документообіг”</a:t>
            </a:r>
            <a:r>
              <a:rPr b="0" i="0" lang="en-US" sz="1400" u="none">
                <a:solidFill>
                  <a:schemeClr val="dk1"/>
                </a:solidFill>
                <a:latin typeface="Arial"/>
                <a:ea typeface="Arial"/>
                <a:cs typeface="Arial"/>
                <a:sym typeface="Arial"/>
              </a:rPr>
              <a:t>, є невід’ємною частиною ліцензійної справи і зберігаються в інформаційних системах органів ліцензування у вигляді електронних даних, які за допомогою програмно-апаратних засобів можуть бути перетворені у візуальну форму.</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Таким чином, введення даного Порядку має зменшити паперовий документообіг, спростити та пришвидшити процес подання документів для отримання ліцензій та зменшити корупційні ризики, за рахунок усунення прямого контакту з працівниками дозвільних органів. В той же час існує ризик збільшення кількості в</a:t>
            </a:r>
            <a:r>
              <a:rPr lang="en-US">
                <a:solidFill>
                  <a:schemeClr val="dk1"/>
                </a:solidFill>
              </a:rPr>
              <a:t>і</a:t>
            </a:r>
            <a:r>
              <a:rPr b="0" i="0" lang="en-US" sz="1400" u="none">
                <a:solidFill>
                  <a:schemeClr val="dk1"/>
                </a:solidFill>
                <a:latin typeface="Arial"/>
                <a:ea typeface="Arial"/>
                <a:cs typeface="Arial"/>
                <a:sym typeface="Arial"/>
              </a:rPr>
              <a:t>дмов у прийнятті документів, через можливу наявність помилок при заповненні електронних шаблонів. </a:t>
            </a:r>
          </a:p>
          <a:p>
            <a:pPr indent="444500" lvl="0" marL="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444500" lvl="0" marL="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
        <p:nvSpPr>
          <p:cNvPr id="178" name="Shape 178"/>
          <p:cNvSpPr txBox="1"/>
          <p:nvPr/>
        </p:nvSpPr>
        <p:spPr>
          <a:xfrm>
            <a:off x="250825" y="2420936"/>
            <a:ext cx="8280399" cy="307974"/>
          </a:xfrm>
          <a:prstGeom prst="rect">
            <a:avLst/>
          </a:prstGeom>
          <a:noFill/>
          <a:ln>
            <a:noFill/>
          </a:ln>
        </p:spPr>
        <p:txBody>
          <a:bodyPr anchorCtr="0" anchor="t" bIns="91425" lIns="91425" rIns="91425" tIns="45700">
            <a:noAutofit/>
          </a:bodyPr>
          <a:lstStyle/>
          <a:p>
            <a:pPr indent="0" lvl="1" marL="0" marR="0" rtl="0" algn="l">
              <a:lnSpc>
                <a:spcPct val="100000"/>
              </a:lnSpc>
              <a:spcBef>
                <a:spcPts val="0"/>
              </a:spcBef>
              <a:spcAft>
                <a:spcPts val="0"/>
              </a:spcAft>
              <a:buClr>
                <a:schemeClr val="dk1"/>
              </a:buClr>
              <a:buSzPct val="25000"/>
              <a:buFont typeface="Arial"/>
              <a:buNone/>
            </a:pPr>
            <a:r>
              <a:rPr b="1" i="1" lang="en-US" sz="1400" u="sng" cap="none" strike="noStrike">
                <a:solidFill>
                  <a:schemeClr val="dk1"/>
                </a:solidFill>
                <a:latin typeface="Arial"/>
                <a:ea typeface="Arial"/>
                <a:cs typeface="Arial"/>
                <a:sym typeface="Arial"/>
              </a:rPr>
              <a:t>1.3. Банківська система </a:t>
            </a:r>
          </a:p>
        </p:txBody>
      </p:sp>
      <p:sp>
        <p:nvSpPr>
          <p:cNvPr id="179" name="Shape 179"/>
          <p:cNvSpPr txBox="1"/>
          <p:nvPr/>
        </p:nvSpPr>
        <p:spPr>
          <a:xfrm>
            <a:off x="250825" y="2789236"/>
            <a:ext cx="8642349" cy="954086"/>
          </a:xfrm>
          <a:prstGeom prst="rect">
            <a:avLst/>
          </a:prstGeom>
          <a:noFill/>
          <a:ln>
            <a:noFill/>
          </a:ln>
        </p:spPr>
        <p:txBody>
          <a:bodyPr anchorCtr="0" anchor="ctr" bIns="45700" lIns="91425" rIns="91425" tIns="45700">
            <a:noAutofit/>
          </a:bodyPr>
          <a:lstStyle/>
          <a:p>
            <a:pPr indent="533400" lvl="0" marL="0" marR="0" rtl="0" algn="just">
              <a:lnSpc>
                <a:spcPct val="100000"/>
              </a:lnSpc>
              <a:spcBef>
                <a:spcPts val="0"/>
              </a:spcBef>
              <a:spcAft>
                <a:spcPts val="0"/>
              </a:spcAft>
              <a:buClr>
                <a:schemeClr val="dk1"/>
              </a:buClr>
              <a:buSzPct val="25000"/>
              <a:buFont typeface="Arial"/>
              <a:buNone/>
            </a:pPr>
            <a:r>
              <a:rPr b="1" i="1" lang="en-US" sz="1400" u="none">
                <a:solidFill>
                  <a:schemeClr val="dk1"/>
                </a:solidFill>
                <a:latin typeface="Arial"/>
                <a:ea typeface="Arial"/>
                <a:cs typeface="Arial"/>
                <a:sym typeface="Arial"/>
              </a:rPr>
              <a:t>Постанова Правління Національного банку України «Про внесення змін до Інструкції про порядок організації та здійснення валютно-обмінних операцій на території України» від 2 серпні 2016 р. №364 (набула чинності 10.08.2016 р.)</a:t>
            </a:r>
          </a:p>
          <a:p>
            <a:pPr indent="0" lvl="0" marL="0" marR="0" rtl="0" algn="l">
              <a:lnSpc>
                <a:spcPct val="100000"/>
              </a:lnSpc>
              <a:spcBef>
                <a:spcPts val="0"/>
              </a:spcBef>
              <a:spcAft>
                <a:spcPts val="0"/>
              </a:spcAft>
              <a:buNone/>
            </a:pPr>
            <a:r>
              <a:t/>
            </a:r>
            <a:endParaRPr b="1" i="1" sz="1400" u="none">
              <a:solidFill>
                <a:schemeClr val="dk1"/>
              </a:solidFill>
              <a:latin typeface="Arial"/>
              <a:ea typeface="Arial"/>
              <a:cs typeface="Arial"/>
              <a:sym typeface="Arial"/>
            </a:endParaRPr>
          </a:p>
        </p:txBody>
      </p:sp>
      <p:sp>
        <p:nvSpPr>
          <p:cNvPr id="180" name="Shape 180"/>
          <p:cNvSpPr txBox="1"/>
          <p:nvPr/>
        </p:nvSpPr>
        <p:spPr>
          <a:xfrm>
            <a:off x="250825" y="3500437"/>
            <a:ext cx="8710611" cy="576262"/>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1" i="0" lang="en-US" sz="1400" u="none">
                <a:solidFill>
                  <a:schemeClr val="dk1"/>
                </a:solidFill>
                <a:latin typeface="Arial"/>
                <a:ea typeface="Arial"/>
                <a:cs typeface="Arial"/>
                <a:sym typeface="Arial"/>
              </a:rPr>
              <a:t>Коментар: </a:t>
            </a:r>
            <a:r>
              <a:rPr b="0" i="0" lang="en-US" sz="1400" u="none">
                <a:solidFill>
                  <a:schemeClr val="dk1"/>
                </a:solidFill>
                <a:latin typeface="Arial"/>
                <a:ea typeface="Arial"/>
                <a:cs typeface="Arial"/>
                <a:sym typeface="Arial"/>
              </a:rPr>
              <a:t>згідно до  пункту 1 розділу IV </a:t>
            </a:r>
            <a:r>
              <a:rPr b="0" i="0" lang="en-US" sz="1400" u="none">
                <a:latin typeface="Arial"/>
                <a:ea typeface="Arial"/>
                <a:cs typeface="Arial"/>
                <a:sym typeface="Arial"/>
              </a:rPr>
              <a:t>Постанов</a:t>
            </a:r>
            <a:r>
              <a:rPr lang="en-US"/>
              <a:t>и</a:t>
            </a:r>
            <a:r>
              <a:rPr b="0" i="0" lang="en-US" sz="1400" u="none">
                <a:solidFill>
                  <a:srgbClr val="FF0000"/>
                </a:solidFill>
                <a:latin typeface="Arial"/>
                <a:ea typeface="Arial"/>
                <a:cs typeface="Arial"/>
                <a:sym typeface="Arial"/>
              </a:rPr>
              <a:t> </a:t>
            </a:r>
            <a:r>
              <a:rPr b="0" i="0" lang="en-US" sz="1400" u="none">
                <a:solidFill>
                  <a:schemeClr val="dk1"/>
                </a:solidFill>
                <a:latin typeface="Arial"/>
                <a:ea typeface="Arial"/>
                <a:cs typeface="Arial"/>
                <a:sym typeface="Arial"/>
              </a:rPr>
              <a:t>банкам та фінансовим установам дозволяється здійснювати:</a:t>
            </a:r>
          </a:p>
          <a:p>
            <a:pPr indent="444500" lvl="0" marL="0" marR="0" rtl="0" algn="just">
              <a:lnSpc>
                <a:spcPct val="100000"/>
              </a:lnSpc>
              <a:spcBef>
                <a:spcPts val="0"/>
              </a:spcBef>
              <a:spcAft>
                <a:spcPts val="0"/>
              </a:spcAft>
              <a:buClr>
                <a:schemeClr val="dk1"/>
              </a:buClr>
              <a:buFont typeface="Arial"/>
              <a:buNone/>
            </a:pPr>
            <a:r>
              <a:t/>
            </a:r>
            <a:endParaRPr>
              <a:solidFill>
                <a:schemeClr val="dk1"/>
              </a:solidFill>
            </a:endParaRPr>
          </a:p>
          <a:p>
            <a:pPr indent="444500" lvl="0" marL="0" marR="0" rtl="0" algn="just">
              <a:lnSpc>
                <a:spcPct val="100000"/>
              </a:lnSpc>
              <a:spcBef>
                <a:spcPts val="0"/>
              </a:spcBef>
              <a:spcAft>
                <a:spcPts val="0"/>
              </a:spcAft>
              <a:buClr>
                <a:schemeClr val="dk1"/>
              </a:buClr>
              <a:buFont typeface="Arial"/>
              <a:buNone/>
            </a:pPr>
            <a:r>
              <a:t/>
            </a:r>
            <a:endParaRPr>
              <a:solidFill>
                <a:schemeClr val="dk1"/>
              </a:solidFill>
            </a:endParaRPr>
          </a:p>
          <a:p>
            <a:pPr indent="444500" lvl="0" marL="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grpSp>
        <p:nvGrpSpPr>
          <p:cNvPr id="181" name="Shape 181"/>
          <p:cNvGrpSpPr/>
          <p:nvPr/>
        </p:nvGrpSpPr>
        <p:grpSpPr>
          <a:xfrm>
            <a:off x="232475" y="4225425"/>
            <a:ext cx="8657525" cy="1624700"/>
            <a:chOff x="232475" y="4225425"/>
            <a:chExt cx="8657525" cy="1624700"/>
          </a:xfrm>
        </p:grpSpPr>
        <p:sp>
          <p:nvSpPr>
            <p:cNvPr id="182" name="Shape 182"/>
            <p:cNvSpPr txBox="1"/>
            <p:nvPr/>
          </p:nvSpPr>
          <p:spPr>
            <a:xfrm>
              <a:off x="716800" y="4225425"/>
              <a:ext cx="8173200" cy="438300"/>
            </a:xfrm>
            <a:prstGeom prst="rect">
              <a:avLst/>
            </a:prstGeom>
            <a:gradFill>
              <a:gsLst>
                <a:gs pos="0">
                  <a:srgbClr val="FFFFFF"/>
                </a:gs>
                <a:gs pos="100000">
                  <a:srgbClr val="D6E3BC"/>
                </a:gs>
              </a:gsLst>
              <a:lin ang="5400000" scaled="0"/>
            </a:gradFill>
            <a:ln cap="flat" cmpd="sng" w="12700">
              <a:solidFill>
                <a:srgbClr val="C2D69B"/>
              </a:solidFill>
              <a:prstDash val="solid"/>
              <a:miter/>
              <a:headEnd len="med" w="med" type="none"/>
              <a:tailEnd len="med" w="med" type="none"/>
            </a:ln>
            <a:effectLst>
              <a:outerShdw blurRad="63500" dir="3806097" dist="28398">
                <a:srgbClr val="4E6128">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операції з продажу фізичній особі-резиденту готівкової іноземної валюти за готівкові гривні на суму, яка менша в еквіваленті, ніж 150 000 гривень, без пред’явлення документів</a:t>
              </a:r>
            </a:p>
          </p:txBody>
        </p:sp>
        <p:sp>
          <p:nvSpPr>
            <p:cNvPr id="183" name="Shape 183"/>
            <p:cNvSpPr txBox="1"/>
            <p:nvPr/>
          </p:nvSpPr>
          <p:spPr>
            <a:xfrm>
              <a:off x="716800" y="4812425"/>
              <a:ext cx="8173200" cy="438300"/>
            </a:xfrm>
            <a:prstGeom prst="rect">
              <a:avLst/>
            </a:prstGeom>
            <a:gradFill>
              <a:gsLst>
                <a:gs pos="0">
                  <a:srgbClr val="FFFFFF"/>
                </a:gs>
                <a:gs pos="100000">
                  <a:srgbClr val="D6E3BC"/>
                </a:gs>
              </a:gsLst>
              <a:lin ang="5400000" scaled="0"/>
            </a:gradFill>
            <a:ln cap="flat" cmpd="sng" w="12700">
              <a:solidFill>
                <a:srgbClr val="C2D69B"/>
              </a:solidFill>
              <a:prstDash val="solid"/>
              <a:miter/>
              <a:headEnd len="med" w="med" type="none"/>
              <a:tailEnd len="med" w="med" type="none"/>
            </a:ln>
            <a:effectLst>
              <a:outerShdw blurRad="63500" dir="3806097" dist="28398">
                <a:srgbClr val="4E6128">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операції з купівлі у фізичної особи (резидента та нерезидента) готівкової іноземної валюти за готівкові гривні на суму, яка менша в еквіваленті, ніж  150 000 гривень, без пред’явлення документів</a:t>
              </a:r>
            </a:p>
          </p:txBody>
        </p:sp>
        <p:sp>
          <p:nvSpPr>
            <p:cNvPr id="184" name="Shape 184"/>
            <p:cNvSpPr txBox="1"/>
            <p:nvPr/>
          </p:nvSpPr>
          <p:spPr>
            <a:xfrm>
              <a:off x="716800" y="5411825"/>
              <a:ext cx="8173200" cy="438300"/>
            </a:xfrm>
            <a:prstGeom prst="rect">
              <a:avLst/>
            </a:prstGeom>
            <a:gradFill>
              <a:gsLst>
                <a:gs pos="0">
                  <a:srgbClr val="FFFFFF"/>
                </a:gs>
                <a:gs pos="100000">
                  <a:srgbClr val="D6E3BC"/>
                </a:gs>
              </a:gsLst>
              <a:lin ang="5400000" scaled="0"/>
            </a:gradFill>
            <a:ln cap="flat" cmpd="sng" w="12700">
              <a:solidFill>
                <a:srgbClr val="C2D69B"/>
              </a:solidFill>
              <a:prstDash val="solid"/>
              <a:miter/>
              <a:headEnd len="med" w="med" type="none"/>
              <a:tailEnd len="med" w="med" type="none"/>
            </a:ln>
            <a:effectLst>
              <a:outerShdw blurRad="63500" dir="3806097" dist="28398">
                <a:srgbClr val="4E6128">
                  <a:alpha val="49803"/>
                </a:srgbClr>
              </a:outerShdw>
            </a:effectLst>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операції конвертації (обміну) готівкової іноземної валюти однієї іноземної держави на готівкову іноземну валюту іншої іноземної держави на суму, яка менша в еквіваленті, ніж 150 000 гривень, без пред’явлення документів</a:t>
              </a:r>
            </a:p>
          </p:txBody>
        </p:sp>
        <p:sp>
          <p:nvSpPr>
            <p:cNvPr id="185" name="Shape 185"/>
            <p:cNvSpPr/>
            <p:nvPr/>
          </p:nvSpPr>
          <p:spPr>
            <a:xfrm>
              <a:off x="232475" y="4339525"/>
              <a:ext cx="431700" cy="285900"/>
            </a:xfrm>
            <a:prstGeom prst="stripedRightArrow">
              <a:avLst>
                <a:gd fmla="val 50000" name="adj1"/>
                <a:gd fmla="val 50000" name="adj2"/>
              </a:avLst>
            </a:prstGeom>
            <a:solidFill>
              <a:srgbClr val="B6D7A8"/>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86" name="Shape 186"/>
            <p:cNvSpPr/>
            <p:nvPr/>
          </p:nvSpPr>
          <p:spPr>
            <a:xfrm>
              <a:off x="232475" y="4888250"/>
              <a:ext cx="431700" cy="312600"/>
            </a:xfrm>
            <a:prstGeom prst="stripedRightArrow">
              <a:avLst>
                <a:gd fmla="val 50000" name="adj1"/>
                <a:gd fmla="val 50000" name="adj2"/>
              </a:avLst>
            </a:prstGeom>
            <a:solidFill>
              <a:srgbClr val="B6D7A8"/>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187" name="Shape 187"/>
            <p:cNvSpPr/>
            <p:nvPr/>
          </p:nvSpPr>
          <p:spPr>
            <a:xfrm>
              <a:off x="232475" y="5463675"/>
              <a:ext cx="431700" cy="285900"/>
            </a:xfrm>
            <a:prstGeom prst="stripedRightArrow">
              <a:avLst>
                <a:gd fmla="val 50000" name="adj1"/>
                <a:gd fmla="val 50000" name="adj2"/>
              </a:avLst>
            </a:prstGeom>
            <a:solidFill>
              <a:srgbClr val="B6D7A8"/>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191" name="Shape 191"/>
        <p:cNvGrpSpPr/>
        <p:nvPr/>
      </p:nvGrpSpPr>
      <p:grpSpPr>
        <a:xfrm>
          <a:off x="0" y="0"/>
          <a:ext cx="0" cy="0"/>
          <a:chOff x="0" y="0"/>
          <a:chExt cx="0" cy="0"/>
        </a:xfrm>
      </p:grpSpPr>
      <p:sp>
        <p:nvSpPr>
          <p:cNvPr id="192" name="Shape 19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8</a:t>
            </a:r>
          </a:p>
        </p:txBody>
      </p:sp>
      <p:sp>
        <p:nvSpPr>
          <p:cNvPr id="193" name="Shape 193"/>
          <p:cNvSpPr txBox="1"/>
          <p:nvPr/>
        </p:nvSpPr>
        <p:spPr>
          <a:xfrm>
            <a:off x="250825" y="5805487"/>
            <a:ext cx="8642349" cy="3127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194" name="Shape 194"/>
          <p:cNvSpPr/>
          <p:nvPr/>
        </p:nvSpPr>
        <p:spPr>
          <a:xfrm>
            <a:off x="107950" y="6308725"/>
            <a:ext cx="2519361" cy="400049"/>
          </a:xfrm>
          <a:prstGeom prst="roundRect">
            <a:avLst>
              <a:gd fmla="val 10800" name="adj"/>
            </a:avLst>
          </a:prstGeom>
          <a:solidFill>
            <a:schemeClr val="accent1"/>
          </a:solidFill>
          <a:ln cap="flat" cmpd="sng" w="9525">
            <a:solidFill>
              <a:srgbClr val="000000"/>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
        <p:nvSpPr>
          <p:cNvPr id="195" name="Shape 195"/>
          <p:cNvSpPr txBox="1"/>
          <p:nvPr/>
        </p:nvSpPr>
        <p:spPr>
          <a:xfrm>
            <a:off x="250825" y="115886"/>
            <a:ext cx="8639174" cy="1079499"/>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До моменту прийняття Постанови, фізична особа, яка мала намір здійснити купівлю, продаж або конвертацію (обмін) іноземної валюти на будь-яку суму, повинна була надати документ, що посвідчує особу та її резидентність.</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На операції з купівлі іноземної валюти продовжує розповсюджуватися тимчасове обмеження на максимальну суму не більше 12 тис. грн. в еквіваленті на день на одну особу, відповідно до постанови Правління НБУ № 342 від 07 червня 2016 року. Таким чином, </a:t>
            </a:r>
            <a:r>
              <a:rPr b="0" i="0" lang="en-US" sz="1400" u="none">
                <a:solidFill>
                  <a:schemeClr val="dk1"/>
                </a:solidFill>
                <a:latin typeface="Arial"/>
                <a:ea typeface="Arial"/>
                <a:cs typeface="Arial"/>
                <a:sym typeface="Arial"/>
              </a:rPr>
              <a:t>продавати</a:t>
            </a:r>
            <a:r>
              <a:rPr b="0" i="0" lang="en-US" sz="1400" u="none">
                <a:solidFill>
                  <a:schemeClr val="dk1"/>
                </a:solidFill>
                <a:latin typeface="Arial"/>
                <a:ea typeface="Arial"/>
                <a:cs typeface="Arial"/>
                <a:sym typeface="Arial"/>
              </a:rPr>
              <a:t> більше 12 тис дол. одн</a:t>
            </a:r>
            <a:r>
              <a:rPr b="0" i="0" lang="en-US" sz="1400" u="none">
                <a:solidFill>
                  <a:schemeClr val="dk1"/>
                </a:solidFill>
                <a:latin typeface="Arial"/>
                <a:ea typeface="Arial"/>
                <a:cs typeface="Arial"/>
                <a:sym typeface="Arial"/>
              </a:rPr>
              <a:t>ій</a:t>
            </a:r>
            <a:r>
              <a:rPr b="0" i="0" lang="en-US" sz="1400" u="none">
                <a:solidFill>
                  <a:schemeClr val="dk1"/>
                </a:solidFill>
                <a:latin typeface="Arial"/>
                <a:ea typeface="Arial"/>
                <a:cs typeface="Arial"/>
                <a:sym typeface="Arial"/>
              </a:rPr>
              <a:t> особ</a:t>
            </a:r>
            <a:r>
              <a:rPr b="0" i="0" lang="en-US" sz="1400" u="none">
                <a:solidFill>
                  <a:schemeClr val="dk1"/>
                </a:solidFill>
                <a:latin typeface="Arial"/>
                <a:ea typeface="Arial"/>
                <a:cs typeface="Arial"/>
                <a:sym typeface="Arial"/>
              </a:rPr>
              <a:t>і</a:t>
            </a:r>
            <a:r>
              <a:rPr b="0" i="0" lang="en-US" sz="1400" u="none">
                <a:solidFill>
                  <a:schemeClr val="dk1"/>
                </a:solidFill>
                <a:latin typeface="Arial"/>
                <a:ea typeface="Arial"/>
                <a:cs typeface="Arial"/>
                <a:sym typeface="Arial"/>
              </a:rPr>
              <a:t> не мож</a:t>
            </a:r>
            <a:r>
              <a:rPr b="0" i="0" lang="en-US" sz="1400" u="none">
                <a:solidFill>
                  <a:schemeClr val="dk1"/>
                </a:solidFill>
                <a:latin typeface="Arial"/>
                <a:ea typeface="Arial"/>
                <a:cs typeface="Arial"/>
                <a:sym typeface="Arial"/>
              </a:rPr>
              <a:t>на</a:t>
            </a:r>
            <a:r>
              <a:rPr b="0" i="0" lang="en-US" sz="1400" u="none">
                <a:solidFill>
                  <a:schemeClr val="dk1"/>
                </a:solidFill>
                <a:latin typeface="Arial"/>
                <a:ea typeface="Arial"/>
                <a:cs typeface="Arial"/>
                <a:sym typeface="Arial"/>
              </a:rPr>
              <a:t>, проте </a:t>
            </a:r>
            <a:r>
              <a:rPr b="0" i="0" lang="en-US" sz="1400" u="none">
                <a:solidFill>
                  <a:schemeClr val="dk1"/>
                </a:solidFill>
                <a:latin typeface="Arial"/>
                <a:ea typeface="Arial"/>
                <a:cs typeface="Arial"/>
                <a:sym typeface="Arial"/>
              </a:rPr>
              <a:t>фізична особа</a:t>
            </a:r>
            <a:r>
              <a:rPr b="0" i="0" lang="en-US" sz="1400" u="none">
                <a:solidFill>
                  <a:schemeClr val="dk1"/>
                </a:solidFill>
                <a:latin typeface="Arial"/>
                <a:ea typeface="Arial"/>
                <a:cs typeface="Arial"/>
                <a:sym typeface="Arial"/>
              </a:rPr>
              <a:t> має право здавати, покупат</a:t>
            </a:r>
            <a:r>
              <a:rPr lang="en-US">
                <a:solidFill>
                  <a:schemeClr val="dk1"/>
                </a:solidFill>
              </a:rPr>
              <a:t>и</a:t>
            </a:r>
            <a:r>
              <a:rPr b="0" i="0" lang="en-US" sz="1400" u="none">
                <a:solidFill>
                  <a:schemeClr val="dk1"/>
                </a:solidFill>
                <a:latin typeface="Arial"/>
                <a:ea typeface="Arial"/>
                <a:cs typeface="Arial"/>
                <a:sym typeface="Arial"/>
              </a:rPr>
              <a:t> або обмінювати валюту на суму до 150 тис. грн. без пред’явлення документа, що посвідчує особу.</a:t>
            </a:r>
          </a:p>
          <a:p>
            <a:pPr indent="444500" lvl="0" marL="0" marR="0" rtl="0" algn="just">
              <a:lnSpc>
                <a:spcPct val="100000"/>
              </a:lnSpc>
              <a:spcBef>
                <a:spcPts val="500"/>
              </a:spcBef>
              <a:spcAft>
                <a:spcPts val="0"/>
              </a:spcAft>
              <a:buClr>
                <a:schemeClr val="dk1"/>
              </a:buClr>
              <a:buFont typeface="Arial"/>
              <a:buNone/>
            </a:pPr>
            <a:r>
              <a:rPr lang="en-US">
                <a:solidFill>
                  <a:schemeClr val="dk1"/>
                </a:solidFill>
              </a:rPr>
              <a:t>В</a:t>
            </a:r>
            <a:r>
              <a:rPr b="0" i="0" lang="en-US" sz="1400" u="none">
                <a:solidFill>
                  <a:schemeClr val="dk1"/>
                </a:solidFill>
                <a:latin typeface="Arial"/>
                <a:ea typeface="Arial"/>
                <a:cs typeface="Arial"/>
                <a:sym typeface="Arial"/>
              </a:rPr>
              <a:t>имога надання документів при здійсненні операцій на суму понад 150 тис. грн. лишилася також </a:t>
            </a:r>
            <a:r>
              <a:rPr lang="en-US">
                <a:solidFill>
                  <a:schemeClr val="dk1"/>
                </a:solidFill>
              </a:rPr>
              <a:t>в</a:t>
            </a:r>
            <a:r>
              <a:rPr b="0" i="0" lang="en-US" sz="1400" u="none">
                <a:solidFill>
                  <a:schemeClr val="dk1"/>
                </a:solidFill>
                <a:latin typeface="Arial"/>
                <a:ea typeface="Arial"/>
                <a:cs typeface="Arial"/>
                <a:sym typeface="Arial"/>
              </a:rPr>
              <a:t> законодавств</a:t>
            </a:r>
            <a:r>
              <a:rPr lang="en-US">
                <a:solidFill>
                  <a:schemeClr val="dk1"/>
                </a:solidFill>
              </a:rPr>
              <a:t>і</a:t>
            </a:r>
            <a:r>
              <a:rPr b="0" i="0" lang="en-US" sz="1400" u="none">
                <a:solidFill>
                  <a:schemeClr val="dk1"/>
                </a:solidFill>
                <a:latin typeface="Arial"/>
                <a:ea typeface="Arial"/>
                <a:cs typeface="Arial"/>
                <a:sym typeface="Arial"/>
              </a:rPr>
              <a:t> України про запобігання та протидію легалізації (відмиванню) доходів, одержаних злочинним шляхом, або фінансуванню тероризму.</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Таким чином, введені зміни направлені на спрощення процесу купівлі та продажу іноземної валюти для громадян (крім операцій у великих обсягах). </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a:t>
            </a:r>
          </a:p>
          <a:p>
            <a:pPr indent="444500" lvl="0" marL="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
        <p:nvSpPr>
          <p:cNvPr id="196" name="Shape 196"/>
          <p:cNvSpPr txBox="1"/>
          <p:nvPr/>
        </p:nvSpPr>
        <p:spPr>
          <a:xfrm>
            <a:off x="249237" y="3280562"/>
            <a:ext cx="8642400" cy="942900"/>
          </a:xfrm>
          <a:prstGeom prst="rect">
            <a:avLst/>
          </a:prstGeom>
          <a:noFill/>
          <a:ln>
            <a:noFill/>
          </a:ln>
        </p:spPr>
        <p:txBody>
          <a:bodyPr anchorCtr="0" anchor="ctr" bIns="45700" lIns="91425" rIns="91425" tIns="45700">
            <a:noAutofit/>
          </a:bodyPr>
          <a:lstStyle/>
          <a:p>
            <a:pPr indent="533400" lvl="0" marL="0" marR="0" rtl="0" algn="just">
              <a:lnSpc>
                <a:spcPct val="100000"/>
              </a:lnSpc>
              <a:spcBef>
                <a:spcPts val="0"/>
              </a:spcBef>
              <a:spcAft>
                <a:spcPts val="0"/>
              </a:spcAft>
              <a:buClr>
                <a:schemeClr val="dk1"/>
              </a:buClr>
              <a:buSzPct val="25000"/>
              <a:buFont typeface="Arial"/>
              <a:buNone/>
            </a:pPr>
            <a:r>
              <a:rPr b="1" i="1" lang="en-US" sz="1400" u="none">
                <a:solidFill>
                  <a:schemeClr val="dk1"/>
                </a:solidFill>
                <a:latin typeface="Arial"/>
                <a:ea typeface="Arial"/>
                <a:cs typeface="Arial"/>
                <a:sym typeface="Arial"/>
              </a:rPr>
              <a:t>Постанова Правління Національного банку України «Про внесення змін до деяких нормативно-правових актів Національного банку України» від 4 серпня 2016 р. №366 (набула чинності 12.08.2016 р.)</a:t>
            </a:r>
          </a:p>
          <a:p>
            <a:pPr indent="0" lvl="0" marL="0" marR="0" rtl="0" algn="l">
              <a:lnSpc>
                <a:spcPct val="100000"/>
              </a:lnSpc>
              <a:spcBef>
                <a:spcPts val="0"/>
              </a:spcBef>
              <a:spcAft>
                <a:spcPts val="0"/>
              </a:spcAft>
              <a:buNone/>
            </a:pPr>
            <a:r>
              <a:t/>
            </a:r>
            <a:endParaRPr b="1" i="1" sz="1400" u="none">
              <a:solidFill>
                <a:schemeClr val="dk1"/>
              </a:solidFill>
              <a:latin typeface="Arial"/>
              <a:ea typeface="Arial"/>
              <a:cs typeface="Arial"/>
              <a:sym typeface="Arial"/>
            </a:endParaRPr>
          </a:p>
        </p:txBody>
      </p:sp>
      <p:sp>
        <p:nvSpPr>
          <p:cNvPr id="197" name="Shape 197"/>
          <p:cNvSpPr txBox="1"/>
          <p:nvPr/>
        </p:nvSpPr>
        <p:spPr>
          <a:xfrm>
            <a:off x="216700" y="4036962"/>
            <a:ext cx="8710500" cy="5763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1" i="0" lang="en-US" sz="1400" u="none">
                <a:solidFill>
                  <a:schemeClr val="dk1"/>
                </a:solidFill>
                <a:latin typeface="Arial"/>
                <a:ea typeface="Arial"/>
                <a:cs typeface="Arial"/>
                <a:sym typeface="Arial"/>
              </a:rPr>
              <a:t>Коментар: </a:t>
            </a:r>
            <a:r>
              <a:rPr b="0" i="0" lang="en-US" sz="1400" u="none">
                <a:solidFill>
                  <a:schemeClr val="dk1"/>
                </a:solidFill>
                <a:latin typeface="Arial"/>
                <a:ea typeface="Arial"/>
                <a:cs typeface="Arial"/>
                <a:sym typeface="Arial"/>
              </a:rPr>
              <a:t>Постановою запроваджено електронний документообіг між банками та їх клієнтами.</a:t>
            </a:r>
          </a:p>
          <a:p>
            <a:pPr indent="457200" lvl="0" marL="0" rtl="0" algn="just">
              <a:spcBef>
                <a:spcPts val="0"/>
              </a:spcBef>
              <a:buClr>
                <a:schemeClr val="dk1"/>
              </a:buClr>
              <a:buFont typeface="Arial"/>
              <a:buNone/>
            </a:pPr>
            <a:r>
              <a:rPr lang="en-US">
                <a:solidFill>
                  <a:schemeClr val="dk1"/>
                </a:solidFill>
              </a:rPr>
              <a:t>При цьому як оригінали, так і копії документів клієнти зможуть подавати до банку і в електронній, і в паперовій формі на власний розсуд. Копії документів в електронній формі будуть створюватися клієнтом шляхом сканування з оригіналу документа на паперовому носії інформації, засвідчуватися електронним цифровим підписом та подаватися до банку засобами програмно-технічного комплексу «клієнт-банк», «клієнт-Інтернет-банк» тощо.</a:t>
            </a:r>
          </a:p>
          <a:p>
            <a:pPr indent="444500" lvl="0" marL="0" marR="0" rtl="0" algn="just">
              <a:lnSpc>
                <a:spcPct val="100000"/>
              </a:lnSpc>
              <a:spcBef>
                <a:spcPts val="0"/>
              </a:spcBef>
              <a:spcAft>
                <a:spcPts val="0"/>
              </a:spcAft>
              <a:buClr>
                <a:schemeClr val="dk1"/>
              </a:buClr>
              <a:buFont typeface="Arial"/>
              <a:buNone/>
            </a:pPr>
            <a:r>
              <a:t/>
            </a:r>
            <a:endParaRPr>
              <a:solidFill>
                <a:schemeClr val="dk1"/>
              </a:solidFill>
            </a:endParaRPr>
          </a:p>
          <a:p>
            <a:pPr indent="444500" lvl="0" marL="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01" name="Shape 201"/>
        <p:cNvGrpSpPr/>
        <p:nvPr/>
      </p:nvGrpSpPr>
      <p:grpSpPr>
        <a:xfrm>
          <a:off x="0" y="0"/>
          <a:ext cx="0" cy="0"/>
          <a:chOff x="0" y="0"/>
          <a:chExt cx="0" cy="0"/>
        </a:xfrm>
      </p:grpSpPr>
      <p:sp>
        <p:nvSpPr>
          <p:cNvPr id="202" name="Shape 20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9</a:t>
            </a:r>
          </a:p>
        </p:txBody>
      </p:sp>
      <p:sp>
        <p:nvSpPr>
          <p:cNvPr id="203" name="Shape 203"/>
          <p:cNvSpPr txBox="1"/>
          <p:nvPr/>
        </p:nvSpPr>
        <p:spPr>
          <a:xfrm>
            <a:off x="250825" y="5805487"/>
            <a:ext cx="8642349" cy="3127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204" name="Shape 204"/>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
        <p:nvSpPr>
          <p:cNvPr id="205" name="Shape 205"/>
          <p:cNvSpPr txBox="1"/>
          <p:nvPr/>
        </p:nvSpPr>
        <p:spPr>
          <a:xfrm>
            <a:off x="155100" y="2631900"/>
            <a:ext cx="8639100" cy="10794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Вимога до подання лише оригіналів зберігається виключно стосовно документів про джерела походження національної валюти (гривні) для фізичних осіб-нерезидентів.</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Банки будуть самостійно здійснювати контроль за обсягами купленої іноземної валюти та визначати порядок його проведення</a:t>
            </a:r>
          </a:p>
          <a:p>
            <a:pPr indent="444500" lvl="0" marL="0" marR="0" rtl="0" algn="just">
              <a:lnSpc>
                <a:spcPct val="100000"/>
              </a:lnSpc>
              <a:spcBef>
                <a:spcPts val="500"/>
              </a:spcBef>
              <a:spcAft>
                <a:spcPts val="0"/>
              </a:spcAft>
              <a:buClr>
                <a:schemeClr val="dk1"/>
              </a:buClr>
              <a:buFont typeface="Arial"/>
              <a:buNone/>
            </a:pPr>
            <a:r>
              <a:rPr lang="en-US">
                <a:solidFill>
                  <a:schemeClr val="dk1"/>
                </a:solidFill>
              </a:rPr>
              <a:t>Таким чином, Постановою спрощено процес надання документів для купівлі іноземної валюти та процес обслуговування клієнтів банками під час проведення банківських операцій</a:t>
            </a:r>
          </a:p>
          <a:p>
            <a:pPr indent="0" lvl="0" marL="0" marR="0" rtl="0" algn="just">
              <a:lnSpc>
                <a:spcPct val="100000"/>
              </a:lnSpc>
              <a:spcBef>
                <a:spcPts val="500"/>
              </a:spcBef>
              <a:spcAft>
                <a:spcPts val="0"/>
              </a:spcAft>
              <a:buClr>
                <a:schemeClr val="dk1"/>
              </a:buClr>
              <a:buFont typeface="Arial"/>
              <a:buNone/>
            </a:pPr>
            <a:r>
              <a:t/>
            </a:r>
            <a:endParaRPr>
              <a:solidFill>
                <a:schemeClr val="dk1"/>
              </a:solidFill>
            </a:endParaRP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a:t>
            </a:r>
            <a:r>
              <a:rPr b="1" i="1" lang="en-US">
                <a:solidFill>
                  <a:schemeClr val="dk1"/>
                </a:solidFill>
              </a:rPr>
              <a:t>Постанова Правління Національного банку України «Про внесення змін до деяких нормативно-правових актів Національного банку України» від 11 серпня 2016 р. №368 (набула чинності 18.08.2016 р.)</a:t>
            </a:r>
          </a:p>
          <a:p>
            <a:pPr indent="444500" lvl="0" rtl="0" algn="just">
              <a:spcBef>
                <a:spcPts val="0"/>
              </a:spcBef>
              <a:buClr>
                <a:schemeClr val="dk1"/>
              </a:buClr>
              <a:buFont typeface="Arial"/>
              <a:buNone/>
            </a:pPr>
            <a:r>
              <a:rPr b="1" lang="en-US">
                <a:solidFill>
                  <a:schemeClr val="dk1"/>
                </a:solidFill>
              </a:rPr>
              <a:t>Коментар: </a:t>
            </a:r>
            <a:r>
              <a:rPr lang="en-US">
                <a:solidFill>
                  <a:schemeClr val="dk1"/>
                </a:solidFill>
              </a:rPr>
              <a:t>Постановою внесено зміни до умов проведення зовнішньоекономічних операцій:</a:t>
            </a:r>
          </a:p>
          <a:p>
            <a:pPr lvl="0" rtl="0">
              <a:spcBef>
                <a:spcPts val="0"/>
              </a:spcBef>
              <a:buClr>
                <a:srgbClr val="000000"/>
              </a:buClr>
              <a:buFont typeface="Arial"/>
              <a:buNone/>
            </a:pPr>
            <a:r>
              <a:t/>
            </a:r>
            <a:endParaRPr>
              <a:solidFill>
                <a:schemeClr val="dk1"/>
              </a:solidFill>
            </a:endParaRPr>
          </a:p>
          <a:p>
            <a:pPr indent="444500" lvl="0" marL="0" marR="0" rtl="0" algn="just">
              <a:lnSpc>
                <a:spcPct val="100000"/>
              </a:lnSpc>
              <a:spcBef>
                <a:spcPts val="500"/>
              </a:spcBef>
              <a:spcAft>
                <a:spcPts val="0"/>
              </a:spcAft>
              <a:buClr>
                <a:schemeClr val="dk1"/>
              </a:buClr>
              <a:buFont typeface="Arial"/>
              <a:buNone/>
            </a:pPr>
            <a:r>
              <a:t/>
            </a:r>
            <a:endParaRPr>
              <a:solidFill>
                <a:schemeClr val="dk1"/>
              </a:solidFill>
            </a:endParaRPr>
          </a:p>
        </p:txBody>
      </p:sp>
      <p:grpSp>
        <p:nvGrpSpPr>
          <p:cNvPr id="206" name="Shape 206"/>
          <p:cNvGrpSpPr/>
          <p:nvPr/>
        </p:nvGrpSpPr>
        <p:grpSpPr>
          <a:xfrm>
            <a:off x="271143" y="151700"/>
            <a:ext cx="8407073" cy="2268823"/>
            <a:chOff x="2217736" y="1880846"/>
            <a:chExt cx="14363699" cy="9042740"/>
          </a:xfrm>
        </p:grpSpPr>
        <p:sp>
          <p:nvSpPr>
            <p:cNvPr id="207" name="Shape 207"/>
            <p:cNvSpPr/>
            <p:nvPr/>
          </p:nvSpPr>
          <p:spPr>
            <a:xfrm>
              <a:off x="4981575" y="6778625"/>
              <a:ext cx="1347786" cy="887411"/>
            </a:xfrm>
            <a:prstGeom prst="downArrow">
              <a:avLst>
                <a:gd fmla="val 50000" name="adj1"/>
                <a:gd fmla="val 50000" name="adj2"/>
              </a:avLst>
            </a:prstGeom>
            <a:gradFill>
              <a:gsLst>
                <a:gs pos="0">
                  <a:srgbClr val="FFFFFF"/>
                </a:gs>
                <a:gs pos="100000">
                  <a:srgbClr val="999999"/>
                </a:gs>
              </a:gsLst>
              <a:lin ang="5400000" scaled="0"/>
            </a:gradFill>
            <a:ln cap="flat" cmpd="sng" w="12700">
              <a:solidFill>
                <a:srgbClr val="666666"/>
              </a:solidFill>
              <a:prstDash val="solid"/>
              <a:miter/>
              <a:headEnd len="med" w="med" type="none"/>
              <a:tailEnd len="med" w="med" type="none"/>
            </a:ln>
            <a:effectLst>
              <a:outerShdw blurRad="63500" dir="3806097" dist="28398">
                <a:srgbClr val="7F7F7F">
                  <a:alpha val="49803"/>
                </a:srgbClr>
              </a:outerShdw>
            </a:effectLst>
          </p:spPr>
          <p:txBody>
            <a:bodyPr anchorCtr="0" anchor="ctr" bIns="91425" lIns="91425" rIns="91425" tIns="91425">
              <a:noAutofit/>
            </a:bodyPr>
            <a:lstStyle/>
            <a:p>
              <a:pPr lvl="0">
                <a:spcBef>
                  <a:spcPts val="0"/>
                </a:spcBef>
                <a:buNone/>
              </a:pPr>
              <a:r>
                <a:t/>
              </a:r>
              <a:endParaRPr/>
            </a:p>
          </p:txBody>
        </p:sp>
        <p:sp>
          <p:nvSpPr>
            <p:cNvPr id="208" name="Shape 208"/>
            <p:cNvSpPr txBox="1"/>
            <p:nvPr/>
          </p:nvSpPr>
          <p:spPr>
            <a:xfrm rot="5400000">
              <a:off x="5322688" y="6774457"/>
              <a:ext cx="665559" cy="67389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grpSp>
          <p:nvGrpSpPr>
            <p:cNvPr id="209" name="Shape 209"/>
            <p:cNvGrpSpPr/>
            <p:nvPr/>
          </p:nvGrpSpPr>
          <p:grpSpPr>
            <a:xfrm>
              <a:off x="2217736" y="1880846"/>
              <a:ext cx="14363699" cy="9042740"/>
              <a:chOff x="2217736" y="6481421"/>
              <a:chExt cx="14363699" cy="9042740"/>
            </a:xfrm>
          </p:grpSpPr>
          <p:sp>
            <p:nvSpPr>
              <p:cNvPr id="210" name="Shape 210"/>
              <p:cNvSpPr txBox="1"/>
              <p:nvPr/>
            </p:nvSpPr>
            <p:spPr>
              <a:xfrm>
                <a:off x="4657736" y="6481421"/>
                <a:ext cx="9326400" cy="1246499"/>
              </a:xfrm>
              <a:prstGeom prst="rect">
                <a:avLst/>
              </a:prstGeom>
              <a:solidFill>
                <a:srgbClr val="FFFFFF"/>
              </a:solidFill>
              <a:ln cap="flat" cmpd="thickThin" w="63500">
                <a:solidFill>
                  <a:srgbClr val="4BACC6"/>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Зміни, внесені Постановою</a:t>
                </a:r>
              </a:p>
            </p:txBody>
          </p:sp>
          <p:sp>
            <p:nvSpPr>
              <p:cNvPr id="211" name="Shape 211"/>
              <p:cNvSpPr txBox="1"/>
              <p:nvPr/>
            </p:nvSpPr>
            <p:spPr>
              <a:xfrm>
                <a:off x="2217736" y="8121650"/>
                <a:ext cx="6858000" cy="3257550"/>
              </a:xfrm>
              <a:prstGeom prst="rect">
                <a:avLst/>
              </a:prstGeom>
              <a:gradFill>
                <a:gsLst>
                  <a:gs pos="0">
                    <a:srgbClr val="FFFFFF"/>
                  </a:gs>
                  <a:gs pos="100000">
                    <a:srgbClr val="B6DDE8"/>
                  </a:gs>
                </a:gsLst>
                <a:lin ang="5400000" scaled="0"/>
              </a:gradFill>
              <a:ln cap="flat" cmpd="sng" w="12700">
                <a:solidFill>
                  <a:srgbClr val="92CDDC"/>
                </a:solidFill>
                <a:prstDash val="solid"/>
                <a:miter/>
                <a:headEnd len="med" w="med" type="none"/>
                <a:tailEnd len="med" w="med" type="none"/>
              </a:ln>
              <a:effectLst>
                <a:outerShdw blurRad="63500" dir="3806097" dist="28398">
                  <a:srgbClr val="205867">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уповноважені банки мають право здійснювати купівлю, обмін та перерахування іноземної валюти для клієнтів на підставі не лише оригіналів документів, як було раніше, а й їх копій</a:t>
                </a:r>
              </a:p>
            </p:txBody>
          </p:sp>
          <p:sp>
            <p:nvSpPr>
              <p:cNvPr id="212" name="Shape 212"/>
              <p:cNvSpPr txBox="1"/>
              <p:nvPr/>
            </p:nvSpPr>
            <p:spPr>
              <a:xfrm>
                <a:off x="9485311" y="8121650"/>
                <a:ext cx="7096125" cy="3257550"/>
              </a:xfrm>
              <a:prstGeom prst="rect">
                <a:avLst/>
              </a:prstGeom>
              <a:gradFill>
                <a:gsLst>
                  <a:gs pos="0">
                    <a:srgbClr val="FFFFFF"/>
                  </a:gs>
                  <a:gs pos="100000">
                    <a:srgbClr val="B6DDE8"/>
                  </a:gs>
                </a:gsLst>
                <a:lin ang="5400000" scaled="0"/>
              </a:gradFill>
              <a:ln cap="flat" cmpd="sng" w="12700">
                <a:solidFill>
                  <a:srgbClr val="92CDDC"/>
                </a:solidFill>
                <a:prstDash val="solid"/>
                <a:miter/>
                <a:headEnd len="med" w="med" type="none"/>
                <a:tailEnd len="med" w="med" type="none"/>
              </a:ln>
              <a:effectLst>
                <a:outerShdw blurRad="63500" dir="3806097" dist="28398">
                  <a:srgbClr val="205867">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банки мають право не проставляти відмітки на оригіналах документів, на підставі яких була куплена або переказана іноземна валюта, та на копіях цих документів</a:t>
                </a:r>
              </a:p>
            </p:txBody>
          </p:sp>
          <p:sp>
            <p:nvSpPr>
              <p:cNvPr id="213" name="Shape 213"/>
              <p:cNvSpPr/>
              <p:nvPr/>
            </p:nvSpPr>
            <p:spPr>
              <a:xfrm>
                <a:off x="12528550" y="11379200"/>
                <a:ext cx="1347786" cy="887411"/>
              </a:xfrm>
              <a:prstGeom prst="downArrow">
                <a:avLst>
                  <a:gd fmla="val 50000" name="adj1"/>
                  <a:gd fmla="val 50000" name="adj2"/>
                </a:avLst>
              </a:prstGeom>
              <a:gradFill>
                <a:gsLst>
                  <a:gs pos="0">
                    <a:srgbClr val="FFFFFF"/>
                  </a:gs>
                  <a:gs pos="100000">
                    <a:srgbClr val="999999"/>
                  </a:gs>
                </a:gsLst>
                <a:lin ang="5400000" scaled="0"/>
              </a:gradFill>
              <a:ln cap="flat" cmpd="sng" w="12700">
                <a:solidFill>
                  <a:srgbClr val="666666"/>
                </a:solidFill>
                <a:prstDash val="solid"/>
                <a:miter/>
                <a:headEnd len="med" w="med" type="none"/>
                <a:tailEnd len="med" w="med" type="none"/>
              </a:ln>
              <a:effectLst>
                <a:outerShdw blurRad="63500" dir="3806097" dist="28398">
                  <a:srgbClr val="7F7F7F">
                    <a:alpha val="49803"/>
                  </a:srgbClr>
                </a:outerShdw>
              </a:effectLst>
            </p:spPr>
            <p:txBody>
              <a:bodyPr anchorCtr="0" anchor="ctr" bIns="91425" lIns="91425" rIns="91425" tIns="91425">
                <a:noAutofit/>
              </a:bodyPr>
              <a:lstStyle/>
              <a:p>
                <a:pPr lvl="0">
                  <a:spcBef>
                    <a:spcPts val="0"/>
                  </a:spcBef>
                  <a:buNone/>
                </a:pPr>
                <a:r>
                  <a:t/>
                </a:r>
                <a:endParaRPr/>
              </a:p>
            </p:txBody>
          </p:sp>
          <p:sp>
            <p:nvSpPr>
              <p:cNvPr id="214" name="Shape 214"/>
              <p:cNvSpPr txBox="1"/>
              <p:nvPr/>
            </p:nvSpPr>
            <p:spPr>
              <a:xfrm rot="5400000">
                <a:off x="12869664" y="11375032"/>
                <a:ext cx="665559" cy="67389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id="215" name="Shape 215"/>
              <p:cNvSpPr txBox="1"/>
              <p:nvPr/>
            </p:nvSpPr>
            <p:spPr>
              <a:xfrm>
                <a:off x="2217736" y="12266611"/>
                <a:ext cx="6858000" cy="3257550"/>
              </a:xfrm>
              <a:prstGeom prst="rect">
                <a:avLst/>
              </a:prstGeom>
              <a:gradFill>
                <a:gsLst>
                  <a:gs pos="0">
                    <a:srgbClr val="FFFFFF"/>
                  </a:gs>
                  <a:gs pos="100000">
                    <a:srgbClr val="FBD4B4"/>
                  </a:gs>
                </a:gsLst>
                <a:lin ang="5400000" scaled="0"/>
              </a:gradFill>
              <a:ln cap="flat" cmpd="sng" w="12700">
                <a:solidFill>
                  <a:srgbClr val="FABF8F"/>
                </a:solidFill>
                <a:prstDash val="solid"/>
                <a:miter/>
                <a:headEnd len="med" w="med" type="none"/>
                <a:tailEnd len="med" w="med" type="none"/>
              </a:ln>
              <a:effectLst>
                <a:outerShdw blurRad="63500" dir="3806097" dist="28398">
                  <a:srgbClr val="974706">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це спрощує процес надання необхідних документів для купівлі та перерахування іноземної валюти для клієнтів</a:t>
                </a:r>
              </a:p>
            </p:txBody>
          </p:sp>
          <p:sp>
            <p:nvSpPr>
              <p:cNvPr id="216" name="Shape 216"/>
              <p:cNvSpPr txBox="1"/>
              <p:nvPr/>
            </p:nvSpPr>
            <p:spPr>
              <a:xfrm>
                <a:off x="9723436" y="12266611"/>
                <a:ext cx="6858000" cy="3257550"/>
              </a:xfrm>
              <a:prstGeom prst="rect">
                <a:avLst/>
              </a:prstGeom>
              <a:gradFill>
                <a:gsLst>
                  <a:gs pos="0">
                    <a:srgbClr val="FFFFFF"/>
                  </a:gs>
                  <a:gs pos="100000">
                    <a:srgbClr val="FBD4B4"/>
                  </a:gs>
                </a:gsLst>
                <a:lin ang="5400000" scaled="0"/>
              </a:gradFill>
              <a:ln cap="flat" cmpd="sng" w="12700">
                <a:solidFill>
                  <a:srgbClr val="FABF8F"/>
                </a:solidFill>
                <a:prstDash val="solid"/>
                <a:miter/>
                <a:headEnd len="med" w="med" type="none"/>
                <a:tailEnd len="med" w="med" type="none"/>
              </a:ln>
              <a:effectLst>
                <a:outerShdw blurRad="63500" dir="3806097" dist="28398">
                  <a:srgbClr val="974706">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для банків такі рішення дозволять прискорити обслуговування клієнтів під час проведення валютних операцій за їх дорученням, автоматизувати процеси обробки</a:t>
                </a:r>
                <a:r>
                  <a:rPr b="0" i="0" lang="en-US" sz="1400" u="none">
                    <a:solidFill>
                      <a:schemeClr val="dk1"/>
                    </a:solidFill>
                    <a:latin typeface="Times New Roman"/>
                    <a:ea typeface="Times New Roman"/>
                    <a:cs typeface="Times New Roman"/>
                    <a:sym typeface="Times New Roman"/>
                  </a:rPr>
                  <a:t> </a:t>
                </a:r>
                <a:r>
                  <a:rPr b="0" i="0" lang="en-US" sz="1200" u="none">
                    <a:solidFill>
                      <a:schemeClr val="dk1"/>
                    </a:solidFill>
                    <a:latin typeface="Times New Roman"/>
                    <a:ea typeface="Times New Roman"/>
                    <a:cs typeface="Times New Roman"/>
                    <a:sym typeface="Times New Roman"/>
                  </a:rPr>
                  <a:t>та зберігання документів</a:t>
                </a:r>
              </a:p>
            </p:txBody>
          </p:sp>
        </p:grpSp>
      </p:grpSp>
      <p:sp>
        <p:nvSpPr>
          <p:cNvPr id="217" name="Shape 217"/>
          <p:cNvSpPr txBox="1"/>
          <p:nvPr/>
        </p:nvSpPr>
        <p:spPr>
          <a:xfrm>
            <a:off x="119399" y="5229175"/>
            <a:ext cx="8710500" cy="5763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Зміни, внесені Постановою, мають сприяти запровадженню сучасних комунікаційних технологій у банківській системі, активізації зовнішньоекономічної діяльності та спрощенню порядку подання резидентами документів для реєстрації укладених з нерезидентами договорів позик.</a:t>
            </a: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21" name="Shape 221"/>
        <p:cNvGrpSpPr/>
        <p:nvPr/>
      </p:nvGrpSpPr>
      <p:grpSpPr>
        <a:xfrm>
          <a:off x="0" y="0"/>
          <a:ext cx="0" cy="0"/>
          <a:chOff x="0" y="0"/>
          <a:chExt cx="0" cy="0"/>
        </a:xfrm>
      </p:grpSpPr>
      <p:sp>
        <p:nvSpPr>
          <p:cNvPr id="222" name="Shape 22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10</a:t>
            </a:r>
          </a:p>
        </p:txBody>
      </p:sp>
      <p:sp>
        <p:nvSpPr>
          <p:cNvPr id="223" name="Shape 223"/>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 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grpSp>
        <p:nvGrpSpPr>
          <p:cNvPr id="224" name="Shape 224"/>
          <p:cNvGrpSpPr/>
          <p:nvPr/>
        </p:nvGrpSpPr>
        <p:grpSpPr>
          <a:xfrm>
            <a:off x="353867" y="152552"/>
            <a:ext cx="8093338" cy="1760159"/>
            <a:chOff x="2149475" y="1706561"/>
            <a:chExt cx="15541624" cy="4676774"/>
          </a:xfrm>
        </p:grpSpPr>
        <p:sp>
          <p:nvSpPr>
            <p:cNvPr id="225" name="Shape 225"/>
            <p:cNvSpPr txBox="1"/>
            <p:nvPr/>
          </p:nvSpPr>
          <p:spPr>
            <a:xfrm>
              <a:off x="2149475" y="1706561"/>
              <a:ext cx="15541624" cy="750887"/>
            </a:xfrm>
            <a:prstGeom prst="rect">
              <a:avLst/>
            </a:prstGeom>
            <a:solidFill>
              <a:srgbClr val="FFFFFF"/>
            </a:solidFill>
            <a:ln cap="flat" cmpd="sng" w="31750">
              <a:solidFill>
                <a:srgbClr val="F79646"/>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Внесені зміни</a:t>
              </a:r>
            </a:p>
          </p:txBody>
        </p:sp>
        <p:sp>
          <p:nvSpPr>
            <p:cNvPr id="226" name="Shape 226"/>
            <p:cNvSpPr txBox="1"/>
            <p:nvPr/>
          </p:nvSpPr>
          <p:spPr>
            <a:xfrm>
              <a:off x="2149475" y="2865436"/>
              <a:ext cx="8034336" cy="3517899"/>
            </a:xfrm>
            <a:prstGeom prst="rect">
              <a:avLst/>
            </a:prstGeom>
            <a:gradFill>
              <a:gsLst>
                <a:gs pos="0">
                  <a:srgbClr val="FFFFFF"/>
                </a:gs>
                <a:gs pos="100000">
                  <a:srgbClr val="FBD4B4"/>
                </a:gs>
              </a:gsLst>
              <a:lin ang="5400000" scaled="0"/>
            </a:gradFill>
            <a:ln cap="flat" cmpd="sng" w="12700">
              <a:solidFill>
                <a:srgbClr val="FABF8F"/>
              </a:solidFill>
              <a:prstDash val="solid"/>
              <a:miter/>
              <a:headEnd len="med" w="med" type="none"/>
              <a:tailEnd len="med" w="med" type="none"/>
            </a:ln>
            <a:effectLst>
              <a:outerShdw blurRad="63500" dir="3806097" dist="28398">
                <a:srgbClr val="974706">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Передбачена можливість подання резидентами до банків як оригіналів, так і копій документів в електронній формі для реєстрації укладених з нерезидентами договорів позики (змін до них), проведення платіжних операцій за цими договорами, здійснення резидентами розрахунків з нерезидентами через кореспондентські рахунки банків-нерезидентів у гривнях тощо.</a:t>
              </a:r>
            </a:p>
          </p:txBody>
        </p:sp>
        <p:sp>
          <p:nvSpPr>
            <p:cNvPr id="227" name="Shape 227"/>
            <p:cNvSpPr txBox="1"/>
            <p:nvPr/>
          </p:nvSpPr>
          <p:spPr>
            <a:xfrm>
              <a:off x="10447336" y="2865436"/>
              <a:ext cx="7243761" cy="3517899"/>
            </a:xfrm>
            <a:prstGeom prst="rect">
              <a:avLst/>
            </a:prstGeom>
            <a:gradFill>
              <a:gsLst>
                <a:gs pos="0">
                  <a:srgbClr val="FFFFFF"/>
                </a:gs>
                <a:gs pos="100000">
                  <a:srgbClr val="FBD4B4"/>
                </a:gs>
              </a:gsLst>
              <a:lin ang="5400000" scaled="0"/>
            </a:gradFill>
            <a:ln cap="flat" cmpd="sng" w="12700">
              <a:solidFill>
                <a:srgbClr val="FABF8F"/>
              </a:solidFill>
              <a:prstDash val="solid"/>
              <a:miter/>
              <a:headEnd len="med" w="med" type="none"/>
              <a:tailEnd len="med" w="med" type="none"/>
            </a:ln>
            <a:effectLst>
              <a:outerShdw blurRad="63500" dir="3806097" dist="28398">
                <a:srgbClr val="974706">
                  <a:alpha val="49803"/>
                </a:srgbClr>
              </a:outerShdw>
            </a:effectLst>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Розширено можливості фінансування імпортних операцій вітчизняних підприємств за рахунок спрощення умов для залучення зовнішнього фінансування за участі іноземних експортно-кредитних агентств та міжнародних фінансових організацій</a:t>
              </a:r>
            </a:p>
          </p:txBody>
        </p:sp>
      </p:grpSp>
      <p:sp>
        <p:nvSpPr>
          <p:cNvPr id="228" name="Shape 228"/>
          <p:cNvSpPr txBox="1"/>
          <p:nvPr/>
        </p:nvSpPr>
        <p:spPr>
          <a:xfrm>
            <a:off x="215112" y="2118750"/>
            <a:ext cx="8713800" cy="730200"/>
          </a:xfrm>
          <a:prstGeom prst="rect">
            <a:avLst/>
          </a:prstGeom>
          <a:noFill/>
          <a:ln>
            <a:noFill/>
          </a:ln>
        </p:spPr>
        <p:txBody>
          <a:bodyPr anchorCtr="0" anchor="ctr"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1" i="1" lang="en-US" sz="1400" u="none">
                <a:solidFill>
                  <a:schemeClr val="dk1"/>
                </a:solidFill>
                <a:latin typeface="Arial"/>
                <a:ea typeface="Arial"/>
                <a:cs typeface="Arial"/>
                <a:sym typeface="Arial"/>
              </a:rPr>
              <a:t>Постанова Правління Національного банку України «Про затвердження нормативно-правового акта Національного банку України з питань формування файлів інформаційного обміну» від 18 серпня 2016 р. №373 </a:t>
            </a:r>
          </a:p>
        </p:txBody>
      </p:sp>
      <p:sp>
        <p:nvSpPr>
          <p:cNvPr id="229" name="Shape 229"/>
          <p:cNvSpPr txBox="1"/>
          <p:nvPr/>
        </p:nvSpPr>
        <p:spPr>
          <a:xfrm>
            <a:off x="253212" y="2848962"/>
            <a:ext cx="8637600" cy="3603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1" i="0" lang="en-US" sz="1400" u="none">
                <a:solidFill>
                  <a:schemeClr val="dk1"/>
                </a:solidFill>
                <a:latin typeface="Arial"/>
                <a:ea typeface="Arial"/>
                <a:cs typeface="Arial"/>
                <a:sym typeface="Arial"/>
              </a:rPr>
              <a:t>Коментар: </a:t>
            </a:r>
            <a:r>
              <a:rPr b="0" i="0" lang="en-US" sz="1400" u="none">
                <a:solidFill>
                  <a:schemeClr val="dk1"/>
                </a:solidFill>
                <a:latin typeface="Arial"/>
                <a:ea typeface="Arial"/>
                <a:cs typeface="Arial"/>
                <a:sym typeface="Arial"/>
              </a:rPr>
              <a:t>Постановою внесено зміни до процедури обміну інформацією між банками та Державною службою фінансового моніторингу.</a:t>
            </a:r>
          </a:p>
          <a:p>
            <a:pPr indent="444500" lvl="0" marL="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Затверджено нову інструкцію щодо формування файлів інформаційного обміну між Держфінмоніторингом і банками, яка передбачає:</a:t>
            </a:r>
          </a:p>
          <a:p>
            <a:pPr indent="444500" lvl="0" marL="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
        <p:nvSpPr>
          <p:cNvPr id="230" name="Shape 230"/>
          <p:cNvSpPr txBox="1"/>
          <p:nvPr/>
        </p:nvSpPr>
        <p:spPr>
          <a:xfrm>
            <a:off x="603000" y="4002542"/>
            <a:ext cx="8287800" cy="414300"/>
          </a:xfrm>
          <a:prstGeom prst="rect">
            <a:avLst/>
          </a:prstGeom>
          <a:gradFill>
            <a:gsLst>
              <a:gs pos="0">
                <a:srgbClr val="FFFFFF"/>
              </a:gs>
              <a:gs pos="100000">
                <a:srgbClr val="CCC0D9"/>
              </a:gs>
            </a:gsLst>
            <a:lin ang="5400012" scaled="0"/>
          </a:gradFill>
          <a:ln cap="flat" cmpd="sng" w="12700">
            <a:solidFill>
              <a:srgbClr val="B2A1C7"/>
            </a:solidFill>
            <a:prstDash val="solid"/>
            <a:miter/>
            <a:headEnd len="med" w="med" type="none"/>
            <a:tailEnd len="med" w="med" type="none"/>
          </a:ln>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спрощення процедури формування 15 значного коду виду фінансової операції, а саме надання можливості банкам здійснювати кодування виду фінансової операції в автоматичному режимі під час формування  файлу-повідомлення</a:t>
            </a:r>
          </a:p>
        </p:txBody>
      </p:sp>
      <p:sp>
        <p:nvSpPr>
          <p:cNvPr id="231" name="Shape 231"/>
          <p:cNvSpPr txBox="1"/>
          <p:nvPr/>
        </p:nvSpPr>
        <p:spPr>
          <a:xfrm>
            <a:off x="602975" y="4513800"/>
            <a:ext cx="8287800" cy="526800"/>
          </a:xfrm>
          <a:prstGeom prst="rect">
            <a:avLst/>
          </a:prstGeom>
          <a:gradFill>
            <a:gsLst>
              <a:gs pos="0">
                <a:srgbClr val="FFFFFF"/>
              </a:gs>
              <a:gs pos="100000">
                <a:srgbClr val="CCC0D9"/>
              </a:gs>
            </a:gsLst>
            <a:lin ang="5400012" scaled="0"/>
          </a:gradFill>
          <a:ln cap="flat" cmpd="sng" w="12700">
            <a:solidFill>
              <a:srgbClr val="B2A1C7"/>
            </a:solidFill>
            <a:prstDash val="solid"/>
            <a:miter/>
            <a:headEnd len="med" w="med" type="none"/>
            <a:tailEnd len="med" w="med" type="none"/>
          </a:ln>
        </p:spPr>
        <p:txBody>
          <a:bodyPr anchorCtr="0" anchor="t" bIns="45700" lIns="91425" rIns="91425" tIns="45700">
            <a:noAutofit/>
          </a:bodyPr>
          <a:lstStyle/>
          <a:p>
            <a:pPr indent="0" lvl="0" marL="0" marR="0" rtl="0" algn="just">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встановлення вимог щодо єдиного формату виписок за рахунком клієнта та за рахунком клієнта з використанням платіжної картки</a:t>
            </a:r>
          </a:p>
        </p:txBody>
      </p:sp>
      <p:sp>
        <p:nvSpPr>
          <p:cNvPr id="232" name="Shape 232"/>
          <p:cNvSpPr/>
          <p:nvPr/>
        </p:nvSpPr>
        <p:spPr>
          <a:xfrm>
            <a:off x="137850" y="4083775"/>
            <a:ext cx="431700" cy="241200"/>
          </a:xfrm>
          <a:prstGeom prst="stripedRightArrow">
            <a:avLst>
              <a:gd fmla="val 50000" name="adj1"/>
              <a:gd fmla="val 50000" name="adj2"/>
            </a:avLst>
          </a:prstGeom>
          <a:solidFill>
            <a:srgbClr val="D9D2E9"/>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33" name="Shape 233"/>
          <p:cNvSpPr/>
          <p:nvPr/>
        </p:nvSpPr>
        <p:spPr>
          <a:xfrm>
            <a:off x="137850" y="4638387"/>
            <a:ext cx="431700" cy="241200"/>
          </a:xfrm>
          <a:prstGeom prst="stripedRightArrow">
            <a:avLst>
              <a:gd fmla="val 50000" name="adj1"/>
              <a:gd fmla="val 50000" name="adj2"/>
            </a:avLst>
          </a:prstGeom>
          <a:solidFill>
            <a:srgbClr val="D9D2E9"/>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34" name="Shape 234"/>
          <p:cNvSpPr txBox="1"/>
          <p:nvPr/>
        </p:nvSpPr>
        <p:spPr>
          <a:xfrm>
            <a:off x="216762" y="5306012"/>
            <a:ext cx="8710500" cy="5763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Зміни мають сприяти </a:t>
            </a:r>
            <a:r>
              <a:rPr lang="en-US">
                <a:solidFill>
                  <a:schemeClr val="dk1"/>
                </a:solidFill>
              </a:rPr>
              <a:t>зменшенню трудоємності операцій</a:t>
            </a:r>
            <a:r>
              <a:rPr b="0" i="0" lang="en-US" sz="1400" u="none">
                <a:solidFill>
                  <a:schemeClr val="dk1"/>
                </a:solidFill>
                <a:latin typeface="Arial"/>
                <a:ea typeface="Arial"/>
                <a:cs typeface="Arial"/>
                <a:sym typeface="Arial"/>
              </a:rPr>
              <a:t>, що дозволить  банкам  направити більше зусиль на підвищення ефективності у застосуванні ризик-орієнтованих підходів при проведенні заходів з внутрішнього фінансового моніторингу.</a:t>
            </a:r>
          </a:p>
        </p:txBody>
      </p:sp>
      <p:sp>
        <p:nvSpPr>
          <p:cNvPr id="235" name="Shape 235"/>
          <p:cNvSpPr/>
          <p:nvPr/>
        </p:nvSpPr>
        <p:spPr>
          <a:xfrm>
            <a:off x="2164675" y="402275"/>
            <a:ext cx="229800" cy="241200"/>
          </a:xfrm>
          <a:prstGeom prst="downArrow">
            <a:avLst>
              <a:gd fmla="val 50000" name="adj1"/>
              <a:gd fmla="val 500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36" name="Shape 236"/>
          <p:cNvSpPr/>
          <p:nvPr/>
        </p:nvSpPr>
        <p:spPr>
          <a:xfrm>
            <a:off x="6743050" y="402275"/>
            <a:ext cx="229800" cy="241200"/>
          </a:xfrm>
          <a:prstGeom prst="downArrow">
            <a:avLst>
              <a:gd fmla="val 50000" name="adj1"/>
              <a:gd fmla="val 500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40" name="Shape 240"/>
        <p:cNvGrpSpPr/>
        <p:nvPr/>
      </p:nvGrpSpPr>
      <p:grpSpPr>
        <a:xfrm>
          <a:off x="0" y="0"/>
          <a:ext cx="0" cy="0"/>
          <a:chOff x="0" y="0"/>
          <a:chExt cx="0" cy="0"/>
        </a:xfrm>
      </p:grpSpPr>
      <p:sp>
        <p:nvSpPr>
          <p:cNvPr id="241" name="Shape 241"/>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a:t>
            </a:r>
            <a:r>
              <a:rPr lang="en-US" sz="1200">
                <a:solidFill>
                  <a:srgbClr val="FFFFFF"/>
                </a:solidFill>
                <a:latin typeface="Cambria"/>
                <a:ea typeface="Cambria"/>
                <a:cs typeface="Cambria"/>
                <a:sym typeface="Cambria"/>
              </a:rPr>
              <a:t>1</a:t>
            </a:r>
          </a:p>
        </p:txBody>
      </p:sp>
      <p:sp>
        <p:nvSpPr>
          <p:cNvPr id="242" name="Shape 242"/>
          <p:cNvSpPr txBox="1"/>
          <p:nvPr/>
        </p:nvSpPr>
        <p:spPr>
          <a:xfrm>
            <a:off x="179386" y="188911"/>
            <a:ext cx="8637587" cy="338136"/>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2"/>
              </a:buClr>
              <a:buSzPct val="25000"/>
              <a:buFont typeface="Arial"/>
              <a:buNone/>
            </a:pPr>
            <a:r>
              <a:rPr b="1" i="0" lang="en-US" sz="1600" u="none">
                <a:solidFill>
                  <a:schemeClr val="dk2"/>
                </a:solidFill>
                <a:latin typeface="Arial"/>
                <a:ea typeface="Arial"/>
                <a:cs typeface="Arial"/>
                <a:sym typeface="Arial"/>
              </a:rPr>
              <a:t>2. НОРМАТИВНО-ПРАВОВІ АКТИ, ЯКІ НАБУЛИ ЧИННОСТІ У СЕРПНІ 2016 р.</a:t>
            </a:r>
          </a:p>
        </p:txBody>
      </p:sp>
      <p:sp>
        <p:nvSpPr>
          <p:cNvPr id="243" name="Shape 243"/>
          <p:cNvSpPr txBox="1"/>
          <p:nvPr/>
        </p:nvSpPr>
        <p:spPr>
          <a:xfrm>
            <a:off x="179386" y="4191000"/>
            <a:ext cx="8628062" cy="336549"/>
          </a:xfrm>
          <a:prstGeom prst="rect">
            <a:avLst/>
          </a:prstGeom>
          <a:noFill/>
          <a:ln>
            <a:noFill/>
          </a:ln>
        </p:spPr>
        <p:txBody>
          <a:bodyPr anchorCtr="0" anchor="b" bIns="91425"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graphicFrame>
        <p:nvGraphicFramePr>
          <p:cNvPr id="244" name="Shape 244"/>
          <p:cNvGraphicFramePr/>
          <p:nvPr/>
        </p:nvGraphicFramePr>
        <p:xfrm>
          <a:off x="323850" y="549275"/>
          <a:ext cx="3000000" cy="3000000"/>
        </p:xfrm>
        <a:graphic>
          <a:graphicData uri="http://schemas.openxmlformats.org/drawingml/2006/table">
            <a:tbl>
              <a:tblPr>
                <a:noFill/>
                <a:tableStyleId>{642704AE-869D-4DAB-A071-D580FEE921BD}</a:tableStyleId>
              </a:tblPr>
              <a:tblGrid>
                <a:gridCol w="1920875"/>
                <a:gridCol w="3916350"/>
                <a:gridCol w="1033450"/>
                <a:gridCol w="1698625"/>
              </a:tblGrid>
              <a:tr h="616725">
                <a:tc>
                  <a:txBody>
                    <a:bodyPr>
                      <a:noAutofit/>
                    </a:bodyPr>
                    <a:lstStyle/>
                    <a:p>
                      <a:pPr indent="0" lvl="0" marL="0" marR="0" rtl="0" algn="ctr">
                        <a:lnSpc>
                          <a:spcPct val="100000"/>
                        </a:lnSpc>
                        <a:spcBef>
                          <a:spcPts val="0"/>
                        </a:spcBef>
                        <a:spcAft>
                          <a:spcPts val="0"/>
                        </a:spcAft>
                        <a:buClr>
                          <a:schemeClr val="dk1"/>
                        </a:buClr>
                        <a:buSzPct val="25000"/>
                        <a:buFont typeface="Libre Baskerville"/>
                        <a:buNone/>
                      </a:pPr>
                      <a:r>
                        <a:t/>
                      </a:r>
                      <a:endParaRPr b="1" i="0" sz="1200" u="none" cap="none" strike="noStrike">
                        <a:solidFill>
                          <a:schemeClr val="dk1"/>
                        </a:solidFill>
                      </a:endParaRPr>
                    </a:p>
                    <a:p>
                      <a:pPr indent="0" lvl="0" marL="0" marR="0" rtl="0" algn="ctr">
                        <a:lnSpc>
                          <a:spcPct val="100000"/>
                        </a:lnSpc>
                        <a:spcBef>
                          <a:spcPts val="500"/>
                        </a:spcBef>
                        <a:spcAft>
                          <a:spcPts val="0"/>
                        </a:spcAft>
                        <a:buClr>
                          <a:schemeClr val="dk1"/>
                        </a:buClr>
                        <a:buSzPct val="25000"/>
                        <a:buFont typeface="Arial"/>
                        <a:buNone/>
                      </a:pPr>
                      <a:r>
                        <a:rPr b="1" i="0" lang="en-US" sz="1200" u="none" cap="none" strike="noStrike">
                          <a:solidFill>
                            <a:schemeClr val="dk1"/>
                          </a:solidFill>
                        </a:rPr>
                        <a:t>Сфера регулювання</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FF"/>
                    </a:solidFill>
                  </a:tcPr>
                </a:tc>
                <a:tc>
                  <a:txBody>
                    <a:bodyPr>
                      <a:noAutofit/>
                    </a:bodyPr>
                    <a:lstStyle/>
                    <a:p>
                      <a:pPr indent="0" lvl="0" marL="0" marR="0" rtl="0" algn="ctr">
                        <a:lnSpc>
                          <a:spcPct val="100000"/>
                        </a:lnSpc>
                        <a:spcBef>
                          <a:spcPts val="0"/>
                        </a:spcBef>
                        <a:spcAft>
                          <a:spcPts val="0"/>
                        </a:spcAft>
                        <a:buClr>
                          <a:schemeClr val="dk1"/>
                        </a:buClr>
                        <a:buSzPct val="25000"/>
                        <a:buFont typeface="Libre Baskerville"/>
                        <a:buNone/>
                      </a:pPr>
                      <a:r>
                        <a:t/>
                      </a:r>
                      <a:endParaRPr b="1" i="0" sz="1200" u="none" cap="none" strike="noStrike">
                        <a:solidFill>
                          <a:schemeClr val="dk1"/>
                        </a:solidFill>
                      </a:endParaRPr>
                    </a:p>
                    <a:p>
                      <a:pPr indent="0" lvl="0" marL="0" marR="0" rtl="0" algn="ctr">
                        <a:lnSpc>
                          <a:spcPct val="100000"/>
                        </a:lnSpc>
                        <a:spcBef>
                          <a:spcPts val="500"/>
                        </a:spcBef>
                        <a:spcAft>
                          <a:spcPts val="0"/>
                        </a:spcAft>
                        <a:buClr>
                          <a:schemeClr val="dk1"/>
                        </a:buClr>
                        <a:buSzPct val="25000"/>
                        <a:buFont typeface="Arial"/>
                        <a:buNone/>
                      </a:pPr>
                      <a:r>
                        <a:rPr b="1" i="0" lang="en-US" sz="1200" u="none" cap="none" strike="noStrike">
                          <a:solidFill>
                            <a:schemeClr val="dk1"/>
                          </a:solidFill>
                        </a:rPr>
                        <a:t>Назва законодавчого документу </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FFF99"/>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cap="none" strike="noStrike">
                          <a:solidFill>
                            <a:schemeClr val="dk1"/>
                          </a:solidFill>
                          <a:latin typeface="Arial"/>
                          <a:ea typeface="Arial"/>
                          <a:cs typeface="Arial"/>
                          <a:sym typeface="Arial"/>
                        </a:rPr>
                        <a:t>Дата набуття чинності </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BCBCB"/>
                    </a:solidFill>
                  </a:tcPr>
                </a:tc>
                <a:tc>
                  <a:txBody>
                    <a:bodyPr>
                      <a:noAutofit/>
                    </a:bodyPr>
                    <a:lstStyle/>
                    <a:p>
                      <a:pPr indent="0" lvl="0" marL="0" marR="0" rtl="0" algn="ctr">
                        <a:lnSpc>
                          <a:spcPct val="100000"/>
                        </a:lnSpc>
                        <a:spcBef>
                          <a:spcPts val="0"/>
                        </a:spcBef>
                        <a:spcAft>
                          <a:spcPts val="0"/>
                        </a:spcAft>
                        <a:buClr>
                          <a:schemeClr val="dk1"/>
                        </a:buClr>
                        <a:buSzPct val="25000"/>
                        <a:buFont typeface="Libre Baskerville"/>
                        <a:buNone/>
                      </a:pPr>
                      <a:r>
                        <a:t/>
                      </a:r>
                      <a:endParaRPr b="1"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ct val="25000"/>
                        <a:buFont typeface="Arial"/>
                        <a:buNone/>
                      </a:pPr>
                      <a:r>
                        <a:rPr b="1" i="0" lang="en-US" sz="1200" u="none" cap="none" strike="noStrike">
                          <a:solidFill>
                            <a:schemeClr val="dk1"/>
                          </a:solidFill>
                          <a:latin typeface="Arial"/>
                          <a:ea typeface="Arial"/>
                          <a:cs typeface="Arial"/>
                          <a:sym typeface="Arial"/>
                        </a:rPr>
                        <a:t>Коментар розміщений </a:t>
                      </a: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99"/>
                    </a:solidFill>
                  </a:tcPr>
                </a:tc>
              </a:tr>
              <a:tr h="988575">
                <a:tc>
                  <a:txBody>
                    <a:bodyPr>
                      <a:noAutofit/>
                    </a:bodyPr>
                    <a:lstStyle/>
                    <a:p>
                      <a:pPr indent="0" lvl="0" marL="0" marR="0" rtl="0" algn="ctr">
                        <a:lnSpc>
                          <a:spcPct val="100000"/>
                        </a:lnSpc>
                        <a:spcBef>
                          <a:spcPts val="0"/>
                        </a:spcBef>
                        <a:spcAft>
                          <a:spcPts val="0"/>
                        </a:spcAft>
                        <a:buNone/>
                      </a:pPr>
                      <a:r>
                        <a:rPr lang="en-US" sz="1200">
                          <a:solidFill>
                            <a:schemeClr val="dk1"/>
                          </a:solidFill>
                        </a:rPr>
                        <a:t>Реєстраційна система</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FF"/>
                    </a:solidFill>
                  </a:tcPr>
                </a:tc>
                <a:tc>
                  <a:txBody>
                    <a:bodyPr>
                      <a:noAutofit/>
                    </a:bodyPr>
                    <a:lstStyle/>
                    <a:p>
                      <a:pPr indent="0" lvl="0" marL="0" marR="0" rtl="0" algn="just">
                        <a:lnSpc>
                          <a:spcPct val="115000"/>
                        </a:lnSpc>
                        <a:spcBef>
                          <a:spcPts val="0"/>
                        </a:spcBef>
                        <a:spcAft>
                          <a:spcPts val="0"/>
                        </a:spcAft>
                        <a:buNone/>
                      </a:pPr>
                      <a:r>
                        <a:rPr lang="en-US" sz="1200">
                          <a:solidFill>
                            <a:schemeClr val="dk1"/>
                          </a:solidFill>
                        </a:rPr>
                        <a:t>Наказ Міністерства Юстиції «Про реалізацію пілотного проекту щодо державної реєстрації шлюбу» </a:t>
                      </a:r>
                      <a:r>
                        <a:rPr b="1" lang="en-US" sz="1200">
                          <a:solidFill>
                            <a:schemeClr val="dk1"/>
                          </a:solidFill>
                        </a:rPr>
                        <a:t>від 22 липня 2016 р.  № 2247/5</a:t>
                      </a:r>
                    </a:p>
                  </a:txBody>
                  <a:tcPr marT="0" marB="0" marR="68575" marL="68575">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FFF99"/>
                    </a:solidFill>
                  </a:tcPr>
                </a:tc>
                <a:tc>
                  <a:txBody>
                    <a:bodyPr>
                      <a:noAutofit/>
                    </a:bodyPr>
                    <a:lstStyle/>
                    <a:p>
                      <a:pPr indent="0" lvl="0" marL="0" marR="0" rtl="0" algn="ctr">
                        <a:lnSpc>
                          <a:spcPct val="100000"/>
                        </a:lnSpc>
                        <a:spcBef>
                          <a:spcPts val="0"/>
                        </a:spcBef>
                        <a:spcAft>
                          <a:spcPts val="0"/>
                        </a:spcAft>
                        <a:buNone/>
                      </a:pPr>
                      <a:r>
                        <a:rPr b="1" lang="en-US" sz="1200">
                          <a:solidFill>
                            <a:schemeClr val="dk1"/>
                          </a:solidFill>
                        </a:rPr>
                        <a:t>03.08.2016</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BCBCB"/>
                    </a:solidFill>
                  </a:tcPr>
                </a:tc>
                <a:tc>
                  <a:txBody>
                    <a:bodyPr>
                      <a:noAutofit/>
                    </a:bodyPr>
                    <a:lstStyle/>
                    <a:p>
                      <a:pPr indent="0" lvl="0" marL="0" marR="0" rtl="0" algn="ctr">
                        <a:lnSpc>
                          <a:spcPct val="100000"/>
                        </a:lnSpc>
                        <a:spcBef>
                          <a:spcPts val="0"/>
                        </a:spcBef>
                        <a:spcAft>
                          <a:spcPts val="0"/>
                        </a:spcAft>
                        <a:buNone/>
                      </a:pPr>
                      <a:r>
                        <a:rPr lang="en-US" sz="1200">
                          <a:solidFill>
                            <a:schemeClr val="dk1"/>
                          </a:solidFill>
                        </a:rPr>
                        <a:t>Моніторинг за липень</a:t>
                      </a: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99"/>
                    </a:solidFill>
                  </a:tcPr>
                </a:tc>
              </a:tr>
              <a:tr h="988575">
                <a:tc>
                  <a:txBody>
                    <a:bodyPr>
                      <a:noAutofit/>
                    </a:bodyPr>
                    <a:lstStyle/>
                    <a:p>
                      <a:pPr indent="0" lvl="0" marL="0" marR="0" rtl="0" algn="ctr">
                        <a:lnSpc>
                          <a:spcPct val="100000"/>
                        </a:lnSpc>
                        <a:spcBef>
                          <a:spcPts val="0"/>
                        </a:spcBef>
                        <a:spcAft>
                          <a:spcPts val="0"/>
                        </a:spcAft>
                        <a:buNone/>
                      </a:pPr>
                      <a:r>
                        <a:rPr lang="en-US" sz="1200">
                          <a:solidFill>
                            <a:schemeClr val="dk1"/>
                          </a:solidFill>
                        </a:rPr>
                        <a:t>Податкова політика  та адміністрування податків</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FF"/>
                    </a:solidFill>
                  </a:tcPr>
                </a:tc>
                <a:tc>
                  <a:txBody>
                    <a:bodyPr>
                      <a:noAutofit/>
                    </a:bodyPr>
                    <a:lstStyle/>
                    <a:p>
                      <a:pPr indent="0" lvl="0" marL="0" marR="0" rtl="0" algn="just">
                        <a:lnSpc>
                          <a:spcPct val="115000"/>
                        </a:lnSpc>
                        <a:spcBef>
                          <a:spcPts val="0"/>
                        </a:spcBef>
                        <a:spcAft>
                          <a:spcPts val="0"/>
                        </a:spcAft>
                        <a:buNone/>
                      </a:pPr>
                      <a:r>
                        <a:rPr lang="en-US" sz="1200">
                          <a:solidFill>
                            <a:schemeClr val="dk1"/>
                          </a:solidFill>
                        </a:rPr>
                        <a:t>Закон України «Про внесення зміни до підрозділу 5 розділу XX "Перехідні положення" Податкового кодексу України щодо стимулювання розвитку ринку вживаних транспортних засобів» </a:t>
                      </a:r>
                      <a:r>
                        <a:rPr b="1" lang="en-US" sz="1200">
                          <a:solidFill>
                            <a:schemeClr val="dk1"/>
                          </a:solidFill>
                        </a:rPr>
                        <a:t>від 31 травня 2016 р. №1389-VIII</a:t>
                      </a:r>
                    </a:p>
                  </a:txBody>
                  <a:tcPr marT="0" marB="0" marR="68575" marL="68575">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FFF99"/>
                    </a:solidFill>
                  </a:tcPr>
                </a:tc>
                <a:tc>
                  <a:txBody>
                    <a:bodyPr>
                      <a:noAutofit/>
                    </a:bodyPr>
                    <a:lstStyle/>
                    <a:p>
                      <a:pPr indent="0" lvl="0" marL="0" marR="0" rtl="0" algn="ctr">
                        <a:lnSpc>
                          <a:spcPct val="100000"/>
                        </a:lnSpc>
                        <a:spcBef>
                          <a:spcPts val="0"/>
                        </a:spcBef>
                        <a:spcAft>
                          <a:spcPts val="0"/>
                        </a:spcAft>
                        <a:buNone/>
                      </a:pPr>
                      <a:r>
                        <a:rPr b="1" lang="en-US" sz="1200">
                          <a:solidFill>
                            <a:schemeClr val="dk1"/>
                          </a:solidFill>
                        </a:rPr>
                        <a:t>01.08.2016</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BCBCB"/>
                    </a:solidFill>
                  </a:tcPr>
                </a:tc>
                <a:tc>
                  <a:txBody>
                    <a:bodyPr>
                      <a:noAutofit/>
                    </a:bodyPr>
                    <a:lstStyle/>
                    <a:p>
                      <a:pPr indent="0" lvl="0" marL="0" marR="0" rtl="0" algn="ctr">
                        <a:lnSpc>
                          <a:spcPct val="100000"/>
                        </a:lnSpc>
                        <a:spcBef>
                          <a:spcPts val="0"/>
                        </a:spcBef>
                        <a:spcAft>
                          <a:spcPts val="0"/>
                        </a:spcAft>
                        <a:buNone/>
                      </a:pPr>
                      <a:r>
                        <a:rPr lang="en-US" sz="1200">
                          <a:solidFill>
                            <a:schemeClr val="dk1"/>
                          </a:solidFill>
                        </a:rPr>
                        <a:t>Моніторинго за травень</a:t>
                      </a: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99"/>
                    </a:solidFill>
                  </a:tcPr>
                </a:tc>
              </a:tr>
              <a:tr h="988575">
                <a:tc rowSpan="3">
                  <a:txBody>
                    <a:bodyPr>
                      <a:noAutofit/>
                    </a:bodyPr>
                    <a:lstStyle/>
                    <a:p>
                      <a:pPr indent="0" lvl="0" marL="0" marR="0" rtl="0" algn="ctr">
                        <a:lnSpc>
                          <a:spcPct val="100000"/>
                        </a:lnSpc>
                        <a:spcBef>
                          <a:spcPts val="0"/>
                        </a:spcBef>
                        <a:spcAft>
                          <a:spcPts val="0"/>
                        </a:spcAft>
                        <a:buClr>
                          <a:schemeClr val="dk1"/>
                        </a:buClr>
                        <a:buSzPct val="25000"/>
                        <a:buFont typeface="Arial"/>
                        <a:buNone/>
                      </a:pPr>
                      <a:r>
                        <a:rPr b="0" i="0" lang="en-US" sz="1200" u="none" cap="none" strike="noStrike">
                          <a:solidFill>
                            <a:schemeClr val="dk1"/>
                          </a:solidFill>
                          <a:latin typeface="Arial"/>
                          <a:ea typeface="Arial"/>
                          <a:cs typeface="Arial"/>
                          <a:sym typeface="Arial"/>
                        </a:rPr>
                        <a:t>Банківська система</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FF"/>
                    </a:solidFill>
                  </a:tcPr>
                </a:tc>
                <a:tc>
                  <a:txBody>
                    <a:bodyPr>
                      <a:noAutofit/>
                    </a:bodyPr>
                    <a:lstStyle/>
                    <a:p>
                      <a:pPr indent="0" lvl="0" marL="0" marR="0" rtl="0" algn="just">
                        <a:lnSpc>
                          <a:spcPct val="115000"/>
                        </a:lnSpc>
                        <a:spcBef>
                          <a:spcPts val="0"/>
                        </a:spcBef>
                        <a:spcAft>
                          <a:spcPts val="0"/>
                        </a:spcAft>
                        <a:buClr>
                          <a:schemeClr val="dk1"/>
                        </a:buClr>
                        <a:buSzPct val="25000"/>
                        <a:buFont typeface="Arial"/>
                        <a:buNone/>
                      </a:pPr>
                      <a:r>
                        <a:rPr b="0" i="0" lang="en-US" sz="1200" u="none" cap="none" strike="noStrike">
                          <a:solidFill>
                            <a:schemeClr val="dk1"/>
                          </a:solidFill>
                          <a:latin typeface="Arial"/>
                          <a:ea typeface="Arial"/>
                          <a:cs typeface="Arial"/>
                          <a:sym typeface="Arial"/>
                        </a:rPr>
                        <a:t>Постанова Правління Національного банку України «Про внесення змін до Інструкції про порядок організації та здійснення валютно-обмінних операцій на території України» </a:t>
                      </a:r>
                      <a:r>
                        <a:rPr b="1" i="0" lang="en-US" sz="1200" u="none" cap="none" strike="noStrike">
                          <a:solidFill>
                            <a:schemeClr val="dk1"/>
                          </a:solidFill>
                          <a:latin typeface="Arial"/>
                          <a:ea typeface="Arial"/>
                          <a:cs typeface="Arial"/>
                          <a:sym typeface="Arial"/>
                        </a:rPr>
                        <a:t>від 2 серпня 2016 р. №364</a:t>
                      </a:r>
                    </a:p>
                    <a:p>
                      <a:pPr indent="0" lvl="0" marL="0" marR="0" rtl="0" algn="l">
                        <a:spcBef>
                          <a:spcPts val="0"/>
                        </a:spcBef>
                        <a:buSzPct val="25000"/>
                        <a:buNone/>
                      </a:pPr>
                      <a:r>
                        <a:t/>
                      </a:r>
                      <a:endParaRPr b="1" i="0" sz="1200" u="none">
                        <a:solidFill>
                          <a:schemeClr val="dk1"/>
                        </a:solidFill>
                        <a:latin typeface="Arial"/>
                        <a:ea typeface="Arial"/>
                        <a:cs typeface="Arial"/>
                        <a:sym typeface="Arial"/>
                      </a:endParaRPr>
                    </a:p>
                  </a:txBody>
                  <a:tcPr marT="0" marB="0" marR="68575" marL="68575">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FFF99"/>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a:solidFill>
                            <a:schemeClr val="dk1"/>
                          </a:solidFill>
                          <a:latin typeface="Arial"/>
                          <a:ea typeface="Arial"/>
                          <a:cs typeface="Arial"/>
                          <a:sym typeface="Arial"/>
                        </a:rPr>
                        <a:t>10.08.2016</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BCBCB"/>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Моніторинг за серпень</a:t>
                      </a: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99"/>
                    </a:solidFill>
                  </a:tcPr>
                </a:tc>
              </a:tr>
              <a:tr h="1018450">
                <a:tc vMerge="1"/>
                <a:tc>
                  <a:txBody>
                    <a:bodyPr>
                      <a:noAutofit/>
                    </a:bodyPr>
                    <a:lstStyle/>
                    <a:p>
                      <a:pPr indent="0" lvl="0" marL="0" marR="0" rtl="0" algn="just">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Постанова Правління Національного банку України «Про внесення змін до деяких нормативно-правових актів Національного банку України» </a:t>
                      </a:r>
                      <a:r>
                        <a:rPr b="1" i="0" lang="en-US" sz="1200" u="none">
                          <a:solidFill>
                            <a:schemeClr val="dk1"/>
                          </a:solidFill>
                          <a:latin typeface="Arial"/>
                          <a:ea typeface="Arial"/>
                          <a:cs typeface="Arial"/>
                          <a:sym typeface="Arial"/>
                        </a:rPr>
                        <a:t>від 4 серпня 2016 р. №366</a:t>
                      </a:r>
                    </a:p>
                    <a:p>
                      <a:pPr indent="0" lvl="0" marL="0" marR="0" rtl="0" algn="l">
                        <a:spcBef>
                          <a:spcPts val="0"/>
                        </a:spcBef>
                        <a:buSzPct val="25000"/>
                        <a:buNone/>
                      </a:pPr>
                      <a:r>
                        <a:t/>
                      </a:r>
                      <a:endParaRPr b="1" i="0" sz="1200" u="none">
                        <a:solidFill>
                          <a:schemeClr val="dk1"/>
                        </a:solidFill>
                        <a:latin typeface="Arial"/>
                        <a:ea typeface="Arial"/>
                        <a:cs typeface="Arial"/>
                        <a:sym typeface="Arial"/>
                      </a:endParaRP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FFF99"/>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400" u="none">
                          <a:solidFill>
                            <a:schemeClr val="dk1"/>
                          </a:solidFill>
                          <a:latin typeface="Times New Roman"/>
                          <a:ea typeface="Times New Roman"/>
                          <a:cs typeface="Times New Roman"/>
                          <a:sym typeface="Times New Roman"/>
                        </a:rPr>
                        <a:t>12.08.2016</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BCBCB"/>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Моніторинг за серпень</a:t>
                      </a: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99"/>
                    </a:solidFill>
                  </a:tcPr>
                </a:tc>
              </a:tr>
              <a:tr h="1018450">
                <a:tc vMerge="1"/>
                <a:tc>
                  <a:txBody>
                    <a:bodyPr>
                      <a:noAutofit/>
                    </a:bodyPr>
                    <a:lstStyle/>
                    <a:p>
                      <a:pPr indent="0" lvl="0" marL="0" marR="0" rtl="0" algn="just">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Постанова Правління Національного банку України «Про внесення змін до деяких нормативно-правових актів Національного банку України» </a:t>
                      </a:r>
                      <a:r>
                        <a:rPr b="1" i="0" lang="en-US" sz="1200" u="none">
                          <a:solidFill>
                            <a:schemeClr val="dk1"/>
                          </a:solidFill>
                          <a:latin typeface="Arial"/>
                          <a:ea typeface="Arial"/>
                          <a:cs typeface="Arial"/>
                          <a:sym typeface="Arial"/>
                        </a:rPr>
                        <a:t>від 11 серпня 2016 р. №368</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FFF99"/>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400" u="none">
                          <a:solidFill>
                            <a:schemeClr val="dk1"/>
                          </a:solidFill>
                          <a:latin typeface="Times New Roman"/>
                          <a:ea typeface="Times New Roman"/>
                          <a:cs typeface="Times New Roman"/>
                          <a:sym typeface="Times New Roman"/>
                        </a:rPr>
                        <a:t>18.08.2016</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BCBCB"/>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Моніторинг за серпень</a:t>
                      </a:r>
                    </a:p>
                    <a:p>
                      <a:pPr indent="0" lvl="0" marL="0" marR="0" rtl="0" algn="ctr">
                        <a:lnSpc>
                          <a:spcPct val="100000"/>
                        </a:lnSpc>
                        <a:spcBef>
                          <a:spcPts val="500"/>
                        </a:spcBef>
                        <a:spcAft>
                          <a:spcPts val="0"/>
                        </a:spcAft>
                        <a:buClr>
                          <a:schemeClr val="dk1"/>
                        </a:buClr>
                        <a:buSzPct val="25000"/>
                        <a:buFont typeface="Libre Baskerville"/>
                        <a:buNone/>
                      </a:pPr>
                      <a:r>
                        <a:t/>
                      </a:r>
                      <a:endParaRPr b="0" i="0" sz="1200" u="none">
                        <a:solidFill>
                          <a:schemeClr val="dk1"/>
                        </a:solidFill>
                        <a:latin typeface="Arial"/>
                        <a:ea typeface="Arial"/>
                        <a:cs typeface="Arial"/>
                        <a:sym typeface="Arial"/>
                      </a:endParaRPr>
                    </a:p>
                    <a:p>
                      <a:pPr indent="0" lvl="0" marL="0" marR="0" rtl="0" algn="l">
                        <a:spcBef>
                          <a:spcPts val="0"/>
                        </a:spcBef>
                        <a:buSzPct val="25000"/>
                        <a:buNone/>
                      </a:pPr>
                      <a:r>
                        <a:t/>
                      </a:r>
                      <a:endParaRPr b="0" i="0" sz="1200" u="none">
                        <a:solidFill>
                          <a:schemeClr val="dk1"/>
                        </a:solidFill>
                        <a:latin typeface="Arial"/>
                        <a:ea typeface="Arial"/>
                        <a:cs typeface="Arial"/>
                        <a:sym typeface="Arial"/>
                      </a:endParaRP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99"/>
                    </a:solidFill>
                  </a:tcPr>
                </a:tc>
              </a:tr>
            </a:tbl>
          </a:graphicData>
        </a:graphic>
      </p:graphicFrame>
      <p:sp>
        <p:nvSpPr>
          <p:cNvPr id="245" name="Shape 245"/>
          <p:cNvSpPr/>
          <p:nvPr/>
        </p:nvSpPr>
        <p:spPr>
          <a:xfrm>
            <a:off x="90725" y="6327050"/>
            <a:ext cx="2519400" cy="399900"/>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
        <p:nvSpPr>
          <p:cNvPr id="246" name="Shape 246"/>
          <p:cNvSpPr txBox="1"/>
          <p:nvPr/>
        </p:nvSpPr>
        <p:spPr>
          <a:xfrm>
            <a:off x="1591100" y="5974950"/>
            <a:ext cx="1371600" cy="457200"/>
          </a:xfrm>
          <a:prstGeom prst="rect">
            <a:avLst/>
          </a:prstGeom>
          <a:noFill/>
          <a:ln>
            <a:noFill/>
          </a:ln>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50" name="Shape 250"/>
        <p:cNvGrpSpPr/>
        <p:nvPr/>
      </p:nvGrpSpPr>
      <p:grpSpPr>
        <a:xfrm>
          <a:off x="0" y="0"/>
          <a:ext cx="0" cy="0"/>
          <a:chOff x="0" y="0"/>
          <a:chExt cx="0" cy="0"/>
        </a:xfrm>
      </p:grpSpPr>
      <p:sp>
        <p:nvSpPr>
          <p:cNvPr id="251" name="Shape 251"/>
          <p:cNvSpPr txBox="1"/>
          <p:nvPr>
            <p:ph idx="4294967295" type="body"/>
          </p:nvPr>
        </p:nvSpPr>
        <p:spPr>
          <a:xfrm>
            <a:off x="179386" y="476250"/>
            <a:ext cx="8856662" cy="6838949"/>
          </a:xfrm>
          <a:prstGeom prst="rect">
            <a:avLst/>
          </a:prstGeom>
          <a:noFill/>
          <a:ln>
            <a:noFill/>
          </a:ln>
        </p:spPr>
        <p:txBody>
          <a:bodyPr anchorCtr="0" anchor="ctr" bIns="45700" lIns="91425" rIns="91425" tIns="45700">
            <a:noAutofit/>
          </a:bodyPr>
          <a:lstStyle/>
          <a:p>
            <a:pPr indent="438150" lvl="0" marL="6350" marR="0" rtl="0" algn="just">
              <a:lnSpc>
                <a:spcPct val="100000"/>
              </a:lnSpc>
              <a:spcBef>
                <a:spcPts val="0"/>
              </a:spcBef>
              <a:spcAft>
                <a:spcPts val="0"/>
              </a:spcAft>
              <a:buClr>
                <a:schemeClr val="accent1"/>
              </a:buClr>
              <a:buSzPct val="25000"/>
              <a:buFont typeface="Noto Sans Symbols"/>
              <a:buNone/>
            </a:pPr>
            <a:r>
              <a:rPr b="0" i="0" lang="en-US" sz="1600" u="none">
                <a:solidFill>
                  <a:schemeClr val="dk1"/>
                </a:solidFill>
                <a:latin typeface="Arial"/>
                <a:ea typeface="Arial"/>
                <a:cs typeface="Arial"/>
                <a:sym typeface="Arial"/>
              </a:rPr>
              <a:t> </a:t>
            </a:r>
            <a:r>
              <a:rPr b="0" i="0" lang="en-US" sz="1400" u="none">
                <a:solidFill>
                  <a:schemeClr val="dk1"/>
                </a:solidFill>
                <a:latin typeface="Arial"/>
                <a:ea typeface="Arial"/>
                <a:cs typeface="Arial"/>
                <a:sym typeface="Arial"/>
              </a:rPr>
              <a:t>3.1. 23 серпня Урядом затверджено План заходів щодо дерегуляції на 2016 рік (Розпорядження Кабінету Міністрів України «Про затвердження плану заходів щодо дерегуляції господарської діяльності та визнання такими, що втратили чинність, деяких розпоряджень Кабінету Міністрів України» від 23 серпня 2016 р. № 615-р).</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План складається зі 114 заходів за 10 галузев</a:t>
            </a:r>
            <a:r>
              <a:rPr lang="en-US" sz="1400">
                <a:latin typeface="Arial"/>
                <a:ea typeface="Arial"/>
                <a:cs typeface="Arial"/>
                <a:sym typeface="Arial"/>
              </a:rPr>
              <a:t>ими </a:t>
            </a:r>
            <a:r>
              <a:rPr b="0" i="0" lang="en-US" sz="1400" u="none">
                <a:solidFill>
                  <a:schemeClr val="dk1"/>
                </a:solidFill>
                <a:latin typeface="Arial"/>
                <a:ea typeface="Arial"/>
                <a:cs typeface="Arial"/>
                <a:sym typeface="Arial"/>
              </a:rPr>
              <a:t>напрямами </a:t>
            </a:r>
            <a:r>
              <a:rPr lang="en-US" sz="1400">
                <a:latin typeface="Arial"/>
                <a:ea typeface="Arial"/>
                <a:cs typeface="Arial"/>
                <a:sym typeface="Arial"/>
              </a:rPr>
              <a:t>[1]</a:t>
            </a:r>
            <a:r>
              <a:rPr b="0" i="0" lang="en-US" sz="1400" u="none">
                <a:solidFill>
                  <a:schemeClr val="dk1"/>
                </a:solidFill>
                <a:latin typeface="Arial"/>
                <a:ea typeface="Arial"/>
                <a:cs typeface="Arial"/>
                <a:sym typeface="Arial"/>
              </a:rPr>
              <a:t>:</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спрощення умов провадження підприємницької діяльності в аграрній галузі;</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спрощення адміністративних процедур регулювання господарської діяльності;</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спрощення умов провадження підприємницької діяльності у будівельній галузі;</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удосконалення процедури державного нагляду (контролю) за регулюванням господарської діяльності;</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розширення можливостей суб’єктів господарювання щодо участі у наданні публічних послуг;</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спрощення умов провадження підприємницької діяльності у нафтогазовій галузі, надрокористуванні та електроенергетиці;</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спрощення процедур митного, податкового регулювання господарської діяльності та подання звітності;</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спрощення умов провадження підприємницької діяльності у сферах інформаційних технологій та телекомунікацій;</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удосконалення процедур технічного регулювання господарської діяльності;</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спрощення умов провадження підприємницької діяльності у харчовій галузі.</a:t>
            </a:r>
          </a:p>
          <a:p>
            <a:pPr indent="438150" lvl="0" marL="6350" marR="0" rtl="0" algn="just">
              <a:lnSpc>
                <a:spcPct val="100000"/>
              </a:lnSpc>
              <a:spcBef>
                <a:spcPts val="500"/>
              </a:spcBef>
              <a:spcAft>
                <a:spcPts val="0"/>
              </a:spcAft>
              <a:buClr>
                <a:schemeClr val="accent1"/>
              </a:buClr>
              <a:buSzPct val="25000"/>
              <a:buFont typeface="Noto Sans Symbols"/>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accent1"/>
              </a:buClr>
              <a:buSzPct val="25000"/>
              <a:buFont typeface="Noto Sans Symbols"/>
              <a:buNone/>
            </a:pPr>
            <a:r>
              <a:rPr b="0" i="0" lang="en-US" sz="1300" u="none">
                <a:solidFill>
                  <a:schemeClr val="dk1"/>
                </a:solidFill>
                <a:latin typeface="Arial"/>
                <a:ea typeface="Arial"/>
                <a:cs typeface="Arial"/>
                <a:sym typeface="Arial"/>
              </a:rPr>
              <a:t>[1] </a:t>
            </a:r>
            <a:r>
              <a:rPr b="0" i="1" lang="en-US" sz="1300" u="none">
                <a:solidFill>
                  <a:schemeClr val="dk1"/>
                </a:solidFill>
                <a:latin typeface="Arial"/>
                <a:ea typeface="Arial"/>
                <a:cs typeface="Arial"/>
                <a:sym typeface="Arial"/>
              </a:rPr>
              <a:t>Результати виконання Плану заходів, щодо дерегуляції господарської діяльності  [Електронний ресурс]. – Режим доступу: http://www.dkrp.gov.ua/files/7e472e5e0e.pdf</a:t>
            </a:r>
          </a:p>
          <a:p>
            <a:pPr indent="438150" lvl="0" marL="6350" marR="0" rtl="0" algn="just">
              <a:lnSpc>
                <a:spcPct val="100000"/>
              </a:lnSpc>
              <a:spcBef>
                <a:spcPts val="500"/>
              </a:spcBef>
              <a:spcAft>
                <a:spcPts val="0"/>
              </a:spcAft>
              <a:buClr>
                <a:schemeClr val="accent1"/>
              </a:buClr>
              <a:buSzPct val="25000"/>
              <a:buFont typeface="Noto Sans Symbols"/>
              <a:buNone/>
            </a:pPr>
            <a:r>
              <a:t/>
            </a:r>
            <a:endParaRPr b="0" i="1"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a:t>
            </a:r>
          </a:p>
          <a:p>
            <a:pPr indent="438150" lvl="0" marL="6350" marR="0" rtl="0" algn="just">
              <a:lnSpc>
                <a:spcPct val="100000"/>
              </a:lnSpc>
              <a:spcBef>
                <a:spcPts val="500"/>
              </a:spcBef>
              <a:spcAft>
                <a:spcPts val="0"/>
              </a:spcAft>
              <a:buClr>
                <a:schemeClr val="accent1"/>
              </a:buClr>
              <a:buSzPct val="25000"/>
              <a:buFont typeface="Noto Sans Symbols"/>
              <a:buNone/>
            </a:pPr>
            <a:r>
              <a:t/>
            </a:r>
            <a:endParaRPr b="0" i="0" sz="1400" u="none">
              <a:solidFill>
                <a:schemeClr val="dk1"/>
              </a:solidFill>
              <a:latin typeface="Arial"/>
              <a:ea typeface="Arial"/>
              <a:cs typeface="Arial"/>
              <a:sym typeface="Arial"/>
            </a:endParaRPr>
          </a:p>
          <a:p>
            <a:pPr indent="-273050" lvl="0" marL="273050" marR="0" rtl="0" algn="l">
              <a:spcBef>
                <a:spcPts val="575"/>
              </a:spcBef>
              <a:spcAft>
                <a:spcPts val="0"/>
              </a:spcAft>
              <a:buClr>
                <a:schemeClr val="accent1"/>
              </a:buClr>
              <a:buSzPct val="85000"/>
              <a:buFont typeface="Noto Sans Symbols"/>
              <a:buNone/>
            </a:pPr>
            <a:r>
              <a:t/>
            </a:r>
            <a:endParaRPr b="0" i="0" sz="1400" u="none">
              <a:solidFill>
                <a:schemeClr val="dk1"/>
              </a:solidFill>
              <a:latin typeface="Arial"/>
              <a:ea typeface="Arial"/>
              <a:cs typeface="Arial"/>
              <a:sym typeface="Arial"/>
            </a:endParaRPr>
          </a:p>
        </p:txBody>
      </p:sp>
      <p:sp>
        <p:nvSpPr>
          <p:cNvPr id="252" name="Shape 25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a:t>
            </a:r>
            <a:r>
              <a:rPr lang="en-US" sz="1200">
                <a:solidFill>
                  <a:srgbClr val="FFFFFF"/>
                </a:solidFill>
                <a:latin typeface="Cambria"/>
                <a:ea typeface="Cambria"/>
                <a:cs typeface="Cambria"/>
                <a:sym typeface="Cambria"/>
              </a:rPr>
              <a:t>2</a:t>
            </a:r>
          </a:p>
        </p:txBody>
      </p:sp>
      <p:sp>
        <p:nvSpPr>
          <p:cNvPr id="253" name="Shape 253"/>
          <p:cNvSpPr txBox="1"/>
          <p:nvPr/>
        </p:nvSpPr>
        <p:spPr>
          <a:xfrm>
            <a:off x="179386" y="209550"/>
            <a:ext cx="8640762" cy="339724"/>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2"/>
              </a:buClr>
              <a:buSzPct val="25000"/>
              <a:buFont typeface="Arial"/>
              <a:buNone/>
            </a:pPr>
            <a:r>
              <a:rPr b="1" i="0" lang="en-US" sz="1600" u="none">
                <a:solidFill>
                  <a:schemeClr val="dk2"/>
                </a:solidFill>
                <a:latin typeface="Arial"/>
                <a:ea typeface="Arial"/>
                <a:cs typeface="Arial"/>
                <a:sym typeface="Arial"/>
              </a:rPr>
              <a:t>3. ПРАКТИКА ДЕРЕГУЛЮВАННЯ ЕКОНОМІКИ В УКРАЇНІ</a:t>
            </a:r>
          </a:p>
        </p:txBody>
      </p:sp>
      <p:sp>
        <p:nvSpPr>
          <p:cNvPr id="254" name="Shape 254"/>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ІПР НАН України</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58" name="Shape 258"/>
        <p:cNvGrpSpPr/>
        <p:nvPr/>
      </p:nvGrpSpPr>
      <p:grpSpPr>
        <a:xfrm>
          <a:off x="0" y="0"/>
          <a:ext cx="0" cy="0"/>
          <a:chOff x="0" y="0"/>
          <a:chExt cx="0" cy="0"/>
        </a:xfrm>
      </p:grpSpPr>
      <p:sp>
        <p:nvSpPr>
          <p:cNvPr id="259" name="Shape 259"/>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a:t>
            </a:r>
            <a:r>
              <a:rPr lang="en-US" sz="1200">
                <a:solidFill>
                  <a:srgbClr val="FFFFFF"/>
                </a:solidFill>
                <a:latin typeface="Cambria"/>
                <a:ea typeface="Cambria"/>
                <a:cs typeface="Cambria"/>
                <a:sym typeface="Cambria"/>
              </a:rPr>
              <a:t>3</a:t>
            </a:r>
          </a:p>
        </p:txBody>
      </p:sp>
      <p:sp>
        <p:nvSpPr>
          <p:cNvPr id="260" name="Shape 260"/>
          <p:cNvSpPr txBox="1"/>
          <p:nvPr/>
        </p:nvSpPr>
        <p:spPr>
          <a:xfrm>
            <a:off x="327400" y="115875"/>
            <a:ext cx="8529300" cy="5740500"/>
          </a:xfrm>
          <a:prstGeom prst="rect">
            <a:avLst/>
          </a:prstGeom>
          <a:noFill/>
          <a:ln>
            <a:noFill/>
          </a:ln>
        </p:spPr>
        <p:txBody>
          <a:bodyPr anchorCtr="0" anchor="ctr" bIns="45700" lIns="91425" rIns="91425" tIns="45700">
            <a:noAutofit/>
          </a:bodyPr>
          <a:lstStyle/>
          <a:p>
            <a:pPr indent="457200" lvl="0" rtl="0" algn="just">
              <a:spcBef>
                <a:spcPts val="0"/>
              </a:spcBef>
              <a:buClr>
                <a:schemeClr val="dk1"/>
              </a:buClr>
              <a:buSzPct val="25000"/>
              <a:buFont typeface="Arial"/>
              <a:buNone/>
            </a:pPr>
            <a:r>
              <a:rPr lang="en-US" sz="1300"/>
              <a:t>18 серпня Державною регуляторною службою був представлений звіт про виконання заходів дерегуляції за 2015 – I півріччя 2016 року. Серед основних досягнень можна виділити:</a:t>
            </a:r>
          </a:p>
          <a:p>
            <a:pPr lvl="0" rtl="0" algn="just">
              <a:spcBef>
                <a:spcPts val="0"/>
              </a:spcBef>
              <a:buClr>
                <a:schemeClr val="dk1"/>
              </a:buClr>
              <a:buSzPct val="25000"/>
              <a:buFont typeface="Arial"/>
              <a:buNone/>
            </a:pPr>
            <a:r>
              <a:rPr lang="en-US" sz="1300"/>
              <a:t>- скорочення к</a:t>
            </a:r>
            <a:r>
              <a:rPr lang="en-US" sz="1300"/>
              <a:t>і</a:t>
            </a:r>
            <a:r>
              <a:rPr lang="en-US" sz="1300"/>
              <a:t>лькост</a:t>
            </a:r>
            <a:r>
              <a:rPr lang="en-US" sz="1300"/>
              <a:t>і</a:t>
            </a:r>
            <a:r>
              <a:rPr lang="en-US" sz="1300"/>
              <a:t> ліцензі</a:t>
            </a:r>
            <a:r>
              <a:rPr lang="en-US" sz="1300"/>
              <a:t>й</a:t>
            </a:r>
            <a:r>
              <a:rPr lang="en-US" sz="1300"/>
              <a:t> з 57 до 30, спрощено порядок їх отримання;</a:t>
            </a:r>
          </a:p>
          <a:p>
            <a:pPr lvl="0" rtl="0" algn="just">
              <a:spcBef>
                <a:spcPts val="0"/>
              </a:spcBef>
              <a:buClr>
                <a:schemeClr val="dk1"/>
              </a:buClr>
              <a:buSzPct val="25000"/>
              <a:buFont typeface="Arial"/>
              <a:buNone/>
            </a:pPr>
            <a:r>
              <a:rPr lang="en-US" sz="1300"/>
              <a:t>- скорочення терміну видачі фітосанітарного та карантинного сертифікатів із п'яти днів до 24 годин; </a:t>
            </a:r>
          </a:p>
          <a:p>
            <a:pPr indent="457200" lvl="0" rtl="0" algn="just">
              <a:spcBef>
                <a:spcPts val="0"/>
              </a:spcBef>
              <a:buClr>
                <a:schemeClr val="dk1"/>
              </a:buClr>
              <a:buSzPct val="25000"/>
              <a:buFont typeface="Arial"/>
              <a:buNone/>
            </a:pPr>
            <a:r>
              <a:rPr lang="en-US" sz="1300"/>
              <a:t>Також, у звіті представлено співвідношення передбачених та фактичних та показників виконання Плану за 2015 рік:</a:t>
            </a: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1"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a:t>
            </a:r>
          </a:p>
          <a:p>
            <a:pPr indent="438150" lvl="0" marL="6350" marR="0" rtl="0" algn="just">
              <a:lnSpc>
                <a:spcPct val="100000"/>
              </a:lnSpc>
              <a:spcBef>
                <a:spcPts val="5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
        <p:nvSpPr>
          <p:cNvPr id="261" name="Shape 261"/>
          <p:cNvSpPr/>
          <p:nvPr/>
        </p:nvSpPr>
        <p:spPr>
          <a:xfrm>
            <a:off x="112000" y="6319850"/>
            <a:ext cx="2519400" cy="414300"/>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a:t>
            </a:r>
            <a:r>
              <a:rPr lang="en-US" sz="1200">
                <a:solidFill>
                  <a:srgbClr val="D3B9B3"/>
                </a:solidFill>
                <a:latin typeface="Cambria"/>
                <a:ea typeface="Cambria"/>
                <a:cs typeface="Cambria"/>
                <a:sym typeface="Cambria"/>
              </a:rPr>
              <a:t>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r>
              <a:rPr b="0" i="0" lang="en-US" sz="1200" u="sng">
                <a:solidFill>
                  <a:schemeClr val="hlink"/>
                </a:solidFill>
                <a:latin typeface="Arial"/>
                <a:ea typeface="Arial"/>
                <a:cs typeface="Arial"/>
                <a:sym typeface="Arial"/>
                <a:hlinkClick r:id="rId5"/>
              </a:rPr>
              <a:t> </a:t>
            </a:r>
          </a:p>
        </p:txBody>
      </p:sp>
      <p:pic>
        <p:nvPicPr>
          <p:cNvPr descr="C:\Users\pc\Desktop\Новый точечный рисунок.bmp" id="262" name="Shape 262"/>
          <p:cNvPicPr preferRelativeResize="0"/>
          <p:nvPr/>
        </p:nvPicPr>
        <p:blipFill rotWithShape="1">
          <a:blip r:embed="rId6">
            <a:alphaModFix/>
          </a:blip>
          <a:srcRect b="0" l="0" r="0" t="0"/>
          <a:stretch/>
        </p:blipFill>
        <p:spPr>
          <a:xfrm>
            <a:off x="1706561" y="1692275"/>
            <a:ext cx="5730875" cy="3105150"/>
          </a:xfrm>
          <a:prstGeom prst="rect">
            <a:avLst/>
          </a:prstGeom>
          <a:noFill/>
          <a:ln>
            <a:noFill/>
          </a:ln>
        </p:spPr>
      </p:pic>
      <p:sp>
        <p:nvSpPr>
          <p:cNvPr id="263" name="Shape 263"/>
          <p:cNvSpPr txBox="1"/>
          <p:nvPr/>
        </p:nvSpPr>
        <p:spPr>
          <a:xfrm>
            <a:off x="215100" y="4894675"/>
            <a:ext cx="8713800" cy="11037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300" u="none">
                <a:solidFill>
                  <a:schemeClr val="dk1"/>
                </a:solidFill>
                <a:latin typeface="Arial"/>
                <a:ea typeface="Arial"/>
                <a:cs typeface="Arial"/>
                <a:sym typeface="Arial"/>
              </a:rPr>
              <a:t>Загалом, План щодо дерегуляції господарської діяльності, за даними Державної регуляторної служби України, виконано на 70%. Незважаючи на те, що відсоток виконання є досить високим, такий підхід є кільнісним та не може </a:t>
            </a:r>
            <a:r>
              <a:rPr lang="en-US" sz="1300">
                <a:solidFill>
                  <a:schemeClr val="dk1"/>
                </a:solidFill>
              </a:rPr>
              <a:t>свідчити про </a:t>
            </a:r>
            <a:r>
              <a:rPr b="0" i="0" lang="en-US" sz="1300" u="none">
                <a:solidFill>
                  <a:schemeClr val="dk1"/>
                </a:solidFill>
                <a:latin typeface="Arial"/>
                <a:ea typeface="Arial"/>
                <a:cs typeface="Arial"/>
                <a:sym typeface="Arial"/>
              </a:rPr>
              <a:t>ефективн</a:t>
            </a:r>
            <a:r>
              <a:rPr lang="en-US" sz="1300">
                <a:solidFill>
                  <a:schemeClr val="dk1"/>
                </a:solidFill>
              </a:rPr>
              <a:t>і</a:t>
            </a:r>
            <a:r>
              <a:rPr b="0" i="0" lang="en-US" sz="1300" u="none">
                <a:solidFill>
                  <a:schemeClr val="dk1"/>
                </a:solidFill>
                <a:latin typeface="Arial"/>
                <a:ea typeface="Arial"/>
                <a:cs typeface="Arial"/>
                <a:sym typeface="Arial"/>
              </a:rPr>
              <a:t>ст</a:t>
            </a:r>
            <a:r>
              <a:rPr lang="en-US" sz="1300">
                <a:solidFill>
                  <a:schemeClr val="dk1"/>
                </a:solidFill>
              </a:rPr>
              <a:t>ь</a:t>
            </a:r>
            <a:r>
              <a:rPr b="0" i="0" lang="en-US" sz="1300" u="none">
                <a:solidFill>
                  <a:schemeClr val="dk1"/>
                </a:solidFill>
                <a:latin typeface="Arial"/>
                <a:ea typeface="Arial"/>
                <a:cs typeface="Arial"/>
                <a:sym typeface="Arial"/>
              </a:rPr>
              <a:t> прийнятих регуляторних актів. </a:t>
            </a:r>
            <a:r>
              <a:rPr lang="en-US" sz="1300">
                <a:solidFill>
                  <a:schemeClr val="dk1"/>
                </a:solidFill>
              </a:rPr>
              <a:t>Останній</a:t>
            </a:r>
            <a:r>
              <a:rPr b="0" i="0" lang="en-US" sz="1300" u="none">
                <a:solidFill>
                  <a:schemeClr val="dk1"/>
                </a:solidFill>
                <a:latin typeface="Arial"/>
                <a:ea typeface="Arial"/>
                <a:cs typeface="Arial"/>
                <a:sym typeface="Arial"/>
              </a:rPr>
              <a:t> показник можна буде простежити через певний проміжок часу, в який буде здійснено повторне та періодичне відстеження результативності та його результати порівняно з базовими показниками ефективності, розрахованими під час розробки АРВ до проектів.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67" name="Shape 267"/>
        <p:cNvGrpSpPr/>
        <p:nvPr/>
      </p:nvGrpSpPr>
      <p:grpSpPr>
        <a:xfrm>
          <a:off x="0" y="0"/>
          <a:ext cx="0" cy="0"/>
          <a:chOff x="0" y="0"/>
          <a:chExt cx="0" cy="0"/>
        </a:xfrm>
      </p:grpSpPr>
      <p:sp>
        <p:nvSpPr>
          <p:cNvPr id="268" name="Shape 268"/>
          <p:cNvSpPr/>
          <p:nvPr/>
        </p:nvSpPr>
        <p:spPr>
          <a:xfrm>
            <a:off x="8680450" y="6319837"/>
            <a:ext cx="431700" cy="414299"/>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a:t>
            </a:r>
            <a:r>
              <a:rPr lang="en-US" sz="1200">
                <a:solidFill>
                  <a:srgbClr val="FFFFFF"/>
                </a:solidFill>
                <a:latin typeface="Cambria"/>
                <a:ea typeface="Cambria"/>
                <a:cs typeface="Cambria"/>
                <a:sym typeface="Cambria"/>
              </a:rPr>
              <a:t>4</a:t>
            </a:r>
          </a:p>
        </p:txBody>
      </p:sp>
      <p:sp>
        <p:nvSpPr>
          <p:cNvPr id="269" name="Shape 269"/>
          <p:cNvSpPr txBox="1"/>
          <p:nvPr/>
        </p:nvSpPr>
        <p:spPr>
          <a:xfrm>
            <a:off x="161850" y="5470100"/>
            <a:ext cx="8518500" cy="1077900"/>
          </a:xfrm>
          <a:prstGeom prst="rect">
            <a:avLst/>
          </a:prstGeom>
          <a:noFill/>
          <a:ln>
            <a:noFill/>
          </a:ln>
        </p:spPr>
        <p:txBody>
          <a:bodyPr anchorCtr="0" anchor="ctr" bIns="45700" lIns="91425" rIns="91425" tIns="45700">
            <a:noAutofit/>
          </a:bodyPr>
          <a:lstStyle/>
          <a:p>
            <a:pPr indent="-6350" lvl="0" marL="6350" marR="0" rtl="0" algn="just">
              <a:lnSpc>
                <a:spcPct val="100000"/>
              </a:lnSpc>
              <a:spcBef>
                <a:spcPts val="0"/>
              </a:spcBef>
              <a:spcAft>
                <a:spcPts val="0"/>
              </a:spcAft>
              <a:buClr>
                <a:schemeClr val="dk1"/>
              </a:buClr>
              <a:buSzPct val="25000"/>
              <a:buFont typeface="Arial"/>
              <a:buNone/>
            </a:pPr>
            <a:r>
              <a:rPr b="0" i="1" lang="en-US" sz="1200" u="none">
                <a:solidFill>
                  <a:schemeClr val="dk1"/>
                </a:solidFill>
                <a:latin typeface="Arial"/>
                <a:ea typeface="Arial"/>
                <a:cs typeface="Arial"/>
                <a:sym typeface="Arial"/>
              </a:rPr>
              <a:t>[</a:t>
            </a:r>
            <a:r>
              <a:rPr i="1" lang="en-US" sz="1200">
                <a:solidFill>
                  <a:schemeClr val="dk1"/>
                </a:solidFill>
              </a:rPr>
              <a:t>2</a:t>
            </a:r>
            <a:r>
              <a:rPr b="0" i="1" lang="en-US" sz="1200" u="none">
                <a:solidFill>
                  <a:schemeClr val="dk1"/>
                </a:solidFill>
                <a:latin typeface="Arial"/>
                <a:ea typeface="Arial"/>
                <a:cs typeface="Arial"/>
                <a:sym typeface="Arial"/>
              </a:rPr>
              <a:t>] Наступного тижня відбудеться введення в дослідну експлуатацію Єдиного реєстру внутрішньо переміщених осіб [Електронний ресурс]. – Режим доступу: http://www.kmu.gov.ua/control/uk/publish/article? art_id=249251010</a:t>
            </a:r>
          </a:p>
          <a:p>
            <a:pPr indent="0" lvl="0" marL="0" marR="0" rtl="0" algn="l">
              <a:lnSpc>
                <a:spcPct val="100000"/>
              </a:lnSpc>
              <a:spcBef>
                <a:spcPts val="0"/>
              </a:spcBef>
              <a:spcAft>
                <a:spcPts val="0"/>
              </a:spcAft>
              <a:buNone/>
            </a:pPr>
            <a:r>
              <a:t/>
            </a:r>
            <a:endParaRPr b="0" i="1" sz="1200" u="none">
              <a:solidFill>
                <a:schemeClr val="dk1"/>
              </a:solidFill>
              <a:latin typeface="Arial"/>
              <a:ea typeface="Arial"/>
              <a:cs typeface="Arial"/>
              <a:sym typeface="Arial"/>
            </a:endParaRPr>
          </a:p>
        </p:txBody>
      </p:sp>
      <p:sp>
        <p:nvSpPr>
          <p:cNvPr id="270" name="Shape 270"/>
          <p:cNvSpPr/>
          <p:nvPr/>
        </p:nvSpPr>
        <p:spPr>
          <a:xfrm>
            <a:off x="107950" y="6327050"/>
            <a:ext cx="2519400" cy="399900"/>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 НДЦ</a:t>
            </a:r>
            <a:r>
              <a:rPr lang="en-US" sz="1200">
                <a:solidFill>
                  <a:srgbClr val="D3B9B3"/>
                </a:solidFill>
                <a:latin typeface="Cambria"/>
                <a:ea typeface="Cambria"/>
                <a:cs typeface="Cambria"/>
                <a:sym typeface="Cambria"/>
              </a:rPr>
              <a:t>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
        <p:nvSpPr>
          <p:cNvPr id="271" name="Shape 271"/>
          <p:cNvSpPr txBox="1"/>
          <p:nvPr/>
        </p:nvSpPr>
        <p:spPr>
          <a:xfrm>
            <a:off x="143700" y="426203"/>
            <a:ext cx="8856600" cy="3060900"/>
          </a:xfrm>
          <a:prstGeom prst="rect">
            <a:avLst/>
          </a:prstGeom>
          <a:noFill/>
          <a:ln>
            <a:noFill/>
          </a:ln>
        </p:spPr>
        <p:txBody>
          <a:bodyPr anchorCtr="0" anchor="ctr" bIns="45700" lIns="91425" rIns="91425" tIns="45700">
            <a:noAutofit/>
          </a:bodyPr>
          <a:lstStyle/>
          <a:p>
            <a:pPr indent="438150" lvl="0" marL="6350" marR="0" rtl="0" algn="just">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3.2. З 1 серпня </a:t>
            </a:r>
            <a:r>
              <a:rPr lang="en-US" sz="1200">
                <a:solidFill>
                  <a:schemeClr val="dk1"/>
                </a:solidFill>
              </a:rPr>
              <a:t>в тестовому режимі розпочав роботу</a:t>
            </a:r>
            <a:r>
              <a:rPr b="0" i="0" lang="en-US" sz="1200" u="none">
                <a:solidFill>
                  <a:schemeClr val="dk1"/>
                </a:solidFill>
                <a:latin typeface="Arial"/>
                <a:ea typeface="Arial"/>
                <a:cs typeface="Arial"/>
                <a:sym typeface="Arial"/>
              </a:rPr>
              <a:t> єдиний реєстр внутрішньо переміщених осіб</a:t>
            </a:r>
            <a:r>
              <a:rPr lang="en-US" sz="1200">
                <a:solidFill>
                  <a:schemeClr val="dk1"/>
                </a:solidFill>
              </a:rPr>
              <a:t>, створений Міністерством соціальної політики України.</a:t>
            </a:r>
          </a:p>
          <a:p>
            <a:pPr indent="438150" lvl="0" marL="6350" marR="0" rtl="0" algn="just">
              <a:lnSpc>
                <a:spcPct val="100000"/>
              </a:lnSpc>
              <a:spcBef>
                <a:spcPts val="50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До введення єдиної форми, реєстр обмежувався регіональними  форматами:  кожен окремий орган соціального захисту  адміністративно-територіальної одиниці  мав свій реєстр. Вони працювали автономно, що робило неможливим уявлення про загальну картину щодо  кількості переселенців, їх місця знаходження, реального стану виплат і т. д [2].  </a:t>
            </a:r>
          </a:p>
          <a:p>
            <a:pPr indent="438150" lvl="0" marL="6350" marR="0" rtl="0" algn="just">
              <a:lnSpc>
                <a:spcPct val="100000"/>
              </a:lnSpc>
              <a:spcBef>
                <a:spcPts val="50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Єдиний реєстр ВПО призначений для забезпечення електронної інформаційної взаємодії Міністерства соціальної політики України з громадянами, волонтерами, організаціями з питань, пов’язаних з вирішенням проблем внутрішньо переміщених осіб в Україні.</a:t>
            </a:r>
          </a:p>
          <a:p>
            <a:pPr indent="438150" lvl="0" marL="6350" marR="0" rtl="0" algn="just">
              <a:lnSpc>
                <a:spcPct val="100000"/>
              </a:lnSpc>
              <a:spcBef>
                <a:spcPts val="50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Метою створення</a:t>
            </a:r>
            <a:r>
              <a:rPr lang="en-US" sz="1200">
                <a:solidFill>
                  <a:schemeClr val="dk1"/>
                </a:solidFill>
              </a:rPr>
              <a:t> реєстру</a:t>
            </a:r>
            <a:r>
              <a:rPr b="0" i="0" lang="en-US" sz="1200" u="none">
                <a:solidFill>
                  <a:schemeClr val="dk1"/>
                </a:solidFill>
                <a:latin typeface="Arial"/>
                <a:ea typeface="Arial"/>
                <a:cs typeface="Arial"/>
                <a:sym typeface="Arial"/>
              </a:rPr>
              <a:t> є підвищення якості та доступності послуг Міністерства соціальної політики України з соціальних виплат для внутрішньо переміщених осіб в Україні за рахунок надання громадянам у електронному вигляді істотної персональної інформації, що стосується складу та обсягів належних та наданих послуг, а також надання можливості інтерактивної електронної взаємодії з Міні</a:t>
            </a:r>
            <a:r>
              <a:rPr b="0" i="0" lang="en-US" sz="1200" u="none">
                <a:latin typeface="Arial"/>
                <a:ea typeface="Arial"/>
                <a:cs typeface="Arial"/>
                <a:sym typeface="Arial"/>
              </a:rPr>
              <a:t>стерства соціальної політики </a:t>
            </a:r>
            <a:r>
              <a:rPr b="0" i="0" lang="en-US" sz="1200" u="none">
                <a:solidFill>
                  <a:schemeClr val="dk1"/>
                </a:solidFill>
                <a:latin typeface="Arial"/>
                <a:ea typeface="Arial"/>
                <a:cs typeface="Arial"/>
                <a:sym typeface="Arial"/>
              </a:rPr>
              <a:t>з питань безпосереднього отримання послуг.</a:t>
            </a:r>
          </a:p>
          <a:p>
            <a:pPr indent="4381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Font typeface="Arial"/>
              <a:buNone/>
            </a:pPr>
            <a:r>
              <a:t/>
            </a:r>
            <a:endParaRPr b="0" i="1" sz="13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 </a:t>
            </a: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
        <p:nvSpPr>
          <p:cNvPr id="272" name="Shape 272"/>
          <p:cNvSpPr txBox="1"/>
          <p:nvPr/>
        </p:nvSpPr>
        <p:spPr>
          <a:xfrm>
            <a:off x="161850" y="3124474"/>
            <a:ext cx="8820300" cy="2926799"/>
          </a:xfrm>
          <a:prstGeom prst="rect">
            <a:avLst/>
          </a:prstGeom>
          <a:noFill/>
          <a:ln>
            <a:noFill/>
          </a:ln>
        </p:spPr>
        <p:txBody>
          <a:bodyPr anchorCtr="0" anchor="ctr" bIns="45700" lIns="91425" rIns="91425" tIns="45700">
            <a:noAutofit/>
          </a:bodyPr>
          <a:lstStyle/>
          <a:p>
            <a:pPr indent="349250" lvl="0" marL="6350" marR="0" rtl="0" algn="just">
              <a:lnSpc>
                <a:spcPct val="100000"/>
              </a:lnSpc>
              <a:spcBef>
                <a:spcPts val="0"/>
              </a:spcBef>
              <a:spcAft>
                <a:spcPts val="0"/>
              </a:spcAft>
              <a:buClr>
                <a:schemeClr val="dk1"/>
              </a:buClr>
              <a:buSzPct val="25000"/>
              <a:buFont typeface="Arial"/>
              <a:buNone/>
            </a:pPr>
            <a:r>
              <a:rPr b="0" i="0" lang="en-US" sz="1300" u="none">
                <a:solidFill>
                  <a:schemeClr val="dk1"/>
                </a:solidFill>
                <a:latin typeface="Arial"/>
                <a:ea typeface="Arial"/>
                <a:cs typeface="Arial"/>
                <a:sym typeface="Arial"/>
              </a:rPr>
              <a:t>3.3. У січні – липні 2016 року підрозділами аудиту Держа</a:t>
            </a:r>
            <a:r>
              <a:rPr b="0" i="0" lang="en-US" sz="1300" u="none">
                <a:latin typeface="Arial"/>
                <a:ea typeface="Arial"/>
                <a:cs typeface="Arial"/>
                <a:sym typeface="Arial"/>
              </a:rPr>
              <a:t>вної фіскальної служби</a:t>
            </a:r>
            <a:r>
              <a:rPr b="0" i="0" lang="en-US" sz="1300" u="none">
                <a:solidFill>
                  <a:schemeClr val="dk1"/>
                </a:solidFill>
                <a:latin typeface="Arial"/>
                <a:ea typeface="Arial"/>
                <a:cs typeface="Arial"/>
                <a:sym typeface="Arial"/>
              </a:rPr>
              <a:t> було проведено 2,3 тис. планових перевірок, що на 0,3 тис., або на 10% менше, ніж за відповідний період минулого року </a:t>
            </a:r>
            <a:r>
              <a:rPr lang="en-US" sz="1300">
                <a:solidFill>
                  <a:schemeClr val="dk1"/>
                </a:solidFill>
              </a:rPr>
              <a:t>[3]</a:t>
            </a:r>
            <a:r>
              <a:rPr b="0" i="0" lang="en-US" sz="1300" u="none">
                <a:solidFill>
                  <a:schemeClr val="dk1"/>
                </a:solidFill>
                <a:latin typeface="Arial"/>
                <a:ea typeface="Arial"/>
                <a:cs typeface="Arial"/>
                <a:sym typeface="Arial"/>
              </a:rPr>
              <a:t>. </a:t>
            </a:r>
          </a:p>
          <a:p>
            <a:pPr indent="349250" lvl="0" marL="6350" marR="0" rtl="0" algn="just">
              <a:lnSpc>
                <a:spcPct val="100000"/>
              </a:lnSpc>
              <a:spcBef>
                <a:spcPts val="500"/>
              </a:spcBef>
              <a:spcAft>
                <a:spcPts val="0"/>
              </a:spcAft>
              <a:buClr>
                <a:schemeClr val="dk1"/>
              </a:buClr>
              <a:buSzPct val="25000"/>
              <a:buFont typeface="Arial"/>
              <a:buNone/>
            </a:pPr>
            <a:r>
              <a:rPr b="0" i="0" lang="en-US" sz="1300" u="none">
                <a:solidFill>
                  <a:schemeClr val="dk1"/>
                </a:solidFill>
                <a:latin typeface="Arial"/>
                <a:ea typeface="Arial"/>
                <a:cs typeface="Arial"/>
                <a:sym typeface="Arial"/>
              </a:rPr>
              <a:t>Проте, робота аудиту направлена і на скорочення кількості позапланових перевірок (проведено на 30% менше, ніж за відповідний період минулого року) та кардинальне зменшення зустрічних звірок (менше на 70 %).</a:t>
            </a:r>
          </a:p>
          <a:p>
            <a:pPr indent="349250" lvl="0" marL="6350" marR="0" rtl="0" algn="just">
              <a:lnSpc>
                <a:spcPct val="100000"/>
              </a:lnSpc>
              <a:spcBef>
                <a:spcPts val="500"/>
              </a:spcBef>
              <a:spcAft>
                <a:spcPts val="0"/>
              </a:spcAft>
              <a:buClr>
                <a:schemeClr val="dk1"/>
              </a:buClr>
              <a:buSzPct val="25000"/>
              <a:buFont typeface="Arial"/>
              <a:buNone/>
            </a:pPr>
            <a:r>
              <a:rPr b="0" i="0" lang="en-US" sz="1300" u="none">
                <a:solidFill>
                  <a:schemeClr val="dk1"/>
                </a:solidFill>
                <a:latin typeface="Arial"/>
                <a:ea typeface="Arial"/>
                <a:cs typeface="Arial"/>
                <a:sym typeface="Arial"/>
              </a:rPr>
              <a:t>Акцент у роботі аудиторів посилено на якісний відбір до перевірок лише ризикових суб’єктів господарювання та забезпечення доказовості виявлених порушень в ході планових перевірок (комплексність охоплення питань і періодів). Зокрема, із донарахованих 15 млрд. грн. грошових зобов’язань майже половину задокументовано плановими перевірками. Найбільша сума донарахованих платежів – зобов’язання по декларуванню податку на прибуток (6,5 млрд. грн.) та ПДВ (6,4 млрд. гривень).</a:t>
            </a:r>
          </a:p>
          <a:p>
            <a:pPr indent="438150" lvl="0" marL="6350" rtl="0" algn="just">
              <a:spcBef>
                <a:spcPts val="0"/>
              </a:spcBef>
              <a:buClr>
                <a:schemeClr val="dk1"/>
              </a:buClr>
              <a:buSzPct val="25000"/>
              <a:buFont typeface="Arial"/>
              <a:buNone/>
            </a:pPr>
            <a:r>
              <a:rPr lang="en-US" sz="1300">
                <a:solidFill>
                  <a:schemeClr val="dk1"/>
                </a:solidFill>
              </a:rPr>
              <a:t>Стосовно позапланових перевірок - у більшості випадків рішення щодо їх проведення не залежать від ініціативи контролюючих органів. Так, за 7 місяців поточного року майже 60% позапланових перевірок (5,9 тис.) проведено у зв’язку з ліквідацією суб’єктів господарювання, отриманням рішень суду, на звернення платників податків.</a:t>
            </a:r>
          </a:p>
          <a:p>
            <a:pPr indent="3492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349250" lvl="0" marL="6350" marR="0" rtl="0" algn="just">
              <a:lnSpc>
                <a:spcPct val="100000"/>
              </a:lnSpc>
              <a:spcBef>
                <a:spcPts val="500"/>
              </a:spcBef>
              <a:spcAft>
                <a:spcPts val="0"/>
              </a:spcAft>
              <a:buClr>
                <a:schemeClr val="dk1"/>
              </a:buClr>
              <a:buFont typeface="Arial"/>
              <a:buNone/>
            </a:pPr>
            <a:r>
              <a:t/>
            </a:r>
            <a:endParaRPr b="0" i="0" sz="13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300" u="none">
              <a:solidFill>
                <a:schemeClr val="dk1"/>
              </a:solidFill>
              <a:latin typeface="Arial"/>
              <a:ea typeface="Arial"/>
              <a:cs typeface="Arial"/>
              <a:sym typeface="Arial"/>
            </a:endParaRPr>
          </a:p>
        </p:txBody>
      </p:sp>
      <p:sp>
        <p:nvSpPr>
          <p:cNvPr id="273" name="Shape 273"/>
          <p:cNvSpPr txBox="1"/>
          <p:nvPr/>
        </p:nvSpPr>
        <p:spPr>
          <a:xfrm>
            <a:off x="2722525" y="6170600"/>
            <a:ext cx="5719200" cy="712800"/>
          </a:xfrm>
          <a:prstGeom prst="rect">
            <a:avLst/>
          </a:prstGeom>
          <a:noFill/>
          <a:ln>
            <a:noFill/>
          </a:ln>
        </p:spPr>
        <p:txBody>
          <a:bodyPr anchorCtr="0" anchor="ctr" bIns="45700" lIns="91425" rIns="91425" tIns="45700">
            <a:noAutofit/>
          </a:bodyPr>
          <a:lstStyle/>
          <a:p>
            <a:pPr indent="-6350" lvl="0" marL="6350" marR="0" rtl="0" algn="just">
              <a:lnSpc>
                <a:spcPct val="100000"/>
              </a:lnSpc>
              <a:spcBef>
                <a:spcPts val="0"/>
              </a:spcBef>
              <a:spcAft>
                <a:spcPts val="0"/>
              </a:spcAft>
              <a:buClr>
                <a:schemeClr val="dk1"/>
              </a:buClr>
              <a:buSzPct val="25000"/>
              <a:buFont typeface="Arial"/>
              <a:buNone/>
            </a:pPr>
            <a:r>
              <a:rPr b="0" i="1" lang="en-US" sz="1200" u="none">
                <a:solidFill>
                  <a:schemeClr val="dk1"/>
                </a:solidFill>
                <a:latin typeface="Arial"/>
                <a:ea typeface="Arial"/>
                <a:cs typeface="Arial"/>
                <a:sym typeface="Arial"/>
              </a:rPr>
              <a:t>[</a:t>
            </a:r>
            <a:r>
              <a:rPr i="1" lang="en-US" sz="1200">
                <a:solidFill>
                  <a:schemeClr val="dk1"/>
                </a:solidFill>
              </a:rPr>
              <a:t>3]</a:t>
            </a:r>
            <a:r>
              <a:rPr b="0" i="1" lang="en-US" sz="1200" u="none">
                <a:solidFill>
                  <a:schemeClr val="dk1"/>
                </a:solidFill>
                <a:latin typeface="Arial"/>
                <a:ea typeface="Arial"/>
                <a:cs typeface="Arial"/>
                <a:sym typeface="Arial"/>
              </a:rPr>
              <a:t> Кількість планових перевірок скорочено на 10 відс. [Електронний ресурс]. – Режим доступу: http://sfs.gov.ua/media-tsentr/novini/262942.html</a:t>
            </a:r>
          </a:p>
          <a:p>
            <a:pPr indent="0" lvl="0" marL="0" marR="0" rtl="0" algn="l">
              <a:lnSpc>
                <a:spcPct val="100000"/>
              </a:lnSpc>
              <a:spcBef>
                <a:spcPts val="0"/>
              </a:spcBef>
              <a:spcAft>
                <a:spcPts val="0"/>
              </a:spcAft>
              <a:buNone/>
            </a:pPr>
            <a:r>
              <a:t/>
            </a:r>
            <a:endParaRPr b="0" i="1" sz="1200" u="non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77" name="Shape 277"/>
        <p:cNvGrpSpPr/>
        <p:nvPr/>
      </p:nvGrpSpPr>
      <p:grpSpPr>
        <a:xfrm>
          <a:off x="0" y="0"/>
          <a:ext cx="0" cy="0"/>
          <a:chOff x="0" y="0"/>
          <a:chExt cx="0" cy="0"/>
        </a:xfrm>
      </p:grpSpPr>
      <p:sp>
        <p:nvSpPr>
          <p:cNvPr id="278" name="Shape 278"/>
          <p:cNvSpPr txBox="1"/>
          <p:nvPr>
            <p:ph idx="4294967295" type="body"/>
          </p:nvPr>
        </p:nvSpPr>
        <p:spPr>
          <a:xfrm>
            <a:off x="179386" y="374650"/>
            <a:ext cx="8785225" cy="6540500"/>
          </a:xfrm>
          <a:prstGeom prst="rect">
            <a:avLst/>
          </a:prstGeom>
          <a:noFill/>
          <a:ln>
            <a:noFill/>
          </a:ln>
        </p:spPr>
        <p:txBody>
          <a:bodyPr anchorCtr="0" anchor="ctr" bIns="45700" lIns="91425" rIns="91425" tIns="45700">
            <a:noAutofit/>
          </a:bodyPr>
          <a:lstStyle/>
          <a:p>
            <a:pPr indent="438150" lvl="0" marL="6350" marR="0" rtl="0" algn="just">
              <a:lnSpc>
                <a:spcPct val="100000"/>
              </a:lnSpc>
              <a:spcBef>
                <a:spcPts val="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З метою оцінювання якості роботи регуляторних органів у сфері проведення АРВ проектів нормативно-правових актів, на основі методики проведення аналізу впливу регуляторного акта (Постанова Кабінету Міністрів України «Про затвердження методик проведення аналізу впливу та відстеження результативності регуляторного акта» від 11 березня 2004 р. № 308) було розроблено методичний підхід. Оцінка відбувається за критерієм наявності якісної та кількісної складової в аналізі регуляторного впливу проектів. Згідно до пункту 10 Постанови КМУ «Про затвердження методик проведення аналізу впливу та відстеження результативності регуляторного акта» від 11 березня 2004 р. № 308, Додатків 2,3,4 до Методики (в редакції постанови КМУ від 15.03.2016 № 308), кількісна оцінка проекту передбачає аналіз витрат на одного суб’єкта господарювання великого і середнього підприємництва; аналіз бюджетних витрат на адміністрування регулювання для суб’єктів великого і середнього підприємництва; аналіз М-тесту та  аналіз показників результативності регуляторного акта, які встановлюються протягом різних періодів після набрання чинності актом. Таким чином, для оцінки кількісної складової можна виділити наступні складові: </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1. Визначення усіх прийнятних альтернативних способів досягнення зазначених цілей </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2. Визначення очікуваних результатів прийняття акта з розрахунком витрат на виконання вимог регуляторного акта для органів виконавчої влади чи органів місцевого самоврядування</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3. Визначення показників результативності акта </a:t>
            </a:r>
          </a:p>
          <a:p>
            <a:pPr indent="438150" lvl="0" marL="6350" marR="0" rtl="0" algn="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Кк</a:t>
            </a:r>
            <a:r>
              <a:rPr b="0" i="0" lang="en-US" sz="1400" u="none">
                <a:solidFill>
                  <a:schemeClr val="dk1"/>
                </a:solidFill>
                <a:latin typeface="Arial"/>
                <a:ea typeface="Arial"/>
                <a:cs typeface="Arial"/>
                <a:sym typeface="Arial"/>
              </a:rPr>
              <a:t> = Кфк/Ккз, де                                                                  (1)</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Кк</a:t>
            </a:r>
            <a:r>
              <a:rPr b="0" i="0" lang="en-US" sz="1400" u="none">
                <a:solidFill>
                  <a:schemeClr val="dk1"/>
                </a:solidFill>
                <a:latin typeface="Arial"/>
                <a:ea typeface="Arial"/>
                <a:cs typeface="Arial"/>
                <a:sym typeface="Arial"/>
              </a:rPr>
              <a:t> - коефіцієнт повноти кількісної оцінки</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Кфк</a:t>
            </a:r>
            <a:r>
              <a:rPr b="0" i="0" lang="en-US" sz="1400" u="none">
                <a:solidFill>
                  <a:schemeClr val="dk1"/>
                </a:solidFill>
                <a:latin typeface="Arial"/>
                <a:ea typeface="Arial"/>
                <a:cs typeface="Arial"/>
                <a:sym typeface="Arial"/>
              </a:rPr>
              <a:t> - кількість фактично оцінених кількісних  показників</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Ккз</a:t>
            </a:r>
            <a:r>
              <a:rPr b="0" i="0" lang="en-US" sz="1400" u="none">
                <a:solidFill>
                  <a:schemeClr val="dk1"/>
                </a:solidFill>
                <a:latin typeface="Arial"/>
                <a:ea typeface="Arial"/>
                <a:cs typeface="Arial"/>
                <a:sym typeface="Arial"/>
              </a:rPr>
              <a:t> - загальна сума кількісних показників</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Ккз</a:t>
            </a:r>
            <a:r>
              <a:rPr b="0" i="0" lang="en-US" sz="1400" u="none">
                <a:solidFill>
                  <a:schemeClr val="dk1"/>
                </a:solidFill>
                <a:latin typeface="Arial"/>
                <a:ea typeface="Arial"/>
                <a:cs typeface="Arial"/>
                <a:sym typeface="Arial"/>
              </a:rPr>
              <a:t> = Ксум-Ккх</a:t>
            </a:r>
          </a:p>
          <a:p>
            <a:pPr indent="438150" lvl="0" marL="6350" marR="0" rtl="0" algn="ctr">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Загальна сума кількісних показників може бути 23 (за умови, що проведено М-тест) або 15 (за умови, що М-тест відсутній). Ккх - кількість показників, розрахунок яких не передбачено методикою.</a:t>
            </a:r>
          </a:p>
          <a:p>
            <a:pPr indent="438150" lvl="0" marL="6350" marR="0" rtl="0" algn="ctr">
              <a:lnSpc>
                <a:spcPct val="100000"/>
              </a:lnSpc>
              <a:spcBef>
                <a:spcPts val="500"/>
              </a:spcBef>
              <a:spcAft>
                <a:spcPts val="0"/>
              </a:spcAft>
              <a:buClr>
                <a:schemeClr val="accent1"/>
              </a:buClr>
              <a:buSzPct val="25000"/>
              <a:buFont typeface="Noto Sans Symbols"/>
              <a:buNone/>
            </a:pPr>
            <a:r>
              <a:t/>
            </a:r>
            <a:endParaRPr b="0" i="0" sz="1400" u="none">
              <a:solidFill>
                <a:schemeClr val="dk1"/>
              </a:solidFill>
              <a:latin typeface="Arial"/>
              <a:ea typeface="Arial"/>
              <a:cs typeface="Arial"/>
              <a:sym typeface="Arial"/>
            </a:endParaRPr>
          </a:p>
          <a:p>
            <a:pPr indent="-273050" lvl="0" marL="273050" marR="0" rtl="0" algn="l">
              <a:spcBef>
                <a:spcPts val="575"/>
              </a:spcBef>
              <a:spcAft>
                <a:spcPts val="0"/>
              </a:spcAft>
              <a:buClr>
                <a:schemeClr val="accent1"/>
              </a:buClr>
              <a:buSzPct val="85000"/>
              <a:buFont typeface="Noto Sans Symbols"/>
              <a:buNone/>
            </a:pPr>
            <a:r>
              <a:t/>
            </a:r>
            <a:endParaRPr b="0" i="0" sz="1400" u="none">
              <a:solidFill>
                <a:schemeClr val="dk1"/>
              </a:solidFill>
              <a:latin typeface="Arial"/>
              <a:ea typeface="Arial"/>
              <a:cs typeface="Arial"/>
              <a:sym typeface="Arial"/>
            </a:endParaRPr>
          </a:p>
        </p:txBody>
      </p:sp>
      <p:sp>
        <p:nvSpPr>
          <p:cNvPr id="279" name="Shape 279"/>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a:t>
            </a:r>
            <a:r>
              <a:rPr lang="en-US" sz="1200">
                <a:solidFill>
                  <a:srgbClr val="FFFFFF"/>
                </a:solidFill>
                <a:latin typeface="Cambria"/>
                <a:ea typeface="Cambria"/>
                <a:cs typeface="Cambria"/>
                <a:sym typeface="Cambria"/>
              </a:rPr>
              <a:t>5</a:t>
            </a:r>
          </a:p>
        </p:txBody>
      </p:sp>
      <p:sp>
        <p:nvSpPr>
          <p:cNvPr id="280" name="Shape 280"/>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 НДЦ ІПР НАН України</a:t>
            </a:r>
          </a:p>
        </p:txBody>
      </p:sp>
      <p:sp>
        <p:nvSpPr>
          <p:cNvPr id="281" name="Shape 281"/>
          <p:cNvSpPr txBox="1"/>
          <p:nvPr/>
        </p:nvSpPr>
        <p:spPr>
          <a:xfrm>
            <a:off x="179386" y="115886"/>
            <a:ext cx="8640762" cy="339724"/>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2"/>
              </a:buClr>
              <a:buSzPct val="25000"/>
              <a:buFont typeface="Arial"/>
              <a:buNone/>
            </a:pPr>
            <a:r>
              <a:rPr b="1" i="0" lang="en-US" sz="1600" u="none">
                <a:solidFill>
                  <a:schemeClr val="dk2"/>
                </a:solidFill>
                <a:latin typeface="Arial"/>
                <a:ea typeface="Arial"/>
                <a:cs typeface="Arial"/>
                <a:sym typeface="Arial"/>
              </a:rPr>
              <a:t>4. Оцінка якості проведення АРВ проектів регуляторних актів</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85" name="Shape 285"/>
        <p:cNvGrpSpPr/>
        <p:nvPr/>
      </p:nvGrpSpPr>
      <p:grpSpPr>
        <a:xfrm>
          <a:off x="0" y="0"/>
          <a:ext cx="0" cy="0"/>
          <a:chOff x="0" y="0"/>
          <a:chExt cx="0" cy="0"/>
        </a:xfrm>
      </p:grpSpPr>
      <p:sp>
        <p:nvSpPr>
          <p:cNvPr id="286" name="Shape 286"/>
          <p:cNvSpPr txBox="1"/>
          <p:nvPr>
            <p:ph idx="4294967295" type="body"/>
          </p:nvPr>
        </p:nvSpPr>
        <p:spPr>
          <a:xfrm>
            <a:off x="179386" y="130175"/>
            <a:ext cx="8785225" cy="5984874"/>
          </a:xfrm>
          <a:prstGeom prst="rect">
            <a:avLst/>
          </a:prstGeom>
          <a:noFill/>
          <a:ln>
            <a:noFill/>
          </a:ln>
        </p:spPr>
        <p:txBody>
          <a:bodyPr anchorCtr="0" anchor="ctr" bIns="45700" lIns="91425" rIns="91425" tIns="45700">
            <a:noAutofit/>
          </a:bodyPr>
          <a:lstStyle/>
          <a:p>
            <a:pPr indent="438150" lvl="0" marL="6350" marR="0" rtl="0" algn="just">
              <a:lnSpc>
                <a:spcPct val="100000"/>
              </a:lnSpc>
              <a:spcBef>
                <a:spcPts val="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Загальна сума кількісних показників може бути 23 (за умови, що проведено М-тест) або 15 (за умови, що М-тест відсутній).</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Крім того, згідно з п.11 Постанови, у разі неможливості обчислення розмірів прогнозних значень показників результативності чи іншої вигоди або витрати наводиться їх текстовий опис. Отже, за наявності лише текстового опису кількісних показників, для проведення оцінки, вони вважаються проаналізованими описовим методом та позначаються, як «О». Для оцінки співвідношення кількості показників, наведених в текстовій та числовій формах, застосовується  коефіцієнт описового заміщення кількісних показників (Ко), який дорівнює:</a:t>
            </a:r>
          </a:p>
          <a:p>
            <a:pPr indent="438150" lvl="0" marL="6350" marR="0" rtl="0" algn="just">
              <a:lnSpc>
                <a:spcPct val="100000"/>
              </a:lnSpc>
              <a:spcBef>
                <a:spcPts val="500"/>
              </a:spcBef>
              <a:spcAft>
                <a:spcPts val="0"/>
              </a:spcAft>
              <a:buClr>
                <a:schemeClr val="accent1"/>
              </a:buClr>
              <a:buSzPct val="25000"/>
              <a:buFont typeface="Noto Sans Symbols"/>
              <a:buNone/>
            </a:pPr>
            <a:r>
              <a:t/>
            </a:r>
            <a:endParaRPr b="0" i="0" sz="1400" u="none">
              <a:solidFill>
                <a:schemeClr val="dk1"/>
              </a:solidFill>
              <a:latin typeface="Arial"/>
              <a:ea typeface="Arial"/>
              <a:cs typeface="Arial"/>
              <a:sym typeface="Arial"/>
            </a:endParaRPr>
          </a:p>
          <a:p>
            <a:pPr indent="438150" lvl="0" marL="6350" marR="0" rtl="0" algn="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Ко</a:t>
            </a:r>
            <a:r>
              <a:rPr b="0" i="0" lang="en-US" sz="1400" u="none">
                <a:solidFill>
                  <a:schemeClr val="dk1"/>
                </a:solidFill>
                <a:latin typeface="Arial"/>
                <a:ea typeface="Arial"/>
                <a:cs typeface="Arial"/>
                <a:sym typeface="Arial"/>
              </a:rPr>
              <a:t> = Кко/Кок, де                                                                      (2)</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Ко</a:t>
            </a:r>
            <a:r>
              <a:rPr b="0" i="0" lang="en-US" sz="1400" u="none">
                <a:solidFill>
                  <a:schemeClr val="dk1"/>
                </a:solidFill>
                <a:latin typeface="Arial"/>
                <a:ea typeface="Arial"/>
                <a:cs typeface="Arial"/>
                <a:sym typeface="Arial"/>
              </a:rPr>
              <a:t> - коефіцієнт описового заміщення кількісних показників</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Кко</a:t>
            </a:r>
            <a:r>
              <a:rPr b="0" i="0" lang="en-US" sz="1400" u="none">
                <a:solidFill>
                  <a:schemeClr val="dk1"/>
                </a:solidFill>
                <a:latin typeface="Arial"/>
                <a:ea typeface="Arial"/>
                <a:cs typeface="Arial"/>
                <a:sym typeface="Arial"/>
              </a:rPr>
              <a:t> - кількість показників оцінених описовим способом</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Кок</a:t>
            </a:r>
            <a:r>
              <a:rPr b="0" i="0" lang="en-US" sz="1400" u="none">
                <a:solidFill>
                  <a:schemeClr val="dk1"/>
                </a:solidFill>
                <a:latin typeface="Arial"/>
                <a:ea typeface="Arial"/>
                <a:cs typeface="Arial"/>
                <a:sym typeface="Arial"/>
              </a:rPr>
              <a:t> - загальна сума оцінених кількісних показників</a:t>
            </a:r>
          </a:p>
          <a:p>
            <a:pPr indent="438150" lvl="0" marL="6350" marR="0" rtl="0" algn="ctr">
              <a:lnSpc>
                <a:spcPct val="100000"/>
              </a:lnSpc>
              <a:spcBef>
                <a:spcPts val="500"/>
              </a:spcBef>
              <a:spcAft>
                <a:spcPts val="0"/>
              </a:spcAft>
              <a:buClr>
                <a:schemeClr val="accent1"/>
              </a:buClr>
              <a:buSzPct val="25000"/>
              <a:buFont typeface="Noto Sans Symbols"/>
              <a:buNone/>
            </a:pPr>
            <a:r>
              <a:t/>
            </a:r>
            <a:endParaRPr b="0" i="0" sz="1400" u="none">
              <a:solidFill>
                <a:schemeClr val="dk1"/>
              </a:solidFill>
              <a:latin typeface="Arial"/>
              <a:ea typeface="Arial"/>
              <a:cs typeface="Arial"/>
              <a:sym typeface="Arial"/>
            </a:endParaRP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Для оцінки якісної складової аналізу можливо виділити такі критерії як:</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1.  Визначення проблеми, яку передбачається розв'язати шляхом державного регулювання</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2.  Визначення цілей державного регулювання</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3. Визначення усіх прийнятних альтернативних способів досягнення зазначених цілей</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4. Опис механізму, який пропонується застосувати для розв'язання проблеми</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5. Обґрунтування можливості досягнення визначених цілей у разі прийняття регуляторного акта</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6. Обґрунтування запропонованого строку дії акта</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7. Визначення заходів, з допомогою яких буде здійснюватися відстеження результативності акта</a:t>
            </a:r>
          </a:p>
        </p:txBody>
      </p:sp>
      <p:sp>
        <p:nvSpPr>
          <p:cNvPr id="287" name="Shape 287"/>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a:t>
            </a:r>
            <a:r>
              <a:rPr lang="en-US" sz="1200">
                <a:solidFill>
                  <a:srgbClr val="FFFFFF"/>
                </a:solidFill>
                <a:latin typeface="Cambria"/>
                <a:ea typeface="Cambria"/>
                <a:cs typeface="Cambria"/>
                <a:sym typeface="Cambria"/>
              </a:rPr>
              <a:t>6</a:t>
            </a:r>
          </a:p>
        </p:txBody>
      </p:sp>
      <p:sp>
        <p:nvSpPr>
          <p:cNvPr id="288" name="Shape 288"/>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92" name="Shape 292"/>
        <p:cNvGrpSpPr/>
        <p:nvPr/>
      </p:nvGrpSpPr>
      <p:grpSpPr>
        <a:xfrm>
          <a:off x="0" y="0"/>
          <a:ext cx="0" cy="0"/>
          <a:chOff x="0" y="0"/>
          <a:chExt cx="0" cy="0"/>
        </a:xfrm>
      </p:grpSpPr>
      <p:sp>
        <p:nvSpPr>
          <p:cNvPr id="293" name="Shape 293"/>
          <p:cNvSpPr txBox="1"/>
          <p:nvPr>
            <p:ph idx="4294967295" type="body"/>
          </p:nvPr>
        </p:nvSpPr>
        <p:spPr>
          <a:xfrm>
            <a:off x="179386" y="188911"/>
            <a:ext cx="8785225" cy="4032249"/>
          </a:xfrm>
          <a:prstGeom prst="rect">
            <a:avLst/>
          </a:prstGeom>
          <a:noFill/>
          <a:ln>
            <a:noFill/>
          </a:ln>
        </p:spPr>
        <p:txBody>
          <a:bodyPr anchorCtr="0" anchor="ctr" bIns="45700" lIns="91425" rIns="91425" tIns="45700">
            <a:noAutofit/>
          </a:bodyPr>
          <a:lstStyle/>
          <a:p>
            <a:pPr indent="438150" lvl="0" marL="6350" marR="0" rtl="0" algn="just">
              <a:lnSpc>
                <a:spcPct val="100000"/>
              </a:lnSpc>
              <a:spcBef>
                <a:spcPts val="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Відповідно до цього, ступінь повноти проведення якісного аналізу може бути оцінений за допомогою коефіцієнту повноти якісної оцінки (Кяк), який розраховується наступним чином:</a:t>
            </a:r>
          </a:p>
          <a:p>
            <a:pPr indent="438150" lvl="0" marL="6350" marR="0" rtl="0" algn="r">
              <a:lnSpc>
                <a:spcPct val="100000"/>
              </a:lnSpc>
              <a:spcBef>
                <a:spcPts val="500"/>
              </a:spcBef>
              <a:spcAft>
                <a:spcPts val="0"/>
              </a:spcAft>
              <a:buClr>
                <a:schemeClr val="accent1"/>
              </a:buClr>
              <a:buSzPct val="25000"/>
              <a:buFont typeface="Noto Sans Symbols"/>
              <a:buNone/>
            </a:pPr>
            <a:r>
              <a:t/>
            </a:r>
            <a:endParaRPr b="1" i="0" sz="1200" u="none">
              <a:solidFill>
                <a:schemeClr val="dk1"/>
              </a:solidFill>
              <a:latin typeface="Arial"/>
              <a:ea typeface="Arial"/>
              <a:cs typeface="Arial"/>
              <a:sym typeface="Arial"/>
            </a:endParaRPr>
          </a:p>
          <a:p>
            <a:pPr indent="438150" lvl="0" marL="6350" marR="0" rtl="0" algn="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Кяк</a:t>
            </a:r>
            <a:r>
              <a:rPr b="0" i="0" lang="en-US" sz="1400" u="none">
                <a:solidFill>
                  <a:schemeClr val="dk1"/>
                </a:solidFill>
                <a:latin typeface="Arial"/>
                <a:ea typeface="Arial"/>
                <a:cs typeface="Arial"/>
                <a:sym typeface="Arial"/>
              </a:rPr>
              <a:t> = Коя/Кяз, де                                                                              (3)</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Кяк</a:t>
            </a:r>
            <a:r>
              <a:rPr b="0" i="0" lang="en-US" sz="1400" u="none">
                <a:solidFill>
                  <a:schemeClr val="dk1"/>
                </a:solidFill>
                <a:latin typeface="Arial"/>
                <a:ea typeface="Arial"/>
                <a:cs typeface="Arial"/>
                <a:sym typeface="Arial"/>
              </a:rPr>
              <a:t> - коефіцієнт повноти якісної оцінки</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Коя</a:t>
            </a:r>
            <a:r>
              <a:rPr b="0" i="0" lang="en-US" sz="1400" u="none">
                <a:solidFill>
                  <a:schemeClr val="dk1"/>
                </a:solidFill>
                <a:latin typeface="Arial"/>
                <a:ea typeface="Arial"/>
                <a:cs typeface="Arial"/>
                <a:sym typeface="Arial"/>
              </a:rPr>
              <a:t> - кількість оцінених якісних показників </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Кяз</a:t>
            </a:r>
            <a:r>
              <a:rPr b="0" i="0" lang="en-US" sz="1400" u="none">
                <a:solidFill>
                  <a:schemeClr val="dk1"/>
                </a:solidFill>
                <a:latin typeface="Arial"/>
                <a:ea typeface="Arial"/>
                <a:cs typeface="Arial"/>
                <a:sym typeface="Arial"/>
              </a:rPr>
              <a:t> - загальна кількість якісних показників </a:t>
            </a:r>
          </a:p>
          <a:p>
            <a:pPr indent="438150" lvl="0" marL="6350" marR="0" rtl="0" algn="ctr">
              <a:lnSpc>
                <a:spcPct val="100000"/>
              </a:lnSpc>
              <a:spcBef>
                <a:spcPts val="500"/>
              </a:spcBef>
              <a:spcAft>
                <a:spcPts val="0"/>
              </a:spcAft>
              <a:buClr>
                <a:schemeClr val="accent1"/>
              </a:buClr>
              <a:buSzPct val="25000"/>
              <a:buFont typeface="Noto Sans Symbols"/>
              <a:buNone/>
            </a:pPr>
            <a:r>
              <a:t/>
            </a:r>
            <a:endParaRPr b="1" i="0" sz="1400" u="none">
              <a:solidFill>
                <a:schemeClr val="dk1"/>
              </a:solidFill>
              <a:latin typeface="Arial"/>
              <a:ea typeface="Arial"/>
              <a:cs typeface="Arial"/>
              <a:sym typeface="Arial"/>
            </a:endParaRP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Кяз</a:t>
            </a:r>
            <a:r>
              <a:rPr b="0" i="0" lang="en-US" sz="1400" u="none">
                <a:solidFill>
                  <a:schemeClr val="dk1"/>
                </a:solidFill>
                <a:latin typeface="Arial"/>
                <a:ea typeface="Arial"/>
                <a:cs typeface="Arial"/>
                <a:sym typeface="Arial"/>
              </a:rPr>
              <a:t> = Ксум-Кях</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Загальна сума якісних показників (Ксум) дорівнює 19. Кях - кількість якісних показників, розрахунок яких не передбачено методикою.</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Для ранжування державних органів за повнотою розробки АРВ проектів нормативно-правових актів використано інтегральний показник, який враховує кількісні та якісні коефіцієнти та містить наступні складові (рис.1</a:t>
            </a:r>
            <a:r>
              <a:rPr b="0" i="0" lang="en-US" sz="1200" u="none">
                <a:solidFill>
                  <a:schemeClr val="dk1"/>
                </a:solidFill>
                <a:latin typeface="Arial"/>
                <a:ea typeface="Arial"/>
                <a:cs typeface="Arial"/>
                <a:sym typeface="Arial"/>
              </a:rPr>
              <a:t>).</a:t>
            </a:r>
          </a:p>
          <a:p>
            <a:pPr indent="-273050" lvl="0" marL="273050" marR="0" rtl="0" algn="l">
              <a:spcBef>
                <a:spcPts val="575"/>
              </a:spcBef>
              <a:spcAft>
                <a:spcPts val="0"/>
              </a:spcAft>
              <a:buClr>
                <a:schemeClr val="accent1"/>
              </a:buClr>
              <a:buSzPct val="85000"/>
              <a:buFont typeface="Noto Sans Symbols"/>
              <a:buNone/>
            </a:pPr>
            <a:r>
              <a:t/>
            </a:r>
            <a:endParaRPr b="0" i="0" sz="1200" u="none">
              <a:solidFill>
                <a:schemeClr val="dk1"/>
              </a:solidFill>
              <a:latin typeface="Arial"/>
              <a:ea typeface="Arial"/>
              <a:cs typeface="Arial"/>
              <a:sym typeface="Arial"/>
            </a:endParaRPr>
          </a:p>
        </p:txBody>
      </p:sp>
      <p:sp>
        <p:nvSpPr>
          <p:cNvPr id="294" name="Shape 294"/>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1</a:t>
            </a:r>
            <a:r>
              <a:rPr lang="en-US" sz="1200">
                <a:solidFill>
                  <a:srgbClr val="FFFFFF"/>
                </a:solidFill>
                <a:latin typeface="Cambria"/>
                <a:ea typeface="Cambria"/>
                <a:cs typeface="Cambria"/>
                <a:sym typeface="Cambria"/>
              </a:rPr>
              <a:t>7</a:t>
            </a:r>
          </a:p>
        </p:txBody>
      </p:sp>
      <p:sp>
        <p:nvSpPr>
          <p:cNvPr id="295" name="Shape 295"/>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299" name="Shape 299"/>
        <p:cNvGrpSpPr/>
        <p:nvPr/>
      </p:nvGrpSpPr>
      <p:grpSpPr>
        <a:xfrm>
          <a:off x="0" y="0"/>
          <a:ext cx="0" cy="0"/>
          <a:chOff x="0" y="0"/>
          <a:chExt cx="0" cy="0"/>
        </a:xfrm>
      </p:grpSpPr>
      <p:sp>
        <p:nvSpPr>
          <p:cNvPr id="300" name="Shape 300"/>
          <p:cNvSpPr txBox="1"/>
          <p:nvPr>
            <p:ph idx="4294967295" type="body"/>
          </p:nvPr>
        </p:nvSpPr>
        <p:spPr>
          <a:xfrm>
            <a:off x="179386" y="3506787"/>
            <a:ext cx="8785225" cy="3351212"/>
          </a:xfrm>
          <a:prstGeom prst="rect">
            <a:avLst/>
          </a:prstGeom>
          <a:noFill/>
          <a:ln>
            <a:noFill/>
          </a:ln>
        </p:spPr>
        <p:txBody>
          <a:bodyPr anchorCtr="0" anchor="ctr" bIns="45700" lIns="91425" rIns="91425" tIns="45700">
            <a:noAutofit/>
          </a:bodyPr>
          <a:lstStyle/>
          <a:p>
            <a:pPr indent="438150" lvl="0" marL="6350" marR="0" rtl="0" algn="just">
              <a:lnSpc>
                <a:spcPct val="100000"/>
              </a:lnSpc>
              <a:spcBef>
                <a:spcPts val="0"/>
              </a:spcBef>
              <a:spcAft>
                <a:spcPts val="0"/>
              </a:spcAft>
              <a:buClr>
                <a:schemeClr val="accent1"/>
              </a:buClr>
              <a:buSzPct val="85000"/>
              <a:buFont typeface="Noto Sans Symbols"/>
              <a:buChar char="●"/>
            </a:pPr>
            <a:r>
              <a:rPr b="0" i="0" lang="en-US" sz="1400" u="none">
                <a:solidFill>
                  <a:schemeClr val="dk1"/>
                </a:solidFill>
                <a:latin typeface="Arial"/>
                <a:ea typeface="Arial"/>
                <a:cs typeface="Arial"/>
                <a:sym typeface="Arial"/>
              </a:rPr>
              <a:t>Коефіцієнт, що характеризує якість подання кількісних показників є складовою частиною коефіцієнту повноти кількісної оцінки, проте не використовується при розрахунку інтегрального показника. </a:t>
            </a:r>
          </a:p>
          <a:p>
            <a:pPr indent="438150" lvl="0" marL="6350" marR="0" rtl="0" algn="ctr">
              <a:lnSpc>
                <a:spcPct val="100000"/>
              </a:lnSpc>
              <a:spcBef>
                <a:spcPts val="500"/>
              </a:spcBef>
              <a:spcAft>
                <a:spcPts val="0"/>
              </a:spcAft>
              <a:buClr>
                <a:schemeClr val="accent1"/>
              </a:buClr>
              <a:buSzPct val="85000"/>
              <a:buFont typeface="Noto Sans Symbols"/>
              <a:buNone/>
            </a:pPr>
            <a:r>
              <a:t/>
            </a:r>
            <a:endParaRPr b="1" i="0" sz="1400" u="none">
              <a:solidFill>
                <a:schemeClr val="dk1"/>
              </a:solidFill>
              <a:latin typeface="Arial"/>
              <a:ea typeface="Arial"/>
              <a:cs typeface="Arial"/>
              <a:sym typeface="Arial"/>
            </a:endParaRPr>
          </a:p>
          <a:p>
            <a:pPr indent="438150" lvl="0" marL="6350" marR="0" rtl="0" algn="ctr">
              <a:lnSpc>
                <a:spcPct val="100000"/>
              </a:lnSpc>
              <a:spcBef>
                <a:spcPts val="500"/>
              </a:spcBef>
              <a:spcAft>
                <a:spcPts val="0"/>
              </a:spcAft>
              <a:buClr>
                <a:schemeClr val="accent1"/>
              </a:buClr>
              <a:buSzPct val="85000"/>
              <a:buFont typeface="Noto Sans Symbols"/>
              <a:buChar char="●"/>
            </a:pPr>
            <a:r>
              <a:rPr b="1" i="0" lang="en-US" sz="1400" u="none">
                <a:solidFill>
                  <a:schemeClr val="dk1"/>
                </a:solidFill>
                <a:latin typeface="Arial"/>
                <a:ea typeface="Arial"/>
                <a:cs typeface="Arial"/>
                <a:sym typeface="Arial"/>
              </a:rPr>
              <a:t>КI</a:t>
            </a:r>
            <a:r>
              <a:rPr b="0" i="0" lang="en-US" sz="1400" u="none">
                <a:solidFill>
                  <a:schemeClr val="dk1"/>
                </a:solidFill>
                <a:latin typeface="Arial"/>
                <a:ea typeface="Arial"/>
                <a:cs typeface="Arial"/>
                <a:sym typeface="Arial"/>
              </a:rPr>
              <a:t> = (Кяк+Кк)/2, де</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Кяк</a:t>
            </a:r>
            <a:r>
              <a:rPr b="0" i="0" lang="en-US" sz="1400" u="none">
                <a:solidFill>
                  <a:schemeClr val="dk1"/>
                </a:solidFill>
                <a:latin typeface="Arial"/>
                <a:ea typeface="Arial"/>
                <a:cs typeface="Arial"/>
                <a:sym typeface="Arial"/>
              </a:rPr>
              <a:t> - коефіцієнт повноти якісної оцінки</a:t>
            </a:r>
          </a:p>
          <a:p>
            <a:pPr indent="438150" lvl="0" marL="6350" marR="0" rtl="0" algn="ctr">
              <a:lnSpc>
                <a:spcPct val="100000"/>
              </a:lnSpc>
              <a:spcBef>
                <a:spcPts val="500"/>
              </a:spcBef>
              <a:spcAft>
                <a:spcPts val="0"/>
              </a:spcAft>
              <a:buClr>
                <a:schemeClr val="accent1"/>
              </a:buClr>
              <a:buSzPct val="25000"/>
              <a:buFont typeface="Noto Sans Symbols"/>
              <a:buNone/>
            </a:pPr>
            <a:r>
              <a:rPr b="1" i="0" lang="en-US" sz="1400" u="none">
                <a:solidFill>
                  <a:schemeClr val="dk1"/>
                </a:solidFill>
                <a:latin typeface="Arial"/>
                <a:ea typeface="Arial"/>
                <a:cs typeface="Arial"/>
                <a:sym typeface="Arial"/>
              </a:rPr>
              <a:t>Кк</a:t>
            </a:r>
            <a:r>
              <a:rPr b="0" i="0" lang="en-US" sz="1400" u="none">
                <a:solidFill>
                  <a:schemeClr val="dk1"/>
                </a:solidFill>
                <a:latin typeface="Arial"/>
                <a:ea typeface="Arial"/>
                <a:cs typeface="Arial"/>
                <a:sym typeface="Arial"/>
              </a:rPr>
              <a:t> - коефіцієнт повноти кількісної оцінки</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400" u="none">
                <a:solidFill>
                  <a:schemeClr val="dk1"/>
                </a:solidFill>
                <a:latin typeface="Arial"/>
                <a:ea typeface="Arial"/>
                <a:cs typeface="Arial"/>
                <a:sym typeface="Arial"/>
              </a:rPr>
              <a:t>	Для проведення оцінки було введено наступні позначення: «+» - оцінка проведена; «-» - оцінка не проведена, «о» - оцінка проведена описовим способом,  «х» - проведення оцінки не передбачено, «№*» - проект регуляторного акту має дерегулятивний характер.</a:t>
            </a:r>
            <a:r>
              <a:rPr b="0" i="0" lang="en-US" sz="1200" u="none">
                <a:solidFill>
                  <a:schemeClr val="dk1"/>
                </a:solidFill>
                <a:latin typeface="Arial"/>
                <a:ea typeface="Arial"/>
                <a:cs typeface="Arial"/>
                <a:sym typeface="Arial"/>
              </a:rPr>
              <a:t> </a:t>
            </a:r>
          </a:p>
          <a:p>
            <a:pPr indent="438150" lvl="0" marL="6350" marR="0" rtl="0" algn="just">
              <a:lnSpc>
                <a:spcPct val="100000"/>
              </a:lnSpc>
              <a:spcBef>
                <a:spcPts val="500"/>
              </a:spcBef>
              <a:spcAft>
                <a:spcPts val="0"/>
              </a:spcAft>
              <a:buClr>
                <a:schemeClr val="accent1"/>
              </a:buClr>
              <a:buSzPct val="25000"/>
              <a:buFont typeface="Noto Sans Symbols"/>
              <a:buNone/>
            </a:pPr>
            <a:r>
              <a:t/>
            </a:r>
            <a:endParaRPr b="0" i="0" sz="1200" u="none">
              <a:solidFill>
                <a:schemeClr val="dk1"/>
              </a:solidFill>
              <a:latin typeface="Arial"/>
              <a:ea typeface="Arial"/>
              <a:cs typeface="Arial"/>
              <a:sym typeface="Arial"/>
            </a:endParaRPr>
          </a:p>
          <a:p>
            <a:pPr indent="438150" lvl="0" marL="6350" marR="0" rtl="0" algn="l">
              <a:lnSpc>
                <a:spcPct val="100000"/>
              </a:lnSpc>
              <a:spcBef>
                <a:spcPts val="500"/>
              </a:spcBef>
              <a:spcAft>
                <a:spcPts val="0"/>
              </a:spcAft>
              <a:buClr>
                <a:schemeClr val="accent1"/>
              </a:buClr>
              <a:buSzPct val="25000"/>
              <a:buFont typeface="Noto Sans Symbols"/>
              <a:buNone/>
            </a:pPr>
            <a:r>
              <a:t/>
            </a:r>
            <a:endParaRPr b="0" i="0" sz="1200" u="none">
              <a:solidFill>
                <a:schemeClr val="dk1"/>
              </a:solidFill>
              <a:latin typeface="Arial"/>
              <a:ea typeface="Arial"/>
              <a:cs typeface="Arial"/>
              <a:sym typeface="Arial"/>
            </a:endParaRPr>
          </a:p>
          <a:p>
            <a:pPr indent="-273050" lvl="0" marL="273050" marR="0" rtl="0" algn="l">
              <a:spcBef>
                <a:spcPts val="575"/>
              </a:spcBef>
              <a:spcAft>
                <a:spcPts val="0"/>
              </a:spcAft>
              <a:buClr>
                <a:schemeClr val="accent1"/>
              </a:buClr>
              <a:buSzPct val="85000"/>
              <a:buFont typeface="Noto Sans Symbols"/>
              <a:buNone/>
            </a:pPr>
            <a:r>
              <a:t/>
            </a:r>
            <a:endParaRPr b="0" i="0" sz="1200" u="none">
              <a:solidFill>
                <a:schemeClr val="dk1"/>
              </a:solidFill>
              <a:latin typeface="Arial"/>
              <a:ea typeface="Arial"/>
              <a:cs typeface="Arial"/>
              <a:sym typeface="Arial"/>
            </a:endParaRPr>
          </a:p>
        </p:txBody>
      </p:sp>
      <p:sp>
        <p:nvSpPr>
          <p:cNvPr id="301" name="Shape 301"/>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lang="en-US" sz="1200">
                <a:solidFill>
                  <a:srgbClr val="FFFFFF"/>
                </a:solidFill>
                <a:latin typeface="Cambria"/>
                <a:ea typeface="Cambria"/>
                <a:cs typeface="Cambria"/>
                <a:sym typeface="Cambria"/>
              </a:rPr>
              <a:t>18</a:t>
            </a:r>
          </a:p>
        </p:txBody>
      </p:sp>
      <p:sp>
        <p:nvSpPr>
          <p:cNvPr id="302" name="Shape 302"/>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 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grpSp>
        <p:nvGrpSpPr>
          <p:cNvPr id="303" name="Shape 303"/>
          <p:cNvGrpSpPr/>
          <p:nvPr/>
        </p:nvGrpSpPr>
        <p:grpSpPr>
          <a:xfrm>
            <a:off x="250824" y="188912"/>
            <a:ext cx="8713787" cy="3313112"/>
            <a:chOff x="2208211" y="9394825"/>
            <a:chExt cx="23431500" cy="6000749"/>
          </a:xfrm>
        </p:grpSpPr>
        <p:sp>
          <p:nvSpPr>
            <p:cNvPr id="304" name="Shape 304"/>
            <p:cNvSpPr txBox="1"/>
            <p:nvPr/>
          </p:nvSpPr>
          <p:spPr>
            <a:xfrm>
              <a:off x="7065961" y="9394825"/>
              <a:ext cx="13430249" cy="857250"/>
            </a:xfrm>
            <a:prstGeom prst="rect">
              <a:avLst/>
            </a:prstGeom>
            <a:solidFill>
              <a:srgbClr val="99CC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400" u="none">
                  <a:solidFill>
                    <a:schemeClr val="dk1"/>
                  </a:solidFill>
                  <a:latin typeface="Times New Roman"/>
                  <a:ea typeface="Times New Roman"/>
                  <a:cs typeface="Times New Roman"/>
                  <a:sym typeface="Times New Roman"/>
                </a:rPr>
                <a:t>Інтегральний показник </a:t>
              </a:r>
              <a:r>
                <a:rPr b="1" i="0" lang="en-US" sz="1400" u="none">
                  <a:solidFill>
                    <a:schemeClr val="dk1"/>
                  </a:solidFill>
                  <a:latin typeface="Times New Roman"/>
                  <a:ea typeface="Times New Roman"/>
                  <a:cs typeface="Times New Roman"/>
                  <a:sym typeface="Times New Roman"/>
                </a:rPr>
                <a:t>(КІ)</a:t>
              </a:r>
            </a:p>
          </p:txBody>
        </p:sp>
        <p:sp>
          <p:nvSpPr>
            <p:cNvPr id="305" name="Shape 305"/>
            <p:cNvSpPr txBox="1"/>
            <p:nvPr/>
          </p:nvSpPr>
          <p:spPr>
            <a:xfrm>
              <a:off x="2208211" y="10823575"/>
              <a:ext cx="11429999" cy="1143000"/>
            </a:xfrm>
            <a:prstGeom prst="rect">
              <a:avLst/>
            </a:prstGeom>
            <a:solidFill>
              <a:srgbClr val="F6D986"/>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400" u="none">
                  <a:solidFill>
                    <a:schemeClr val="dk1"/>
                  </a:solidFill>
                  <a:latin typeface="Times New Roman"/>
                  <a:ea typeface="Times New Roman"/>
                  <a:cs typeface="Times New Roman"/>
                  <a:sym typeface="Times New Roman"/>
                </a:rPr>
                <a:t>Коефіцієнт повноти кількісної оцінки </a:t>
              </a:r>
              <a:r>
                <a:rPr b="1" i="0" lang="en-US" sz="1400" u="none">
                  <a:solidFill>
                    <a:schemeClr val="dk1"/>
                  </a:solidFill>
                  <a:latin typeface="Times New Roman"/>
                  <a:ea typeface="Times New Roman"/>
                  <a:cs typeface="Times New Roman"/>
                  <a:sym typeface="Times New Roman"/>
                </a:rPr>
                <a:t>(Кк)</a:t>
              </a:r>
            </a:p>
          </p:txBody>
        </p:sp>
        <p:sp>
          <p:nvSpPr>
            <p:cNvPr id="306" name="Shape 306"/>
            <p:cNvSpPr txBox="1"/>
            <p:nvPr/>
          </p:nvSpPr>
          <p:spPr>
            <a:xfrm>
              <a:off x="14495462" y="10823575"/>
              <a:ext cx="11144250" cy="1143000"/>
            </a:xfrm>
            <a:prstGeom prst="rect">
              <a:avLst/>
            </a:prstGeom>
            <a:solidFill>
              <a:srgbClr val="CC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400" u="none">
                  <a:solidFill>
                    <a:schemeClr val="dk1"/>
                  </a:solidFill>
                  <a:latin typeface="Times New Roman"/>
                  <a:ea typeface="Times New Roman"/>
                  <a:cs typeface="Times New Roman"/>
                  <a:sym typeface="Times New Roman"/>
                </a:rPr>
                <a:t>Коефіцієнт повноти якісної оцінки (Кяк)</a:t>
              </a:r>
            </a:p>
          </p:txBody>
        </p:sp>
        <p:sp>
          <p:nvSpPr>
            <p:cNvPr id="307" name="Shape 307"/>
            <p:cNvSpPr txBox="1"/>
            <p:nvPr/>
          </p:nvSpPr>
          <p:spPr>
            <a:xfrm>
              <a:off x="5637212" y="12538075"/>
              <a:ext cx="2857499" cy="2857499"/>
            </a:xfrm>
            <a:prstGeom prst="rect">
              <a:avLst/>
            </a:prstGeom>
            <a:solidFill>
              <a:srgbClr val="FFFF99">
                <a:alpha val="79607"/>
              </a:srgbClr>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Кількість оцінених кількісних  показників </a:t>
              </a:r>
              <a:r>
                <a:rPr b="1" i="0" lang="en-US" sz="1200" u="none">
                  <a:solidFill>
                    <a:schemeClr val="dk1"/>
                  </a:solidFill>
                  <a:latin typeface="Times New Roman"/>
                  <a:ea typeface="Times New Roman"/>
                  <a:cs typeface="Times New Roman"/>
                  <a:sym typeface="Times New Roman"/>
                </a:rPr>
                <a:t>(Кок)</a:t>
              </a:r>
            </a:p>
          </p:txBody>
        </p:sp>
        <p:sp>
          <p:nvSpPr>
            <p:cNvPr id="308" name="Shape 308"/>
            <p:cNvSpPr txBox="1"/>
            <p:nvPr/>
          </p:nvSpPr>
          <p:spPr>
            <a:xfrm>
              <a:off x="8780461" y="12538075"/>
              <a:ext cx="4857750" cy="2857499"/>
            </a:xfrm>
            <a:prstGeom prst="rect">
              <a:avLst/>
            </a:prstGeom>
            <a:solidFill>
              <a:srgbClr val="FFFF99">
                <a:alpha val="79607"/>
              </a:srgbClr>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Загальна сума кількісних показників </a:t>
              </a:r>
              <a:r>
                <a:rPr b="1" i="0" lang="en-US" sz="1200" u="none">
                  <a:solidFill>
                    <a:schemeClr val="dk1"/>
                  </a:solidFill>
                  <a:latin typeface="Times New Roman"/>
                  <a:ea typeface="Times New Roman"/>
                  <a:cs typeface="Times New Roman"/>
                  <a:sym typeface="Times New Roman"/>
                </a:rPr>
                <a:t>(Ккз):</a:t>
              </a:r>
            </a:p>
            <a:p>
              <a:pPr indent="0" lvl="0" marL="0" marR="0" rtl="0" algn="ctr">
                <a:lnSpc>
                  <a:spcPct val="100000"/>
                </a:lnSpc>
                <a:spcBef>
                  <a:spcPts val="60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- 23 показники, якщо проведено М-тест</a:t>
              </a:r>
            </a:p>
            <a:p>
              <a:pPr indent="0" lvl="0" marL="0" marR="0" rtl="0" algn="ctr">
                <a:lnSpc>
                  <a:spcPct val="100000"/>
                </a:lnSpc>
                <a:spcBef>
                  <a:spcPts val="60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- 15 показників, якщо не проведено</a:t>
              </a:r>
            </a:p>
          </p:txBody>
        </p:sp>
        <p:sp>
          <p:nvSpPr>
            <p:cNvPr id="309" name="Shape 309"/>
            <p:cNvSpPr txBox="1"/>
            <p:nvPr/>
          </p:nvSpPr>
          <p:spPr>
            <a:xfrm>
              <a:off x="2208211" y="12538075"/>
              <a:ext cx="3143249" cy="2857499"/>
            </a:xfrm>
            <a:prstGeom prst="rect">
              <a:avLst/>
            </a:prstGeom>
            <a:solidFill>
              <a:srgbClr val="FFFF99">
                <a:alpha val="59607"/>
              </a:srgbClr>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Коефіцієнт, що характеризує якість подання кількісних показників </a:t>
              </a:r>
              <a:r>
                <a:rPr b="1" i="0" lang="en-US" sz="1200" u="none">
                  <a:solidFill>
                    <a:schemeClr val="dk1"/>
                  </a:solidFill>
                  <a:latin typeface="Times New Roman"/>
                  <a:ea typeface="Times New Roman"/>
                  <a:cs typeface="Times New Roman"/>
                  <a:sym typeface="Times New Roman"/>
                </a:rPr>
                <a:t>(Ко)*</a:t>
              </a:r>
            </a:p>
          </p:txBody>
        </p:sp>
        <p:cxnSp>
          <p:nvCxnSpPr>
            <p:cNvPr id="310" name="Shape 310"/>
            <p:cNvCxnSpPr/>
            <p:nvPr/>
          </p:nvCxnSpPr>
          <p:spPr>
            <a:xfrm>
              <a:off x="3922712" y="11971336"/>
              <a:ext cx="0" cy="571500"/>
            </a:xfrm>
            <a:prstGeom prst="straightConnector1">
              <a:avLst/>
            </a:prstGeom>
            <a:noFill/>
            <a:ln cap="flat" cmpd="sng" w="9525">
              <a:solidFill>
                <a:srgbClr val="000000"/>
              </a:solidFill>
              <a:prstDash val="solid"/>
              <a:miter/>
              <a:headEnd len="med" w="med" type="none"/>
              <a:tailEnd len="med" w="med" type="none"/>
            </a:ln>
          </p:spPr>
        </p:cxnSp>
        <p:cxnSp>
          <p:nvCxnSpPr>
            <p:cNvPr id="311" name="Shape 311"/>
            <p:cNvCxnSpPr/>
            <p:nvPr/>
          </p:nvCxnSpPr>
          <p:spPr>
            <a:xfrm>
              <a:off x="7065961" y="11966575"/>
              <a:ext cx="0" cy="571500"/>
            </a:xfrm>
            <a:prstGeom prst="straightConnector1">
              <a:avLst/>
            </a:prstGeom>
            <a:noFill/>
            <a:ln cap="flat" cmpd="sng" w="9525">
              <a:solidFill>
                <a:srgbClr val="000000"/>
              </a:solidFill>
              <a:prstDash val="solid"/>
              <a:miter/>
              <a:headEnd len="med" w="med" type="none"/>
              <a:tailEnd len="lg" w="lg" type="triangle"/>
            </a:ln>
          </p:spPr>
        </p:cxnSp>
        <p:cxnSp>
          <p:nvCxnSpPr>
            <p:cNvPr id="312" name="Shape 312"/>
            <p:cNvCxnSpPr/>
            <p:nvPr/>
          </p:nvCxnSpPr>
          <p:spPr>
            <a:xfrm>
              <a:off x="11066461" y="11966575"/>
              <a:ext cx="0" cy="571500"/>
            </a:xfrm>
            <a:prstGeom prst="straightConnector1">
              <a:avLst/>
            </a:prstGeom>
            <a:noFill/>
            <a:ln cap="flat" cmpd="sng" w="9525">
              <a:solidFill>
                <a:srgbClr val="000000"/>
              </a:solidFill>
              <a:prstDash val="solid"/>
              <a:miter/>
              <a:headEnd len="med" w="med" type="none"/>
              <a:tailEnd len="lg" w="lg" type="triangle"/>
            </a:ln>
          </p:spPr>
        </p:cxnSp>
        <p:cxnSp>
          <p:nvCxnSpPr>
            <p:cNvPr id="313" name="Shape 313"/>
            <p:cNvCxnSpPr/>
            <p:nvPr/>
          </p:nvCxnSpPr>
          <p:spPr>
            <a:xfrm>
              <a:off x="11066461" y="10252075"/>
              <a:ext cx="0" cy="571500"/>
            </a:xfrm>
            <a:prstGeom prst="straightConnector1">
              <a:avLst/>
            </a:prstGeom>
            <a:noFill/>
            <a:ln cap="flat" cmpd="sng" w="9525">
              <a:solidFill>
                <a:srgbClr val="000000"/>
              </a:solidFill>
              <a:prstDash val="solid"/>
              <a:miter/>
              <a:headEnd len="med" w="med" type="none"/>
              <a:tailEnd len="lg" w="lg" type="triangle"/>
            </a:ln>
          </p:spPr>
        </p:cxnSp>
        <p:cxnSp>
          <p:nvCxnSpPr>
            <p:cNvPr id="314" name="Shape 314"/>
            <p:cNvCxnSpPr/>
            <p:nvPr/>
          </p:nvCxnSpPr>
          <p:spPr>
            <a:xfrm>
              <a:off x="16781462" y="10252075"/>
              <a:ext cx="0" cy="571500"/>
            </a:xfrm>
            <a:prstGeom prst="straightConnector1">
              <a:avLst/>
            </a:prstGeom>
            <a:noFill/>
            <a:ln cap="flat" cmpd="sng" w="9525">
              <a:solidFill>
                <a:srgbClr val="000000"/>
              </a:solidFill>
              <a:prstDash val="solid"/>
              <a:miter/>
              <a:headEnd len="med" w="med" type="none"/>
              <a:tailEnd len="lg" w="lg" type="triangle"/>
            </a:ln>
          </p:spPr>
        </p:cxnSp>
        <p:sp>
          <p:nvSpPr>
            <p:cNvPr id="315" name="Shape 315"/>
            <p:cNvSpPr txBox="1"/>
            <p:nvPr/>
          </p:nvSpPr>
          <p:spPr>
            <a:xfrm>
              <a:off x="17352962" y="12538075"/>
              <a:ext cx="4857750" cy="2857499"/>
            </a:xfrm>
            <a:prstGeom prst="rect">
              <a:avLst/>
            </a:prstGeom>
            <a:solidFill>
              <a:srgbClr val="CCFFFF">
                <a:alpha val="69803"/>
              </a:srgbClr>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Загальна сума якісних показників </a:t>
              </a:r>
              <a:r>
                <a:rPr b="1" i="0" lang="en-US" sz="1200" u="none">
                  <a:solidFill>
                    <a:schemeClr val="dk1"/>
                  </a:solidFill>
                  <a:latin typeface="Times New Roman"/>
                  <a:ea typeface="Times New Roman"/>
                  <a:cs typeface="Times New Roman"/>
                  <a:sym typeface="Times New Roman"/>
                </a:rPr>
                <a:t>(Кяз):</a:t>
              </a:r>
            </a:p>
            <a:p>
              <a:pPr indent="0" lvl="0" marL="0" marR="0" rtl="0" algn="ctr">
                <a:lnSpc>
                  <a:spcPct val="100000"/>
                </a:lnSpc>
                <a:spcBef>
                  <a:spcPts val="60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(19 показників)</a:t>
              </a:r>
            </a:p>
          </p:txBody>
        </p:sp>
        <p:sp>
          <p:nvSpPr>
            <p:cNvPr id="316" name="Shape 316"/>
            <p:cNvSpPr txBox="1"/>
            <p:nvPr/>
          </p:nvSpPr>
          <p:spPr>
            <a:xfrm>
              <a:off x="22782212" y="12538075"/>
              <a:ext cx="2857499" cy="2857499"/>
            </a:xfrm>
            <a:prstGeom prst="rect">
              <a:avLst/>
            </a:prstGeom>
            <a:solidFill>
              <a:srgbClr val="CCFFFF">
                <a:alpha val="59607"/>
              </a:srgbClr>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Кількість оцінених якісних показників </a:t>
              </a:r>
              <a:r>
                <a:rPr b="1" i="0" lang="en-US" sz="1200" u="none">
                  <a:solidFill>
                    <a:schemeClr val="dk1"/>
                  </a:solidFill>
                  <a:latin typeface="Times New Roman"/>
                  <a:ea typeface="Times New Roman"/>
                  <a:cs typeface="Times New Roman"/>
                  <a:sym typeface="Times New Roman"/>
                </a:rPr>
                <a:t>(Коя)</a:t>
              </a:r>
            </a:p>
          </p:txBody>
        </p:sp>
        <p:cxnSp>
          <p:nvCxnSpPr>
            <p:cNvPr id="317" name="Shape 317"/>
            <p:cNvCxnSpPr/>
            <p:nvPr/>
          </p:nvCxnSpPr>
          <p:spPr>
            <a:xfrm>
              <a:off x="19638962" y="11966575"/>
              <a:ext cx="0" cy="571500"/>
            </a:xfrm>
            <a:prstGeom prst="straightConnector1">
              <a:avLst/>
            </a:prstGeom>
            <a:noFill/>
            <a:ln cap="flat" cmpd="sng" w="9525">
              <a:solidFill>
                <a:srgbClr val="000000"/>
              </a:solidFill>
              <a:prstDash val="solid"/>
              <a:miter/>
              <a:headEnd len="med" w="med" type="none"/>
              <a:tailEnd len="lg" w="lg" type="triangle"/>
            </a:ln>
          </p:spPr>
        </p:cxnSp>
        <p:cxnSp>
          <p:nvCxnSpPr>
            <p:cNvPr id="318" name="Shape 318"/>
            <p:cNvCxnSpPr/>
            <p:nvPr/>
          </p:nvCxnSpPr>
          <p:spPr>
            <a:xfrm>
              <a:off x="24210962" y="11966575"/>
              <a:ext cx="0" cy="571500"/>
            </a:xfrm>
            <a:prstGeom prst="straightConnector1">
              <a:avLst/>
            </a:prstGeom>
            <a:noFill/>
            <a:ln cap="flat" cmpd="sng" w="9525">
              <a:solidFill>
                <a:srgbClr val="000000"/>
              </a:solidFill>
              <a:prstDash val="solid"/>
              <a:miter/>
              <a:headEnd len="med" w="med" type="none"/>
              <a:tailEnd len="lg" w="lg" type="triangle"/>
            </a:ln>
          </p:spPr>
        </p:cxn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22" name="Shape 322"/>
        <p:cNvGrpSpPr/>
        <p:nvPr/>
      </p:nvGrpSpPr>
      <p:grpSpPr>
        <a:xfrm>
          <a:off x="0" y="0"/>
          <a:ext cx="0" cy="0"/>
          <a:chOff x="0" y="0"/>
          <a:chExt cx="0" cy="0"/>
        </a:xfrm>
      </p:grpSpPr>
      <p:sp>
        <p:nvSpPr>
          <p:cNvPr id="323" name="Shape 323"/>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lang="en-US" sz="1200">
                <a:solidFill>
                  <a:srgbClr val="FFFFFF"/>
                </a:solidFill>
                <a:latin typeface="Cambria"/>
                <a:ea typeface="Cambria"/>
                <a:cs typeface="Cambria"/>
                <a:sym typeface="Cambria"/>
              </a:rPr>
              <a:t>19</a:t>
            </a:r>
          </a:p>
        </p:txBody>
      </p:sp>
      <p:sp>
        <p:nvSpPr>
          <p:cNvPr id="324" name="Shape 324"/>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u="sng">
                <a:solidFill>
                  <a:schemeClr val="hlink"/>
                </a:solidFill>
                <a:latin typeface="Arial"/>
                <a:ea typeface="Arial"/>
                <a:cs typeface="Arial"/>
                <a:sym typeface="Arial"/>
                <a:hlinkClick r:id="rId3"/>
              </a:rPr>
              <a:t> </a:t>
            </a:r>
            <a:r>
              <a:rPr b="0" i="0" lang="en-US" sz="1200">
                <a:solidFill>
                  <a:schemeClr val="hlink"/>
                </a:solidFill>
                <a:latin typeface="Arial"/>
                <a:ea typeface="Arial"/>
                <a:cs typeface="Arial"/>
                <a:sym typeface="Arial"/>
                <a:hlinkClick r:id="rId4"/>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5"/>
              </a:rPr>
              <a:t>ІПР НАН України</a:t>
            </a:r>
          </a:p>
        </p:txBody>
      </p:sp>
      <p:graphicFrame>
        <p:nvGraphicFramePr>
          <p:cNvPr id="325" name="Shape 325"/>
          <p:cNvGraphicFramePr/>
          <p:nvPr/>
        </p:nvGraphicFramePr>
        <p:xfrm>
          <a:off x="179386" y="692150"/>
          <a:ext cx="3000000" cy="3000000"/>
        </p:xfrm>
        <a:graphic>
          <a:graphicData uri="http://schemas.openxmlformats.org/drawingml/2006/table">
            <a:tbl>
              <a:tblPr>
                <a:noFill/>
                <a:tableStyleId>{642704AE-869D-4DAB-A071-D580FEE921BD}</a:tableStyleId>
              </a:tblPr>
              <a:tblGrid>
                <a:gridCol w="504825"/>
                <a:gridCol w="3600450"/>
                <a:gridCol w="1655750"/>
                <a:gridCol w="647700"/>
                <a:gridCol w="504825"/>
                <a:gridCol w="574675"/>
                <a:gridCol w="504825"/>
                <a:gridCol w="792150"/>
              </a:tblGrid>
              <a:tr h="427025">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Назва державного органу</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Кількість проектів НПА </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Кяк*</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Кк</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Ко</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КI</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Рейтинг</a:t>
                      </a: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r>
              <a:tr h="334950">
                <a:tc gridSpan="8">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Міністерства</a:t>
                      </a:r>
                    </a:p>
                  </a:txBody>
                  <a:tcPr marT="0" marB="0" marR="0" marL="0">
                    <a:lnL cap="flat" cmpd="sng" w="28575">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6D986"/>
                    </a:solidFill>
                  </a:tcPr>
                </a:tc>
                <a:tc hMerge="1"/>
                <a:tc hMerge="1"/>
                <a:tc hMerge="1"/>
                <a:tc hMerge="1"/>
                <a:tc hMerge="1"/>
                <a:tc hMerge="1"/>
                <a:tc hMerge="1"/>
              </a:tr>
              <a:tr h="333375">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1</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200" u="none">
                          <a:solidFill>
                            <a:schemeClr val="dk1"/>
                          </a:solidFill>
                          <a:latin typeface="Times New Roman"/>
                          <a:ea typeface="Times New Roman"/>
                          <a:cs typeface="Times New Roman"/>
                          <a:sym typeface="Times New Roman"/>
                        </a:rPr>
                        <a:t>Міністерство фінансів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6 (4 АРВ відсутні)</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0,28</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0,17</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0,09</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0,22</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12</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r h="45560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2</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200" u="none">
                          <a:solidFill>
                            <a:schemeClr val="dk1"/>
                          </a:solidFill>
                          <a:latin typeface="Times New Roman"/>
                          <a:ea typeface="Times New Roman"/>
                          <a:cs typeface="Times New Roman"/>
                          <a:sym typeface="Times New Roman"/>
                        </a:rPr>
                        <a:t>Міністерство економічного розвитку і торгівлі Украї</a:t>
                      </a:r>
                      <a:r>
                        <a:rPr b="1" lang="en-US" sz="1200">
                          <a:solidFill>
                            <a:schemeClr val="dk1"/>
                          </a:solidFill>
                          <a:latin typeface="Times New Roman"/>
                          <a:ea typeface="Times New Roman"/>
                          <a:cs typeface="Times New Roman"/>
                          <a:sym typeface="Times New Roman"/>
                        </a:rPr>
                        <a:t>н</a:t>
                      </a:r>
                      <a:r>
                        <a:rPr b="1" i="0" lang="en-US" sz="1200" u="none">
                          <a:solidFill>
                            <a:schemeClr val="dk1"/>
                          </a:solidFill>
                          <a:latin typeface="Times New Roman"/>
                          <a:ea typeface="Times New Roman"/>
                          <a:cs typeface="Times New Roman"/>
                          <a:sym typeface="Times New Roman"/>
                        </a:rPr>
                        <a:t>и </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4</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0,69</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0,32</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0,25</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0,5</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7</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r>
              <a:tr h="45560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3</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200" u="none">
                          <a:solidFill>
                            <a:schemeClr val="dk1"/>
                          </a:solidFill>
                          <a:latin typeface="Times New Roman"/>
                          <a:ea typeface="Times New Roman"/>
                          <a:cs typeface="Times New Roman"/>
                          <a:sym typeface="Times New Roman"/>
                        </a:rPr>
                        <a:t>Міністерство енергетики та вугільної промисловості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2</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0,79</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0,49</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0,36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0,64</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3</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r h="45560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4</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200" u="none">
                          <a:solidFill>
                            <a:schemeClr val="dk1"/>
                          </a:solidFill>
                          <a:latin typeface="Times New Roman"/>
                          <a:ea typeface="Times New Roman"/>
                          <a:cs typeface="Times New Roman"/>
                          <a:sym typeface="Times New Roman"/>
                        </a:rPr>
                        <a:t>Міністерство регіонального розвитку, будівництва та ЖКГ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5</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0,8</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0,53</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0,37</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4</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r>
              <a:tr h="33495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5</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200" u="none">
                          <a:solidFill>
                            <a:schemeClr val="dk1"/>
                          </a:solidFill>
                          <a:latin typeface="Times New Roman"/>
                          <a:ea typeface="Times New Roman"/>
                          <a:cs typeface="Times New Roman"/>
                          <a:sym typeface="Times New Roman"/>
                        </a:rPr>
                        <a:t>Міністерство інфраструктури України </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3</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0,89</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0,24</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0,47</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9</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r h="33495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6</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200" u="none">
                          <a:solidFill>
                            <a:schemeClr val="dk1"/>
                          </a:solidFill>
                          <a:latin typeface="Times New Roman"/>
                          <a:ea typeface="Times New Roman"/>
                          <a:cs typeface="Times New Roman"/>
                          <a:sym typeface="Times New Roman"/>
                        </a:rPr>
                        <a:t>Міністерство соціальної політики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0,79</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0,22</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0,13</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0,5</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7</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r>
              <a:tr h="33495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7</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1" i="0" lang="en-US" sz="1200" u="none">
                          <a:solidFill>
                            <a:schemeClr val="dk1"/>
                          </a:solidFill>
                          <a:latin typeface="Times New Roman"/>
                          <a:ea typeface="Times New Roman"/>
                          <a:cs typeface="Times New Roman"/>
                          <a:sym typeface="Times New Roman"/>
                        </a:rPr>
                        <a:t>Міністерство оборони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bl>
          </a:graphicData>
        </a:graphic>
      </p:graphicFrame>
      <p:sp>
        <p:nvSpPr>
          <p:cNvPr id="326" name="Shape 326"/>
          <p:cNvSpPr txBox="1"/>
          <p:nvPr/>
        </p:nvSpPr>
        <p:spPr>
          <a:xfrm>
            <a:off x="179386" y="5734050"/>
            <a:ext cx="8785225" cy="339724"/>
          </a:xfrm>
          <a:prstGeom prst="rect">
            <a:avLst/>
          </a:prstGeom>
          <a:noFill/>
          <a:ln>
            <a:noFill/>
          </a:ln>
        </p:spPr>
        <p:txBody>
          <a:bodyPr anchorCtr="0" anchor="ctr" bIns="91425"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400" u="none">
                <a:solidFill>
                  <a:schemeClr val="dk1"/>
                </a:solidFill>
                <a:latin typeface="Arial"/>
                <a:ea typeface="Arial"/>
                <a:cs typeface="Arial"/>
                <a:sym typeface="Arial"/>
              </a:rPr>
              <a:t>*В таблицях значення Кяк, Кк і Ко наведено у вигляді середніх арифметичних по кожному центральному органу виконавчої влади (далі – ЦОВВ)</a:t>
            </a:r>
          </a:p>
        </p:txBody>
      </p:sp>
      <p:sp>
        <p:nvSpPr>
          <p:cNvPr id="327" name="Shape 327"/>
          <p:cNvSpPr txBox="1"/>
          <p:nvPr/>
        </p:nvSpPr>
        <p:spPr>
          <a:xfrm>
            <a:off x="179386" y="115886"/>
            <a:ext cx="8640762" cy="339724"/>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US" sz="1400" u="none">
                <a:solidFill>
                  <a:schemeClr val="dk1"/>
                </a:solidFill>
                <a:latin typeface="Arial"/>
                <a:ea typeface="Arial"/>
                <a:cs typeface="Arial"/>
                <a:sym typeface="Arial"/>
              </a:rPr>
              <a:t>Результати проведення оцінки АРВ проектів нормативно-правових актів за серпень 2016 р.</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31" name="Shape 331"/>
        <p:cNvGrpSpPr/>
        <p:nvPr/>
      </p:nvGrpSpPr>
      <p:grpSpPr>
        <a:xfrm>
          <a:off x="0" y="0"/>
          <a:ext cx="0" cy="0"/>
          <a:chOff x="0" y="0"/>
          <a:chExt cx="0" cy="0"/>
        </a:xfrm>
      </p:grpSpPr>
      <p:sp>
        <p:nvSpPr>
          <p:cNvPr id="332" name="Shape 33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2</a:t>
            </a:r>
            <a:r>
              <a:rPr lang="en-US" sz="1200">
                <a:solidFill>
                  <a:srgbClr val="FFFFFF"/>
                </a:solidFill>
                <a:latin typeface="Cambria"/>
                <a:ea typeface="Cambria"/>
                <a:cs typeface="Cambria"/>
                <a:sym typeface="Cambria"/>
              </a:rPr>
              <a:t>0</a:t>
            </a:r>
          </a:p>
        </p:txBody>
      </p:sp>
      <p:sp>
        <p:nvSpPr>
          <p:cNvPr id="333" name="Shape 333"/>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graphicFrame>
        <p:nvGraphicFramePr>
          <p:cNvPr id="334" name="Shape 334"/>
          <p:cNvGraphicFramePr/>
          <p:nvPr/>
        </p:nvGraphicFramePr>
        <p:xfrm>
          <a:off x="179386" y="549275"/>
          <a:ext cx="3000000" cy="3000000"/>
        </p:xfrm>
        <a:graphic>
          <a:graphicData uri="http://schemas.openxmlformats.org/drawingml/2006/table">
            <a:tbl>
              <a:tblPr>
                <a:noFill/>
                <a:tableStyleId>{642704AE-869D-4DAB-A071-D580FEE921BD}</a:tableStyleId>
              </a:tblPr>
              <a:tblGrid>
                <a:gridCol w="504825"/>
                <a:gridCol w="3600450"/>
                <a:gridCol w="1655750"/>
                <a:gridCol w="647700"/>
                <a:gridCol w="504825"/>
                <a:gridCol w="574675"/>
                <a:gridCol w="504825"/>
                <a:gridCol w="792150"/>
              </a:tblGrid>
              <a:tr h="427025">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Назва державного органу</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Кількість проектів НПА </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Кяк</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Кк</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Ко</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КI</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Рейтинг</a:t>
                      </a:r>
                    </a:p>
                  </a:txBody>
                  <a:tcPr marT="0" marB="0" marR="0" marL="0">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28575">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solidFill>
                  </a:tcPr>
                </a:tc>
              </a:tr>
              <a:tr h="304800">
                <a:tc gridSpan="8">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Служби та інспекції</a:t>
                      </a:r>
                    </a:p>
                  </a:txBody>
                  <a:tcPr marT="0" marB="0" marR="0" marL="0">
                    <a:lnL cap="flat" cmpd="sng" w="28575">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6D986"/>
                    </a:solidFill>
                  </a:tcPr>
                </a:tc>
                <a:tc hMerge="1"/>
                <a:tc hMerge="1"/>
                <a:tc hMerge="1"/>
                <a:tc hMerge="1"/>
                <a:tc hMerge="1"/>
                <a:tc hMerge="1"/>
                <a:tc hMerge="1"/>
              </a:tr>
              <a:tr h="369875">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8</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a:solidFill>
                            <a:schemeClr val="dk1"/>
                          </a:solidFill>
                          <a:latin typeface="Arial"/>
                          <a:ea typeface="Arial"/>
                          <a:cs typeface="Arial"/>
                          <a:sym typeface="Arial"/>
                        </a:rPr>
                        <a:t>Державна авіаційна служба</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0,68</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0,33</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0,54</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6</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r h="365125">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9</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a:solidFill>
                            <a:schemeClr val="dk1"/>
                          </a:solidFill>
                          <a:latin typeface="Arial"/>
                          <a:ea typeface="Arial"/>
                          <a:cs typeface="Arial"/>
                          <a:sym typeface="Arial"/>
                        </a:rPr>
                        <a:t>Державна служба спеціального зв'язку та захисту інформації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2</a:t>
                      </a:r>
                    </a:p>
                  </a:txBody>
                  <a:tcPr marT="0" marB="0" marR="0" marL="0"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0,68</a:t>
                      </a:r>
                    </a:p>
                  </a:txBody>
                  <a:tcPr marT="0" marB="0" marR="0" marL="0"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0,51</a:t>
                      </a:r>
                    </a:p>
                  </a:txBody>
                  <a:tcPr marT="0" marB="0" marR="0" marL="0"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0,43</a:t>
                      </a:r>
                    </a:p>
                  </a:txBody>
                  <a:tcPr marT="0" marB="0" marR="0" marL="0"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0,59</a:t>
                      </a:r>
                    </a:p>
                  </a:txBody>
                  <a:tcPr marT="0" marB="0" marR="0" marL="0"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5</a:t>
                      </a:r>
                    </a:p>
                  </a:txBody>
                  <a:tcPr marT="0" marB="0" marR="0" marL="0"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0D3B6"/>
                    </a:solidFill>
                  </a:tcPr>
                </a:tc>
              </a:tr>
              <a:tr h="33655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10</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a:solidFill>
                            <a:schemeClr val="dk1"/>
                          </a:solidFill>
                          <a:latin typeface="Arial"/>
                          <a:ea typeface="Arial"/>
                          <a:cs typeface="Arial"/>
                          <a:sym typeface="Arial"/>
                        </a:rPr>
                        <a:t>Державна фіскальна служба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3 (1 АРВ відсутній)</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0,45</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0,31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0,38</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10</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r h="304800">
                <a:tc gridSpan="8">
                  <a:txBody>
                    <a:bodyPr>
                      <a:noAutofit/>
                    </a:bodyPr>
                    <a:lstStyle/>
                    <a:p>
                      <a:pPr indent="0" lvl="0" marL="0" marR="0" rtl="0" algn="ctr">
                        <a:lnSpc>
                          <a:spcPct val="100000"/>
                        </a:lnSpc>
                        <a:spcBef>
                          <a:spcPts val="0"/>
                        </a:spcBef>
                        <a:spcAft>
                          <a:spcPts val="0"/>
                        </a:spcAft>
                        <a:buClr>
                          <a:schemeClr val="dk1"/>
                        </a:buClr>
                        <a:buSzPct val="25000"/>
                        <a:buFont typeface="Cambria"/>
                        <a:buNone/>
                      </a:pPr>
                      <a:r>
                        <a:rPr b="1" i="0" lang="en-US" sz="1100" u="none">
                          <a:solidFill>
                            <a:schemeClr val="dk1"/>
                          </a:solidFill>
                          <a:latin typeface="Cambria"/>
                          <a:ea typeface="Cambria"/>
                          <a:cs typeface="Cambria"/>
                          <a:sym typeface="Cambria"/>
                        </a:rPr>
                        <a:t>Фонди, комітети, комісії</a:t>
                      </a:r>
                    </a:p>
                  </a:txBody>
                  <a:tcPr marT="0" marB="0" marR="0" marL="0">
                    <a:lnL cap="flat" cmpd="sng" w="28575">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F6D986"/>
                    </a:solidFill>
                  </a:tcPr>
                </a:tc>
                <a:tc hMerge="1"/>
                <a:tc hMerge="1"/>
                <a:tc hMerge="1"/>
                <a:tc hMerge="1"/>
                <a:tc hMerge="1"/>
                <a:tc hMerge="1"/>
                <a:tc hMerge="1"/>
              </a:tr>
              <a:tr h="334950">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11</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a:solidFill>
                            <a:schemeClr val="dk1"/>
                          </a:solidFill>
                          <a:latin typeface="Arial"/>
                          <a:ea typeface="Arial"/>
                          <a:cs typeface="Arial"/>
                          <a:sym typeface="Arial"/>
                        </a:rPr>
                        <a:t>Антимонопольний комітет України</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2</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0,71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0,24</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0,09</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0,48</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8</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r h="638175">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12</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a:solidFill>
                            <a:schemeClr val="dk1"/>
                          </a:solidFill>
                          <a:latin typeface="Arial"/>
                          <a:ea typeface="Arial"/>
                          <a:cs typeface="Arial"/>
                          <a:sym typeface="Arial"/>
                        </a:rPr>
                        <a:t>Національна комісія, що здійснює державне регулювання  у сфері ринків фінансових послуг</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4 (1 АРВ відсутній)</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0,15</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0,36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11</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ECC8A4">
                        <a:alpha val="49803"/>
                      </a:srgbClr>
                    </a:solidFill>
                  </a:tcPr>
                </a:tc>
              </a:tr>
              <a:tr h="638175">
                <a:tc>
                  <a:txBody>
                    <a:bodyPr>
                      <a:noAutofit/>
                    </a:bodyPr>
                    <a:lstStyle/>
                    <a:p>
                      <a:pPr indent="0" lvl="0" marL="0" marR="0" rtl="0" algn="ctr">
                        <a:lnSpc>
                          <a:spcPct val="100000"/>
                        </a:lnSpc>
                        <a:spcBef>
                          <a:spcPts val="0"/>
                        </a:spcBef>
                        <a:spcAft>
                          <a:spcPts val="0"/>
                        </a:spcAft>
                        <a:buClr>
                          <a:schemeClr val="dk1"/>
                        </a:buClr>
                        <a:buSzPct val="25000"/>
                        <a:buFont typeface="Cambria"/>
                        <a:buNone/>
                      </a:pPr>
                      <a:r>
                        <a:rPr b="0" i="0" lang="en-US" sz="1100" u="none">
                          <a:solidFill>
                            <a:schemeClr val="dk1"/>
                          </a:solidFill>
                          <a:latin typeface="Cambria"/>
                          <a:ea typeface="Cambria"/>
                          <a:cs typeface="Cambria"/>
                          <a:sym typeface="Cambria"/>
                        </a:rPr>
                        <a:t>13</a:t>
                      </a:r>
                    </a:p>
                  </a:txBody>
                  <a:tcPr marT="0" marB="0" marR="0" marL="0">
                    <a:lnL cap="flat" cmpd="sng" w="28575">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Arial"/>
                        <a:buNone/>
                      </a:pPr>
                      <a:r>
                        <a:rPr b="1" i="0" lang="en-US" sz="1200" u="none">
                          <a:solidFill>
                            <a:schemeClr val="dk1"/>
                          </a:solidFill>
                          <a:latin typeface="Arial"/>
                          <a:ea typeface="Arial"/>
                          <a:cs typeface="Arial"/>
                          <a:sym typeface="Arial"/>
                        </a:rPr>
                        <a:t>Національна комісія, що здійснює державне регулювання у сферах енергетики та комунальних послуг</a:t>
                      </a:r>
                    </a:p>
                  </a:txBody>
                  <a:tcPr marT="0" marB="0" marR="0" marL="0">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5</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1</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0,46</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0,24</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0,73</a:t>
                      </a:r>
                    </a:p>
                  </a:txBody>
                  <a:tcPr marT="0" marB="0" marR="68575" marL="68575" anchor="ctr">
                    <a:lnL cap="flat" cmpd="sng" w="12700">
                      <a:solidFill>
                        <a:schemeClr val="dk1"/>
                      </a:solidFill>
                      <a:prstDash val="solid"/>
                      <a:round/>
                      <a:headEnd len="med" w="med" type="none"/>
                      <a:tailEnd len="med" w="med" type="none"/>
                    </a:lnL>
                    <a:lnR cap="flat" cmpd="sng" w="12700">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c>
                  <a:txBody>
                    <a:bodyPr>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1200" u="none">
                          <a:solidFill>
                            <a:schemeClr val="dk1"/>
                          </a:solidFill>
                          <a:latin typeface="Times New Roman"/>
                          <a:ea typeface="Times New Roman"/>
                          <a:cs typeface="Times New Roman"/>
                          <a:sym typeface="Times New Roman"/>
                        </a:rPr>
                        <a:t>2</a:t>
                      </a:r>
                    </a:p>
                  </a:txBody>
                  <a:tcPr marT="0" marB="0" marR="68575" marL="68575" anchor="ctr">
                    <a:lnL cap="flat" cmpd="sng" w="12700">
                      <a:solidFill>
                        <a:schemeClr val="dk1"/>
                      </a:solidFill>
                      <a:prstDash val="solid"/>
                      <a:round/>
                      <a:headEnd len="med" w="med" type="none"/>
                      <a:tailEnd len="med" w="med" type="none"/>
                    </a:lnL>
                    <a:lnR cap="flat" cmpd="sng" w="28575">
                      <a:solidFill>
                        <a:schemeClr val="dk1"/>
                      </a:solidFill>
                      <a:prstDash val="solid"/>
                      <a:round/>
                      <a:headEnd len="med" w="med" type="none"/>
                      <a:tailEnd len="med" w="med" type="none"/>
                    </a:lnR>
                    <a:lnT cap="flat" cmpd="sng" w="12700">
                      <a:solidFill>
                        <a:schemeClr val="dk1"/>
                      </a:solidFill>
                      <a:prstDash val="solid"/>
                      <a:round/>
                      <a:headEnd len="med" w="med" type="none"/>
                      <a:tailEnd len="med" w="med" type="none"/>
                    </a:lnT>
                    <a:lnB cap="flat" cmpd="sng" w="12700">
                      <a:solidFill>
                        <a:schemeClr val="dk1"/>
                      </a:solidFill>
                      <a:prstDash val="solid"/>
                      <a:round/>
                      <a:headEnd len="med" w="med" type="none"/>
                      <a:tailEnd len="med" w="med" type="none"/>
                    </a:lnB>
                    <a:solidFill>
                      <a:srgbClr val="CCFFCC">
                        <a:alpha val="49803"/>
                      </a:srgbClr>
                    </a:solidFill>
                  </a:tcPr>
                </a:tc>
              </a:tr>
            </a:tbl>
          </a:graphicData>
        </a:graphic>
      </p:graphicFrame>
      <p:sp>
        <p:nvSpPr>
          <p:cNvPr id="335" name="Shape 335"/>
          <p:cNvSpPr txBox="1"/>
          <p:nvPr/>
        </p:nvSpPr>
        <p:spPr>
          <a:xfrm>
            <a:off x="179386" y="115886"/>
            <a:ext cx="8640762" cy="339724"/>
          </a:xfrm>
          <a:prstGeom prst="rect">
            <a:avLst/>
          </a:prstGeom>
          <a:noFill/>
          <a:ln>
            <a:noFill/>
          </a:ln>
        </p:spPr>
        <p:txBody>
          <a:bodyPr anchorCtr="0" anchor="ctr" bIns="91425"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US" sz="1400" u="none">
                <a:solidFill>
                  <a:schemeClr val="dk1"/>
                </a:solidFill>
                <a:latin typeface="Arial"/>
                <a:ea typeface="Arial"/>
                <a:cs typeface="Arial"/>
                <a:sym typeface="Arial"/>
              </a:rPr>
              <a:t>Результати проведення оцінки АРВ проектів нормативно-правових актів за червень 2016 р.</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39" name="Shape 339"/>
        <p:cNvGrpSpPr/>
        <p:nvPr/>
      </p:nvGrpSpPr>
      <p:grpSpPr>
        <a:xfrm>
          <a:off x="0" y="0"/>
          <a:ext cx="0" cy="0"/>
          <a:chOff x="0" y="0"/>
          <a:chExt cx="0" cy="0"/>
        </a:xfrm>
      </p:grpSpPr>
      <p:pic>
        <p:nvPicPr>
          <p:cNvPr id="340" name="Shape 340"/>
          <p:cNvPicPr preferRelativeResize="0"/>
          <p:nvPr/>
        </p:nvPicPr>
        <p:blipFill rotWithShape="1">
          <a:blip r:embed="rId3">
            <a:alphaModFix/>
          </a:blip>
          <a:srcRect b="0" l="0" r="0" t="0"/>
          <a:stretch/>
        </p:blipFill>
        <p:spPr>
          <a:xfrm>
            <a:off x="1547812" y="1196975"/>
            <a:ext cx="5883274" cy="4435474"/>
          </a:xfrm>
          <a:prstGeom prst="rect">
            <a:avLst/>
          </a:prstGeom>
          <a:noFill/>
          <a:ln>
            <a:noFill/>
          </a:ln>
        </p:spPr>
      </p:pic>
      <p:sp>
        <p:nvSpPr>
          <p:cNvPr id="341" name="Shape 341"/>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4"/>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5"/>
              </a:rPr>
              <a:t>ІПР НАН України</a:t>
            </a:r>
          </a:p>
        </p:txBody>
      </p:sp>
      <p:sp>
        <p:nvSpPr>
          <p:cNvPr id="342" name="Shape 34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2</a:t>
            </a:r>
            <a:r>
              <a:rPr lang="en-US" sz="1200">
                <a:solidFill>
                  <a:srgbClr val="FFFFFF"/>
                </a:solidFill>
                <a:latin typeface="Cambria"/>
                <a:ea typeface="Cambria"/>
                <a:cs typeface="Cambria"/>
                <a:sym typeface="Cambria"/>
              </a:rPr>
              <a:t>1</a:t>
            </a:r>
          </a:p>
        </p:txBody>
      </p:sp>
      <p:sp>
        <p:nvSpPr>
          <p:cNvPr id="343" name="Shape 343"/>
          <p:cNvSpPr txBox="1"/>
          <p:nvPr/>
        </p:nvSpPr>
        <p:spPr>
          <a:xfrm>
            <a:off x="179386" y="5876925"/>
            <a:ext cx="8785225" cy="417511"/>
          </a:xfrm>
          <a:prstGeom prst="rect">
            <a:avLst/>
          </a:prstGeom>
          <a:noFill/>
          <a:ln>
            <a:noFill/>
          </a:ln>
        </p:spPr>
        <p:txBody>
          <a:bodyPr anchorCtr="0" anchor="b" bIns="91425" lIns="91425" rIns="91425" tIns="45700">
            <a:noAutofit/>
          </a:bodyPr>
          <a:lstStyle/>
          <a:p>
            <a:pPr indent="444500" lvl="0" marL="0" marR="0" rtl="0" algn="ctr">
              <a:lnSpc>
                <a:spcPct val="100000"/>
              </a:lnSpc>
              <a:spcBef>
                <a:spcPts val="0"/>
              </a:spcBef>
              <a:spcAft>
                <a:spcPts val="0"/>
              </a:spcAft>
              <a:buClr>
                <a:schemeClr val="dk1"/>
              </a:buClr>
              <a:buSzPct val="25000"/>
              <a:buFont typeface="Calibri"/>
              <a:buNone/>
            </a:pPr>
            <a:r>
              <a:rPr b="0" i="0" lang="en-US" sz="1400" u="none">
                <a:solidFill>
                  <a:schemeClr val="dk1"/>
                </a:solidFill>
                <a:latin typeface="Calibri"/>
                <a:ea typeface="Calibri"/>
                <a:cs typeface="Calibri"/>
                <a:sym typeface="Calibri"/>
              </a:rPr>
              <a:t>Номера державних органів на рис. відповідають порядковому номеру органу в табл. на слайдах 21,22</a:t>
            </a:r>
          </a:p>
        </p:txBody>
      </p:sp>
      <p:sp>
        <p:nvSpPr>
          <p:cNvPr id="344" name="Shape 344"/>
          <p:cNvSpPr txBox="1"/>
          <p:nvPr/>
        </p:nvSpPr>
        <p:spPr>
          <a:xfrm>
            <a:off x="179386" y="765175"/>
            <a:ext cx="8785225" cy="417511"/>
          </a:xfrm>
          <a:prstGeom prst="rect">
            <a:avLst/>
          </a:prstGeom>
          <a:noFill/>
          <a:ln>
            <a:noFill/>
          </a:ln>
        </p:spPr>
        <p:txBody>
          <a:bodyPr anchorCtr="0" anchor="b" bIns="91425" lIns="91425" rIns="91425" tIns="45700">
            <a:noAutofit/>
          </a:bodyPr>
          <a:lstStyle/>
          <a:p>
            <a:pPr indent="444500" lvl="0" marL="0" marR="0" rtl="0" algn="just">
              <a:lnSpc>
                <a:spcPct val="100000"/>
              </a:lnSpc>
              <a:spcBef>
                <a:spcPts val="0"/>
              </a:spcBef>
              <a:spcAft>
                <a:spcPts val="0"/>
              </a:spcAft>
              <a:buClr>
                <a:schemeClr val="dk1"/>
              </a:buClr>
              <a:buSzPct val="25000"/>
              <a:buFont typeface="Calibri"/>
              <a:buNone/>
            </a:pPr>
            <a:r>
              <a:rPr b="0" i="0" lang="en-US" sz="1200" u="none">
                <a:solidFill>
                  <a:schemeClr val="dk1"/>
                </a:solidFill>
                <a:latin typeface="Calibri"/>
                <a:ea typeface="Calibri"/>
                <a:cs typeface="Calibri"/>
                <a:sym typeface="Calibri"/>
              </a:rPr>
              <a:t>Для інтерпретації отриманих даних було побудовано матрицю розподілу державних органів за коефіцієнтами повноти кількісної та якісної оцінок та кількості розроблених проектів регуляторних актів. Наведена матриця складається з 4 квадрантів. З точку зору аналізу, найкращим вважається 2 квадрант, оскільки до нього увійшли державні органи, які провели максимально повний якісний і кількісний аналіз проектів НПА. Найгіршим є 4 квадрант, в якому коефіцієнти повноти якісної та кількісної оцінки є найнижчими. 1 та 3 квадранти містять середні значення Кяк і Кк. </a:t>
            </a:r>
          </a:p>
        </p:txBody>
      </p:sp>
      <p:sp>
        <p:nvSpPr>
          <p:cNvPr id="345" name="Shape 345"/>
          <p:cNvSpPr txBox="1"/>
          <p:nvPr/>
        </p:nvSpPr>
        <p:spPr>
          <a:xfrm rot="-5400000">
            <a:off x="1083468" y="2093118"/>
            <a:ext cx="1152525" cy="3667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високий</a:t>
            </a:r>
          </a:p>
        </p:txBody>
      </p:sp>
      <p:sp>
        <p:nvSpPr>
          <p:cNvPr id="346" name="Shape 346"/>
          <p:cNvSpPr txBox="1"/>
          <p:nvPr/>
        </p:nvSpPr>
        <p:spPr>
          <a:xfrm rot="-5400000">
            <a:off x="1083468" y="3893343"/>
            <a:ext cx="1152525" cy="3667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низький</a:t>
            </a:r>
          </a:p>
        </p:txBody>
      </p:sp>
      <p:sp>
        <p:nvSpPr>
          <p:cNvPr id="347" name="Shape 347"/>
          <p:cNvSpPr txBox="1"/>
          <p:nvPr/>
        </p:nvSpPr>
        <p:spPr>
          <a:xfrm>
            <a:off x="3059111" y="5373687"/>
            <a:ext cx="1152525" cy="2746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низький</a:t>
            </a:r>
          </a:p>
        </p:txBody>
      </p:sp>
      <p:sp>
        <p:nvSpPr>
          <p:cNvPr id="348" name="Shape 348"/>
          <p:cNvSpPr txBox="1"/>
          <p:nvPr/>
        </p:nvSpPr>
        <p:spPr>
          <a:xfrm>
            <a:off x="5795962" y="5373687"/>
            <a:ext cx="1152525" cy="2746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високий</a:t>
            </a:r>
          </a:p>
        </p:txBody>
      </p:sp>
      <p:sp>
        <p:nvSpPr>
          <p:cNvPr descr="https://apf.mail.ru/cgi-bin/readmsg/%D0%92%D1%8B%D0%B5%D0%B7%D0%B4%20%D0%BD%D0%B0%20%D0%B2%D0%B5%D1%87%D0%B5%D1%80%D0%BD%D1%8E%D1%8E%20%D0%B7%D0%BE%D1%80%D1%8C%D0%BA%D1%83%20-%20%D0%BA%D0%BE%D0%BF%D0%B8%D1%8F.jpg?id=14737382430000000150%3B0%3B1&amp;x-email=stasya_9107%40mail.ru&amp;exif=1&amp;bs=2965&amp;bl=52800&amp;ct=image%2Fjpeg&amp;cn=%25d0%2592%25d1%258b%25d0%25b5%25d0%25b7%25d0%25b4%2520%25d0%25bd%25d0%25b0%2520%25d0%25b2%25d0%25b5%25d1%2587%25d0%25b5%25d1%2580%25d0%25bd%25d1%258e%25d1%258e%2520%25d0%25b7%25d0%25be%25d1%2580%25d1%258c%25d0%25ba%25d1%2583%2520%252d%2520%25d0%25ba%25d0%25be%25d0%25bf%25d0%25b8%25d1%258f.jpg&amp;cte=binary" id="349" name="Shape 349"/>
          <p:cNvSpPr txBox="1"/>
          <p:nvPr/>
        </p:nvSpPr>
        <p:spPr>
          <a:xfrm>
            <a:off x="134936" y="-144461"/>
            <a:ext cx="304799" cy="3047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descr="https://apf.mail.ru/cgi-bin/readmsg/%D0%92%D1%8B%D0%B5%D0%B7%D0%B4%20%D0%BD%D0%B0%20%D0%B2%D0%B5%D1%87%D0%B5%D1%80%D0%BD%D1%8E%D1%8E%20%D0%B7%D0%BE%D1%80%D1%8C%D0%BA%D1%83%20-%20%D0%BA%D0%BE%D0%BF%D0%B8%D1%8F.jpg?id=14737382430000000150%3B0%3B1&amp;x-email=stasya_9107%40mail.ru&amp;exif=1&amp;bs=2965&amp;bl=52800&amp;ct=image%2Fjpeg&amp;cn=%25d0%2592%25d1%258b%25d0%25b5%25d0%25b7%25d0%25b4%2520%25d0%25bd%25d0%25b0%2520%25d0%25b2%25d0%25b5%25d1%2587%25d0%25b5%25d1%2580%25d0%25bd%25d1%258e%25d1%258e%2520%25d0%25b7%25d0%25be%25d1%2580%25d1%258c%25d0%25ba%25d1%2583%2520%252d%2520%25d0%25ba%25d0%25be%25d0%25bf%25d0%25b8%25d1%258f.jpg&amp;cte=binary" id="350" name="Shape 350"/>
          <p:cNvSpPr txBox="1"/>
          <p:nvPr/>
        </p:nvSpPr>
        <p:spPr>
          <a:xfrm>
            <a:off x="134936" y="-144461"/>
            <a:ext cx="304799" cy="3047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
        <p:nvSpPr>
          <p:cNvPr descr="https://apf.mail.ru/cgi-bin/readmsg/%D0%92%D1%8B%D0%B5%D0%B7%D0%B4%20%D0%BD%D0%B0%20%D0%B2%D0%B5%D1%87%D0%B5%D1%80%D0%BD%D1%8E%D1%8E%20%D0%B7%D0%BE%D1%80%D1%8C%D0%BA%D1%83%20-%20%D0%BA%D0%BE%D0%BF%D0%B8%D1%8F.jpg?id=14737382430000000150%3B0%3B1&amp;x-email=stasya_9107%40mail.ru&amp;exif=1&amp;bs=2965&amp;bl=52800&amp;ct=image%2Fjpeg&amp;cn=%25d0%2592%25d1%258b%25d0%25b5%25d0%25b7%25d0%25b4%2520%25d0%25bd%25d0%25b0%2520%25d0%25b2%25d0%25b5%25d1%2587%25d0%25b5%25d1%2580%25d0%25bd%25d1%258e%25d1%258e%2520%25d0%25b7%25d0%25be%25d1%2580%25d1%258c%25d0%25ba%25d1%2583%2520%252d%2520%25d0%25ba%25d0%25be%25d0%25bf%25d0%25b8%25d1%258f.jpg&amp;cte=binary" id="351" name="Shape 351"/>
          <p:cNvSpPr txBox="1"/>
          <p:nvPr/>
        </p:nvSpPr>
        <p:spPr>
          <a:xfrm>
            <a:off x="134936" y="-144461"/>
            <a:ext cx="304799" cy="3047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55" name="Shape 355"/>
        <p:cNvGrpSpPr/>
        <p:nvPr/>
      </p:nvGrpSpPr>
      <p:grpSpPr>
        <a:xfrm>
          <a:off x="0" y="0"/>
          <a:ext cx="0" cy="0"/>
          <a:chOff x="0" y="0"/>
          <a:chExt cx="0" cy="0"/>
        </a:xfrm>
      </p:grpSpPr>
      <p:sp>
        <p:nvSpPr>
          <p:cNvPr id="356" name="Shape 356"/>
          <p:cNvSpPr txBox="1"/>
          <p:nvPr>
            <p:ph idx="4294967295" type="body"/>
          </p:nvPr>
        </p:nvSpPr>
        <p:spPr>
          <a:xfrm>
            <a:off x="179386" y="115886"/>
            <a:ext cx="8785225" cy="2428875"/>
          </a:xfrm>
          <a:prstGeom prst="rect">
            <a:avLst/>
          </a:prstGeom>
          <a:noFill/>
          <a:ln>
            <a:noFill/>
          </a:ln>
        </p:spPr>
        <p:txBody>
          <a:bodyPr anchorCtr="0" anchor="ctr" bIns="45700" lIns="91425" rIns="91425" tIns="45700">
            <a:noAutofit/>
          </a:bodyPr>
          <a:lstStyle/>
          <a:p>
            <a:pPr indent="438150" lvl="0" marL="6350" marR="0" rtl="0" algn="just">
              <a:lnSpc>
                <a:spcPct val="100000"/>
              </a:lnSpc>
              <a:spcBef>
                <a:spcPts val="0"/>
              </a:spcBef>
              <a:spcAft>
                <a:spcPts val="0"/>
              </a:spcAft>
              <a:buClr>
                <a:schemeClr val="accent1"/>
              </a:buClr>
              <a:buSzPct val="25000"/>
              <a:buFont typeface="Noto Sans Symbols"/>
              <a:buNone/>
            </a:pPr>
            <a:r>
              <a:rPr b="0" i="0" lang="en-US" sz="1200" u="none">
                <a:solidFill>
                  <a:schemeClr val="dk1"/>
                </a:solidFill>
                <a:latin typeface="Arial"/>
                <a:ea typeface="Arial"/>
                <a:cs typeface="Arial"/>
                <a:sym typeface="Arial"/>
              </a:rPr>
              <a:t>Згідно з матрицею,  за якістю підготовки проектів АРВ, найкращі результати має державний орган, який знаходиться в </a:t>
            </a:r>
            <a:r>
              <a:rPr b="1" i="0" lang="en-US" sz="1200" u="none">
                <a:solidFill>
                  <a:schemeClr val="dk1"/>
                </a:solidFill>
                <a:latin typeface="Arial"/>
                <a:ea typeface="Arial"/>
                <a:cs typeface="Arial"/>
                <a:sym typeface="Arial"/>
              </a:rPr>
              <a:t>2 квадранті, </a:t>
            </a:r>
            <a:r>
              <a:rPr b="0" i="0" lang="en-US" sz="1200" u="none">
                <a:solidFill>
                  <a:schemeClr val="dk1"/>
                </a:solidFill>
                <a:latin typeface="Arial"/>
                <a:ea typeface="Arial"/>
                <a:cs typeface="Arial"/>
                <a:sym typeface="Arial"/>
              </a:rPr>
              <a:t>а саме Міністерство оборони України, за рахунок максимальних значень Кя, Кк=1 та відустності показників оцінених описовим способом. </a:t>
            </a:r>
            <a:r>
              <a:rPr b="1" i="0" lang="en-US" sz="1200" u="none">
                <a:solidFill>
                  <a:schemeClr val="dk1"/>
                </a:solidFill>
                <a:latin typeface="Arial"/>
                <a:ea typeface="Arial"/>
                <a:cs typeface="Arial"/>
                <a:sym typeface="Arial"/>
              </a:rPr>
              <a:t>4 квадрант</a:t>
            </a:r>
            <a:r>
              <a:rPr b="0" i="0" lang="en-US" sz="1200" u="none">
                <a:solidFill>
                  <a:schemeClr val="dk1"/>
                </a:solidFill>
                <a:latin typeface="Arial"/>
                <a:ea typeface="Arial"/>
                <a:cs typeface="Arial"/>
                <a:sym typeface="Arial"/>
              </a:rPr>
              <a:t> вважаться найгіршим з точки зору низьких показників якісної та кількісної оцінки проектів. За результатами проведеного аналізу, в серпні, до нього увійшло 3 органи (Міністерство фінансів України, Державна фіскальна служба та Національна комісія, що здійснює державне регулювання  у сфері ринків фінансових послуг), що пов’язано з відсутністю АРВ до деяких проектів </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200" u="none">
                <a:solidFill>
                  <a:schemeClr val="dk1"/>
                </a:solidFill>
                <a:latin typeface="Arial"/>
                <a:ea typeface="Arial"/>
                <a:cs typeface="Arial"/>
                <a:sym typeface="Arial"/>
              </a:rPr>
              <a:t>Ще </a:t>
            </a:r>
            <a:r>
              <a:rPr b="1" i="0" lang="en-US" sz="1200" u="none">
                <a:solidFill>
                  <a:schemeClr val="dk1"/>
                </a:solidFill>
                <a:latin typeface="Arial"/>
                <a:ea typeface="Arial"/>
                <a:cs typeface="Arial"/>
                <a:sym typeface="Arial"/>
              </a:rPr>
              <a:t>9 регуляторних органів увійшли до 3 квадранту</a:t>
            </a:r>
            <a:r>
              <a:rPr b="0" i="0" lang="en-US" sz="1200" u="none">
                <a:solidFill>
                  <a:schemeClr val="dk1"/>
                </a:solidFill>
                <a:latin typeface="Arial"/>
                <a:ea typeface="Arial"/>
                <a:cs typeface="Arial"/>
                <a:sym typeface="Arial"/>
              </a:rPr>
              <a:t>, що свідчить про досить високі показники коефіцієнтів якісної оцінки, та, навпаки, низькі значення коефіцієнту повноти кількісної оцінки.</a:t>
            </a:r>
          </a:p>
          <a:p>
            <a:pPr indent="438150" lvl="0" marL="6350" marR="0" rtl="0" algn="just">
              <a:lnSpc>
                <a:spcPct val="100000"/>
              </a:lnSpc>
              <a:spcBef>
                <a:spcPts val="500"/>
              </a:spcBef>
              <a:spcAft>
                <a:spcPts val="0"/>
              </a:spcAft>
              <a:buClr>
                <a:schemeClr val="accent1"/>
              </a:buClr>
              <a:buSzPct val="25000"/>
              <a:buFont typeface="Noto Sans Symbols"/>
              <a:buNone/>
            </a:pPr>
            <a:r>
              <a:rPr b="0" i="0" lang="en-US" sz="1200" u="none">
                <a:solidFill>
                  <a:schemeClr val="dk1"/>
                </a:solidFill>
                <a:latin typeface="Cambria"/>
                <a:ea typeface="Cambria"/>
                <a:cs typeface="Cambria"/>
                <a:sym typeface="Cambria"/>
              </a:rPr>
              <a:t>В серпні </a:t>
            </a:r>
            <a:r>
              <a:rPr lang="en-US" sz="1200">
                <a:latin typeface="Cambria"/>
                <a:ea typeface="Cambria"/>
                <a:cs typeface="Cambria"/>
                <a:sym typeface="Cambria"/>
              </a:rPr>
              <a:t>2016 р.</a:t>
            </a:r>
            <a:r>
              <a:rPr b="0" i="0" lang="en-US" sz="1200" u="none">
                <a:solidFill>
                  <a:schemeClr val="dk1"/>
                </a:solidFill>
                <a:latin typeface="Cambria"/>
                <a:ea typeface="Cambria"/>
                <a:cs typeface="Cambria"/>
                <a:sym typeface="Cambria"/>
              </a:rPr>
              <a:t> розроблено 39 проектів нормативно-правових актів, що на 11,3% менше, ніж у липні. Всі АРВ розроблені за новою методикою, проте в 6 з них АРВ відсутній або з’явився на офіційних сайтах пізніше, ніж сам проект, що є порушенням норм ст. 9 Закону України № 1160 в частині обов'язковості оприлюднення проекту нормативно-правового акта разом з АРВ до нього.</a:t>
            </a:r>
          </a:p>
        </p:txBody>
      </p:sp>
      <p:sp>
        <p:nvSpPr>
          <p:cNvPr id="357" name="Shape 357"/>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2</a:t>
            </a:r>
            <a:r>
              <a:rPr lang="en-US" sz="1200">
                <a:solidFill>
                  <a:srgbClr val="FFFFFF"/>
                </a:solidFill>
                <a:latin typeface="Cambria"/>
                <a:ea typeface="Cambria"/>
                <a:cs typeface="Cambria"/>
                <a:sym typeface="Cambria"/>
              </a:rPr>
              <a:t>2</a:t>
            </a:r>
          </a:p>
        </p:txBody>
      </p:sp>
      <p:sp>
        <p:nvSpPr>
          <p:cNvPr id="358" name="Shape 358"/>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pic>
        <p:nvPicPr>
          <p:cNvPr id="359" name="Shape 359"/>
          <p:cNvPicPr preferRelativeResize="0"/>
          <p:nvPr/>
        </p:nvPicPr>
        <p:blipFill rotWithShape="1">
          <a:blip r:embed="rId5">
            <a:alphaModFix/>
          </a:blip>
          <a:srcRect b="0" l="0" r="0" t="0"/>
          <a:stretch/>
        </p:blipFill>
        <p:spPr>
          <a:xfrm>
            <a:off x="1086425" y="2810775"/>
            <a:ext cx="6388200" cy="3003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63" name="Shape 363"/>
        <p:cNvGrpSpPr/>
        <p:nvPr/>
      </p:nvGrpSpPr>
      <p:grpSpPr>
        <a:xfrm>
          <a:off x="0" y="0"/>
          <a:ext cx="0" cy="0"/>
          <a:chOff x="0" y="0"/>
          <a:chExt cx="0" cy="0"/>
        </a:xfrm>
      </p:grpSpPr>
      <p:sp>
        <p:nvSpPr>
          <p:cNvPr id="364" name="Shape 364"/>
          <p:cNvSpPr txBox="1"/>
          <p:nvPr>
            <p:ph type="title"/>
          </p:nvPr>
        </p:nvSpPr>
        <p:spPr>
          <a:xfrm>
            <a:off x="323850" y="333375"/>
            <a:ext cx="8569325" cy="346074"/>
          </a:xfrm>
          <a:prstGeom prst="rect">
            <a:avLst/>
          </a:prstGeom>
          <a:noFill/>
          <a:ln>
            <a:noFill/>
          </a:ln>
        </p:spPr>
        <p:txBody>
          <a:bodyPr anchorCtr="0" anchor="b" bIns="91425"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600" u="none" cap="none" strike="noStrike">
                <a:solidFill>
                  <a:schemeClr val="dk1"/>
                </a:solidFill>
                <a:latin typeface="Calibri"/>
                <a:ea typeface="Calibri"/>
                <a:cs typeface="Calibri"/>
                <a:sym typeface="Calibri"/>
              </a:rPr>
              <a:t>Співвідношення коефіцієнту описового заміщення кількісних показників та коефіцієнту повноти кількісної оцінки </a:t>
            </a:r>
          </a:p>
        </p:txBody>
      </p:sp>
      <p:sp>
        <p:nvSpPr>
          <p:cNvPr id="365" name="Shape 365"/>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 НДЦ ІПР НАН України</a:t>
            </a:r>
          </a:p>
        </p:txBody>
      </p:sp>
      <p:sp>
        <p:nvSpPr>
          <p:cNvPr id="366" name="Shape 366"/>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2</a:t>
            </a:r>
            <a:r>
              <a:rPr lang="en-US" sz="1200">
                <a:solidFill>
                  <a:srgbClr val="FFFFFF"/>
                </a:solidFill>
                <a:latin typeface="Cambria"/>
                <a:ea typeface="Cambria"/>
                <a:cs typeface="Cambria"/>
                <a:sym typeface="Cambria"/>
              </a:rPr>
              <a:t>3</a:t>
            </a:r>
          </a:p>
        </p:txBody>
      </p:sp>
      <p:sp>
        <p:nvSpPr>
          <p:cNvPr id="367" name="Shape 367"/>
          <p:cNvSpPr txBox="1"/>
          <p:nvPr/>
        </p:nvSpPr>
        <p:spPr>
          <a:xfrm>
            <a:off x="215924" y="5397424"/>
            <a:ext cx="8785200" cy="6399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Найкращі показники в Міністерства оборони України, Міністерства регіонального розвитку, будівництва та ЖКГ України, Міністерства енергетики та вугільної промисловості України, вони потрапили до групи з середнім рівнем (</a:t>
            </a:r>
            <a:r>
              <a:rPr b="1" i="0" lang="en-US" sz="1200" u="none">
                <a:solidFill>
                  <a:schemeClr val="dk1"/>
                </a:solidFill>
                <a:latin typeface="Arial"/>
                <a:ea typeface="Arial"/>
                <a:cs typeface="Arial"/>
                <a:sym typeface="Arial"/>
              </a:rPr>
              <a:t>0,4 &lt;</a:t>
            </a:r>
            <a:r>
              <a:rPr b="1" i="1" lang="en-US" sz="1200" u="none">
                <a:solidFill>
                  <a:schemeClr val="dk1"/>
                </a:solidFill>
                <a:latin typeface="Arial"/>
                <a:ea typeface="Arial"/>
                <a:cs typeface="Arial"/>
                <a:sym typeface="Arial"/>
              </a:rPr>
              <a:t> </a:t>
            </a:r>
            <a:r>
              <a:rPr b="1" i="0" lang="en-US" sz="1200" u="none">
                <a:solidFill>
                  <a:schemeClr val="dk1"/>
                </a:solidFill>
                <a:latin typeface="Arial"/>
                <a:ea typeface="Arial"/>
                <a:cs typeface="Arial"/>
                <a:sym typeface="Arial"/>
              </a:rPr>
              <a:t>Кк </a:t>
            </a:r>
            <a:r>
              <a:rPr b="1" i="1" lang="en-US" sz="1200" u="none">
                <a:solidFill>
                  <a:schemeClr val="dk1"/>
                </a:solidFill>
                <a:latin typeface="Arial"/>
                <a:ea typeface="Arial"/>
                <a:cs typeface="Arial"/>
                <a:sym typeface="Arial"/>
              </a:rPr>
              <a:t>≤</a:t>
            </a:r>
            <a:r>
              <a:rPr b="1" i="0" lang="en-US" sz="1200" u="none">
                <a:solidFill>
                  <a:schemeClr val="dk1"/>
                </a:solidFill>
                <a:latin typeface="Arial"/>
                <a:ea typeface="Arial"/>
                <a:cs typeface="Arial"/>
                <a:sym typeface="Arial"/>
              </a:rPr>
              <a:t> 0,7</a:t>
            </a:r>
            <a:r>
              <a:rPr b="0" i="0" lang="en-US" sz="1200" u="none">
                <a:solidFill>
                  <a:schemeClr val="dk1"/>
                </a:solidFill>
                <a:latin typeface="Arial"/>
                <a:ea typeface="Arial"/>
                <a:cs typeface="Arial"/>
                <a:sym typeface="Arial"/>
              </a:rPr>
              <a:t> (4 органи)). Низькі показники в інших ЦОВВ обґрунтовані відсутністю АРВ та кількісних показників результативності.</a:t>
            </a:r>
          </a:p>
        </p:txBody>
      </p:sp>
      <p:sp>
        <p:nvSpPr>
          <p:cNvPr id="368" name="Shape 368"/>
          <p:cNvSpPr txBox="1"/>
          <p:nvPr/>
        </p:nvSpPr>
        <p:spPr>
          <a:xfrm>
            <a:off x="179386" y="620712"/>
            <a:ext cx="8785225" cy="45720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Згідно до діаграми, найгірші показники мають Міністерство фінансів України та Міністерство соціальної політики України, в яких АРВ до частини проектів нормативно-правових актів відсутні, що </a:t>
            </a:r>
            <a:r>
              <a:rPr lang="en-US" sz="1200">
                <a:solidFill>
                  <a:schemeClr val="dk1"/>
                </a:solidFill>
              </a:rPr>
              <a:t>не відповідає чинному </a:t>
            </a:r>
            <a:r>
              <a:rPr b="0" i="0" lang="en-US" sz="1200" u="none">
                <a:solidFill>
                  <a:schemeClr val="dk1"/>
                </a:solidFill>
                <a:latin typeface="Arial"/>
                <a:ea typeface="Arial"/>
                <a:cs typeface="Arial"/>
                <a:sym typeface="Arial"/>
              </a:rPr>
              <a:t> законодавств</a:t>
            </a:r>
            <a:r>
              <a:rPr lang="en-US" sz="1200">
                <a:solidFill>
                  <a:schemeClr val="dk1"/>
                </a:solidFill>
              </a:rPr>
              <a:t>у</a:t>
            </a:r>
            <a:r>
              <a:rPr b="0" i="0" lang="en-US" sz="1200" u="none">
                <a:solidFill>
                  <a:schemeClr val="dk1"/>
                </a:solidFill>
                <a:latin typeface="Arial"/>
                <a:ea typeface="Arial"/>
                <a:cs typeface="Arial"/>
                <a:sym typeface="Arial"/>
              </a:rPr>
              <a:t>. </a:t>
            </a:r>
          </a:p>
        </p:txBody>
      </p:sp>
      <p:pic>
        <p:nvPicPr>
          <p:cNvPr id="369" name="Shape 369"/>
          <p:cNvPicPr preferRelativeResize="0"/>
          <p:nvPr/>
        </p:nvPicPr>
        <p:blipFill>
          <a:blip r:embed="rId4">
            <a:alphaModFix/>
          </a:blip>
          <a:stretch>
            <a:fillRect/>
          </a:stretch>
        </p:blipFill>
        <p:spPr>
          <a:xfrm>
            <a:off x="1184262" y="1380287"/>
            <a:ext cx="6848475" cy="3714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73" name="Shape 373"/>
        <p:cNvGrpSpPr/>
        <p:nvPr/>
      </p:nvGrpSpPr>
      <p:grpSpPr>
        <a:xfrm>
          <a:off x="0" y="0"/>
          <a:ext cx="0" cy="0"/>
          <a:chOff x="0" y="0"/>
          <a:chExt cx="0" cy="0"/>
        </a:xfrm>
      </p:grpSpPr>
      <p:sp>
        <p:nvSpPr>
          <p:cNvPr id="374" name="Shape 374"/>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 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
        <p:nvSpPr>
          <p:cNvPr id="375" name="Shape 375"/>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2</a:t>
            </a:r>
            <a:r>
              <a:rPr lang="en-US" sz="1200">
                <a:solidFill>
                  <a:srgbClr val="FFFFFF"/>
                </a:solidFill>
                <a:latin typeface="Cambria"/>
                <a:ea typeface="Cambria"/>
                <a:cs typeface="Cambria"/>
                <a:sym typeface="Cambria"/>
              </a:rPr>
              <a:t>4</a:t>
            </a:r>
          </a:p>
        </p:txBody>
      </p:sp>
      <p:sp>
        <p:nvSpPr>
          <p:cNvPr id="376" name="Shape 376"/>
          <p:cNvSpPr txBox="1"/>
          <p:nvPr/>
        </p:nvSpPr>
        <p:spPr>
          <a:xfrm>
            <a:off x="179386" y="188911"/>
            <a:ext cx="8785225" cy="3994150"/>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300" u="none">
                <a:solidFill>
                  <a:schemeClr val="dk1"/>
                </a:solidFill>
                <a:latin typeface="Arial"/>
                <a:ea typeface="Arial"/>
                <a:cs typeface="Arial"/>
                <a:sym typeface="Arial"/>
              </a:rPr>
              <a:t>Згідно дани</a:t>
            </a:r>
            <a:r>
              <a:rPr lang="en-US" sz="1300">
                <a:solidFill>
                  <a:schemeClr val="dk1"/>
                </a:solidFill>
              </a:rPr>
              <a:t>м</a:t>
            </a:r>
            <a:r>
              <a:rPr b="0" i="0" lang="en-US" sz="1300" u="none">
                <a:solidFill>
                  <a:schemeClr val="dk1"/>
                </a:solidFill>
                <a:latin typeface="Arial"/>
                <a:ea typeface="Arial"/>
                <a:cs typeface="Arial"/>
                <a:sym typeface="Arial"/>
              </a:rPr>
              <a:t> таблиці (слайд 21, 22), показники коефіцієнтів повноти кількісної оцінки та описового заміщення є досить низькими, що є наслідком відсутності в деяких АРВ обов'язкових показників результативності. Значення показників Кк та Ко є досить близькими, що є свідченням аналізу більшості кількісних показників текстовим способом. Незважаючи на те, що в законодавстві закріплено такий підхід, проте відсутність цифр значно знижує обґрунтованість та ефективність проведеного АРВ. В групі комітетів та комісій ситуація є аналогічною. Так, в Національній комісії, що здійснює державне регулювання у сферах енергетики та комунальних послуг значення, Кяк є максимальним (1), проте кількісна оцінка проведена на значно нижчому рівні (Кк=0,46; Ко=0,24), через відсутність розрахунку бюджетних та адміністративних витрат. Крім того, ще однією проблемою є відсутність проведеного М-тесту в проектах, які передбачають вплив на суб'єктів малого підприємництва. </a:t>
            </a:r>
          </a:p>
          <a:p>
            <a:pPr indent="444500" lvl="0" marL="0" marR="0" rtl="0" algn="just">
              <a:lnSpc>
                <a:spcPct val="100000"/>
              </a:lnSpc>
              <a:spcBef>
                <a:spcPts val="650"/>
              </a:spcBef>
              <a:spcAft>
                <a:spcPts val="0"/>
              </a:spcAft>
              <a:buClr>
                <a:schemeClr val="dk1"/>
              </a:buClr>
              <a:buSzPct val="25000"/>
              <a:buFont typeface="Arial"/>
              <a:buNone/>
            </a:pPr>
            <a:r>
              <a:rPr b="0" i="0" lang="en-US" sz="1300" u="none">
                <a:solidFill>
                  <a:schemeClr val="dk1"/>
                </a:solidFill>
                <a:latin typeface="Arial"/>
                <a:ea typeface="Arial"/>
                <a:cs typeface="Arial"/>
                <a:sym typeface="Arial"/>
              </a:rPr>
              <a:t>Для того, щоб зробити висновки про якість проведення кількісної оцінки, та визначити частку коефіцієнту описового заміщення кількісних показників в інтегральному, побудовано матрицю розподілу ЦОВВ за Ко та Кінт (слайд 29). Наведена матриця складається з 4 квадрантів. З точку зору аналізу, найкращим вважається 2 квадрант, оскільки до нього увійшли державні органи, які провели максимально повний якісний і кількісний аналіз проектів НПА. Найгіршим є 4 квадрант, в якому коефіцієнти повноти якісної та кількісної оцінки є найнижчими. 1 та 3 квадранти містять середні значення Кяк і Кк. </a:t>
            </a:r>
          </a:p>
          <a:p>
            <a:pPr indent="444500" lvl="0" marL="0" marR="0" rtl="0" algn="just">
              <a:lnSpc>
                <a:spcPct val="100000"/>
              </a:lnSpc>
              <a:spcBef>
                <a:spcPts val="700"/>
              </a:spcBef>
              <a:spcAft>
                <a:spcPts val="0"/>
              </a:spcAft>
              <a:buClr>
                <a:schemeClr val="dk1"/>
              </a:buClr>
              <a:buFont typeface="Arial"/>
              <a:buNone/>
            </a:pPr>
            <a:r>
              <a:t/>
            </a:r>
            <a:endParaRPr b="0" i="0" sz="14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80" name="Shape 380"/>
        <p:cNvGrpSpPr/>
        <p:nvPr/>
      </p:nvGrpSpPr>
      <p:grpSpPr>
        <a:xfrm>
          <a:off x="0" y="0"/>
          <a:ext cx="0" cy="0"/>
          <a:chOff x="0" y="0"/>
          <a:chExt cx="0" cy="0"/>
        </a:xfrm>
      </p:grpSpPr>
      <p:sp>
        <p:nvSpPr>
          <p:cNvPr id="381" name="Shape 381"/>
          <p:cNvSpPr/>
          <p:nvPr/>
        </p:nvSpPr>
        <p:spPr>
          <a:xfrm>
            <a:off x="107950" y="6308725"/>
            <a:ext cx="2519361" cy="400049"/>
          </a:xfrm>
          <a:prstGeom prst="roundRect">
            <a:avLst>
              <a:gd fmla="val 10800" name="adj"/>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D3B9B3"/>
              </a:buClr>
              <a:buSzPct val="25000"/>
              <a:buFont typeface="Arial"/>
              <a:buNone/>
            </a:pPr>
            <a:r>
              <a:rPr b="0" i="0" lang="en-US" sz="1200">
                <a:solidFill>
                  <a:schemeClr val="hlink"/>
                </a:solidFill>
                <a:latin typeface="Arial"/>
                <a:ea typeface="Arial"/>
                <a:cs typeface="Arial"/>
                <a:sym typeface="Arial"/>
                <a:hlinkClick r:id="rId3"/>
              </a:rPr>
              <a:t>НДЦ </a:t>
            </a:r>
            <a:r>
              <a:rPr b="0" i="0" lang="en-US" sz="1200">
                <a:solidFill>
                  <a:srgbClr val="D3B9B3"/>
                </a:solidFill>
                <a:latin typeface="Cambria"/>
                <a:ea typeface="Cambria"/>
                <a:cs typeface="Cambria"/>
                <a:sym typeface="Cambria"/>
              </a:rPr>
              <a:t> </a:t>
            </a:r>
            <a:r>
              <a:rPr b="0" i="0" lang="en-US" sz="1200">
                <a:solidFill>
                  <a:schemeClr val="hlink"/>
                </a:solidFill>
                <a:latin typeface="Arial"/>
                <a:ea typeface="Arial"/>
                <a:cs typeface="Arial"/>
                <a:sym typeface="Arial"/>
                <a:hlinkClick r:id="rId4"/>
              </a:rPr>
              <a:t>ІПР НАН України</a:t>
            </a:r>
          </a:p>
        </p:txBody>
      </p:sp>
      <p:sp>
        <p:nvSpPr>
          <p:cNvPr id="382" name="Shape 382"/>
          <p:cNvSpPr/>
          <p:nvPr/>
        </p:nvSpPr>
        <p:spPr>
          <a:xfrm>
            <a:off x="8604250" y="6319837"/>
            <a:ext cx="431799" cy="414337"/>
          </a:xfrm>
          <a:prstGeom prst="ellipse">
            <a:avLst/>
          </a:prstGeom>
          <a:solidFill>
            <a:schemeClr val="accent1"/>
          </a:solidFill>
          <a:ln cap="flat" cmpd="sng" w="9525">
            <a:solidFill>
              <a:schemeClr val="dk1"/>
            </a:solidFill>
            <a:prstDash val="solid"/>
            <a:miter/>
            <a:headEnd len="med" w="med" type="none"/>
            <a:tailEnd len="med" w="med" type="none"/>
          </a:ln>
        </p:spPr>
        <p:txBody>
          <a:bodyPr anchorCtr="0" anchor="ctr" bIns="36000" lIns="36000" rIns="36000" tIns="36000">
            <a:noAutofit/>
          </a:bodyPr>
          <a:lstStyle/>
          <a:p>
            <a:pPr indent="0" lvl="0" marL="0" marR="0" rtl="0" algn="ctr">
              <a:lnSpc>
                <a:spcPct val="100000"/>
              </a:lnSpc>
              <a:spcBef>
                <a:spcPts val="0"/>
              </a:spcBef>
              <a:spcAft>
                <a:spcPts val="0"/>
              </a:spcAft>
              <a:buClr>
                <a:srgbClr val="FFFFFF"/>
              </a:buClr>
              <a:buSzPct val="25000"/>
              <a:buFont typeface="Cambria"/>
              <a:buNone/>
            </a:pPr>
            <a:r>
              <a:rPr b="0" i="0" lang="en-US" sz="1200" u="none">
                <a:solidFill>
                  <a:srgbClr val="FFFFFF"/>
                </a:solidFill>
                <a:latin typeface="Cambria"/>
                <a:ea typeface="Cambria"/>
                <a:cs typeface="Cambria"/>
                <a:sym typeface="Cambria"/>
              </a:rPr>
              <a:t>2</a:t>
            </a:r>
            <a:r>
              <a:rPr lang="en-US" sz="1200">
                <a:solidFill>
                  <a:srgbClr val="FFFFFF"/>
                </a:solidFill>
                <a:latin typeface="Cambria"/>
                <a:ea typeface="Cambria"/>
                <a:cs typeface="Cambria"/>
                <a:sym typeface="Cambria"/>
              </a:rPr>
              <a:t>5</a:t>
            </a:r>
          </a:p>
        </p:txBody>
      </p:sp>
      <p:sp>
        <p:nvSpPr>
          <p:cNvPr id="383" name="Shape 383"/>
          <p:cNvSpPr txBox="1"/>
          <p:nvPr>
            <p:ph type="title"/>
          </p:nvPr>
        </p:nvSpPr>
        <p:spPr>
          <a:xfrm>
            <a:off x="179386" y="333375"/>
            <a:ext cx="8785225" cy="417511"/>
          </a:xfrm>
          <a:prstGeom prst="rect">
            <a:avLst/>
          </a:prstGeom>
          <a:noFill/>
          <a:ln>
            <a:noFill/>
          </a:ln>
        </p:spPr>
        <p:txBody>
          <a:bodyPr anchorCtr="0" anchor="b" bIns="91425" lIns="91425" rIns="91425" tIns="45700">
            <a:noAutofit/>
          </a:bodyPr>
          <a:lstStyle/>
          <a:p>
            <a:pPr indent="0" lvl="0" marL="0" marR="0" rtl="0" algn="ctr">
              <a:lnSpc>
                <a:spcPct val="100000"/>
              </a:lnSpc>
              <a:spcBef>
                <a:spcPts val="0"/>
              </a:spcBef>
              <a:spcAft>
                <a:spcPts val="0"/>
              </a:spcAft>
              <a:buClr>
                <a:schemeClr val="dk1"/>
              </a:buClr>
              <a:buSzPct val="25000"/>
              <a:buFont typeface="Calibri"/>
              <a:buNone/>
            </a:pPr>
            <a:r>
              <a:rPr b="1" i="0" lang="en-US" sz="1600" u="none" cap="none" strike="noStrike">
                <a:solidFill>
                  <a:schemeClr val="dk1"/>
                </a:solidFill>
                <a:latin typeface="Calibri"/>
                <a:ea typeface="Calibri"/>
                <a:cs typeface="Calibri"/>
                <a:sym typeface="Calibri"/>
              </a:rPr>
              <a:t>Розподіл державних органів за значеннями інтегрального показника та коефіцієнту описового заміщення кількісних показників</a:t>
            </a:r>
          </a:p>
        </p:txBody>
      </p:sp>
      <p:sp>
        <p:nvSpPr>
          <p:cNvPr id="384" name="Shape 384"/>
          <p:cNvSpPr txBox="1"/>
          <p:nvPr/>
        </p:nvSpPr>
        <p:spPr>
          <a:xfrm>
            <a:off x="107950" y="5037137"/>
            <a:ext cx="8785225" cy="1004887"/>
          </a:xfrm>
          <a:prstGeom prst="rect">
            <a:avLst/>
          </a:prstGeom>
          <a:noFill/>
          <a:ln>
            <a:noFill/>
          </a:ln>
        </p:spPr>
        <p:txBody>
          <a:bodyPr anchorCtr="0" anchor="t" bIns="45700" lIns="91425" rIns="91425" tIns="45700">
            <a:noAutofit/>
          </a:bodyPr>
          <a:lstStyle/>
          <a:p>
            <a:pPr indent="444500" lvl="0" marL="0" marR="0" rtl="0" algn="just">
              <a:lnSpc>
                <a:spcPct val="100000"/>
              </a:lnSpc>
              <a:spcBef>
                <a:spcPts val="0"/>
              </a:spcBef>
              <a:spcAft>
                <a:spcPts val="0"/>
              </a:spcAft>
              <a:buClr>
                <a:schemeClr val="dk1"/>
              </a:buClr>
              <a:buSzPct val="25000"/>
              <a:buFont typeface="Arial"/>
              <a:buNone/>
            </a:pPr>
            <a:r>
              <a:rPr b="0" i="0" lang="en-US" sz="1200" u="none">
                <a:solidFill>
                  <a:schemeClr val="dk1"/>
                </a:solidFill>
                <a:latin typeface="Arial"/>
                <a:ea typeface="Arial"/>
                <a:cs typeface="Arial"/>
                <a:sym typeface="Arial"/>
              </a:rPr>
              <a:t>Згідно з результатами побудованої матриці можна зазначити, що всі регуляторні органи розподілилися між 1 та 4 квадрантами, причому більшість з них потрапили саме до 4 квадранту, що свідчить про наявність низьких показників якісної оцінки. Також, в цих органах досить низькі показники Ко, тобто більшість кількісних показників мають числовий характер. Низькі значення інтегрального показника в 3 регуляторних органах обґрунтовані проведенням АРВ за старою методикою або його відсутністю. </a:t>
            </a:r>
          </a:p>
        </p:txBody>
      </p:sp>
      <p:sp>
        <p:nvSpPr>
          <p:cNvPr id="385" name="Shape 385"/>
          <p:cNvSpPr txBox="1"/>
          <p:nvPr/>
        </p:nvSpPr>
        <p:spPr>
          <a:xfrm rot="5400000">
            <a:off x="824705" y="3282156"/>
            <a:ext cx="936624" cy="36671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1" i="1" sz="1200" u="none">
              <a:solidFill>
                <a:schemeClr val="dk1"/>
              </a:solidFill>
              <a:latin typeface="Arial"/>
              <a:ea typeface="Arial"/>
              <a:cs typeface="Arial"/>
              <a:sym typeface="Arial"/>
            </a:endParaRPr>
          </a:p>
        </p:txBody>
      </p:sp>
      <p:pic>
        <p:nvPicPr>
          <p:cNvPr id="386" name="Shape 386"/>
          <p:cNvPicPr preferRelativeResize="0"/>
          <p:nvPr/>
        </p:nvPicPr>
        <p:blipFill rotWithShape="1">
          <a:blip r:embed="rId5">
            <a:alphaModFix/>
          </a:blip>
          <a:srcRect b="0" l="0" r="0" t="0"/>
          <a:stretch/>
        </p:blipFill>
        <p:spPr>
          <a:xfrm>
            <a:off x="1547812" y="836612"/>
            <a:ext cx="5359400" cy="4048125"/>
          </a:xfrm>
          <a:prstGeom prst="rect">
            <a:avLst/>
          </a:prstGeom>
          <a:noFill/>
          <a:ln>
            <a:noFill/>
          </a:ln>
        </p:spPr>
      </p:pic>
      <p:sp>
        <p:nvSpPr>
          <p:cNvPr id="387" name="Shape 387"/>
          <p:cNvSpPr txBox="1"/>
          <p:nvPr/>
        </p:nvSpPr>
        <p:spPr>
          <a:xfrm rot="-5400000">
            <a:off x="1010443" y="3461543"/>
            <a:ext cx="1152525" cy="3667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низький</a:t>
            </a:r>
          </a:p>
        </p:txBody>
      </p:sp>
      <p:sp>
        <p:nvSpPr>
          <p:cNvPr id="388" name="Shape 388"/>
          <p:cNvSpPr txBox="1"/>
          <p:nvPr/>
        </p:nvSpPr>
        <p:spPr>
          <a:xfrm rot="-5400000">
            <a:off x="1010443" y="1589881"/>
            <a:ext cx="1152525" cy="36671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високий</a:t>
            </a:r>
          </a:p>
        </p:txBody>
      </p:sp>
      <p:sp>
        <p:nvSpPr>
          <p:cNvPr id="389" name="Shape 389"/>
          <p:cNvSpPr txBox="1"/>
          <p:nvPr/>
        </p:nvSpPr>
        <p:spPr>
          <a:xfrm>
            <a:off x="2484436" y="4581525"/>
            <a:ext cx="1223961" cy="2746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низький</a:t>
            </a:r>
          </a:p>
        </p:txBody>
      </p:sp>
      <p:sp>
        <p:nvSpPr>
          <p:cNvPr id="390" name="Shape 390"/>
          <p:cNvSpPr txBox="1"/>
          <p:nvPr/>
        </p:nvSpPr>
        <p:spPr>
          <a:xfrm>
            <a:off x="4932362" y="4581525"/>
            <a:ext cx="1223961" cy="27463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1" lang="en-US" sz="1200" u="none">
                <a:solidFill>
                  <a:schemeClr val="dk1"/>
                </a:solidFill>
                <a:latin typeface="Arial"/>
                <a:ea typeface="Arial"/>
                <a:cs typeface="Arial"/>
                <a:sym typeface="Arial"/>
              </a:rPr>
              <a:t>високий</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394" name="Shape 394"/>
        <p:cNvGrpSpPr/>
        <p:nvPr/>
      </p:nvGrpSpPr>
      <p:grpSpPr>
        <a:xfrm>
          <a:off x="0" y="0"/>
          <a:ext cx="0" cy="0"/>
          <a:chOff x="0" y="0"/>
          <a:chExt cx="0" cy="0"/>
        </a:xfrm>
      </p:grpSpPr>
      <p:sp>
        <p:nvSpPr>
          <p:cNvPr id="395" name="Shape 395"/>
          <p:cNvSpPr txBox="1"/>
          <p:nvPr>
            <p:ph idx="4294967295" type="title"/>
          </p:nvPr>
        </p:nvSpPr>
        <p:spPr>
          <a:xfrm>
            <a:off x="719137" y="451925"/>
            <a:ext cx="7705800" cy="1368300"/>
          </a:xfrm>
          <a:prstGeom prst="rect">
            <a:avLst/>
          </a:prstGeom>
          <a:noFill/>
          <a:ln>
            <a:noFill/>
          </a:ln>
        </p:spPr>
        <p:txBody>
          <a:bodyPr anchorCtr="0" anchor="ctr" bIns="91425" lIns="91425" rIns="91425" tIns="45700">
            <a:noAutofit/>
          </a:bodyPr>
          <a:lstStyle/>
          <a:p>
            <a:pPr indent="0" lvl="0" marL="0" marR="0" rtl="0" algn="ctr">
              <a:lnSpc>
                <a:spcPct val="150000"/>
              </a:lnSpc>
              <a:spcBef>
                <a:spcPts val="0"/>
              </a:spcBef>
              <a:spcAft>
                <a:spcPts val="0"/>
              </a:spcAft>
              <a:buClr>
                <a:schemeClr val="dk2"/>
              </a:buClr>
              <a:buSzPct val="25000"/>
              <a:buFont typeface="Cambria"/>
              <a:buNone/>
            </a:pPr>
            <a:r>
              <a:rPr b="1" i="0" lang="en-US" sz="1600" u="none" cap="none" strike="noStrike">
                <a:solidFill>
                  <a:schemeClr val="dk2"/>
                </a:solidFill>
                <a:latin typeface="Cambria"/>
                <a:ea typeface="Cambria"/>
                <a:cs typeface="Cambria"/>
                <a:sym typeface="Cambria"/>
              </a:rPr>
              <a:t>Моніторинг підготовлено експертно-аналітичною групою </a:t>
            </a:r>
            <a:br>
              <a:rPr b="1" i="0" lang="en-US" sz="1600" u="none" cap="none" strike="noStrike">
                <a:solidFill>
                  <a:schemeClr val="dk2"/>
                </a:solidFill>
                <a:latin typeface="Cambria"/>
                <a:ea typeface="Cambria"/>
                <a:cs typeface="Cambria"/>
                <a:sym typeface="Cambria"/>
              </a:rPr>
            </a:br>
            <a:r>
              <a:rPr b="1" i="0" lang="en-US" sz="1600" u="none" cap="none" strike="noStrike">
                <a:solidFill>
                  <a:schemeClr val="dk2"/>
                </a:solidFill>
                <a:latin typeface="Cambria"/>
                <a:ea typeface="Cambria"/>
                <a:cs typeface="Cambria"/>
                <a:sym typeface="Cambria"/>
              </a:rPr>
              <a:t> Науково-дослідного центру індустріальних проблем розвитку </a:t>
            </a:r>
            <a:br>
              <a:rPr b="1" i="0" lang="en-US" sz="1600" u="none" cap="none" strike="noStrike">
                <a:solidFill>
                  <a:schemeClr val="dk2"/>
                </a:solidFill>
                <a:latin typeface="Cambria"/>
                <a:ea typeface="Cambria"/>
                <a:cs typeface="Cambria"/>
                <a:sym typeface="Cambria"/>
              </a:rPr>
            </a:br>
            <a:r>
              <a:rPr b="1" i="0" lang="en-US" sz="1600" u="none" cap="none" strike="noStrike">
                <a:solidFill>
                  <a:schemeClr val="dk2"/>
                </a:solidFill>
                <a:latin typeface="Cambria"/>
                <a:ea typeface="Cambria"/>
                <a:cs typeface="Cambria"/>
                <a:sym typeface="Cambria"/>
              </a:rPr>
              <a:t>Національної Академії Наук України  </a:t>
            </a:r>
            <a:br>
              <a:rPr b="1" i="0" lang="en-US" sz="1600" u="none" cap="none" strike="noStrike">
                <a:solidFill>
                  <a:schemeClr val="dk2"/>
                </a:solidFill>
                <a:latin typeface="Cambria"/>
                <a:ea typeface="Cambria"/>
                <a:cs typeface="Cambria"/>
                <a:sym typeface="Cambria"/>
              </a:rPr>
            </a:br>
          </a:p>
        </p:txBody>
      </p:sp>
      <p:sp>
        <p:nvSpPr>
          <p:cNvPr id="396" name="Shape 396"/>
          <p:cNvSpPr txBox="1"/>
          <p:nvPr/>
        </p:nvSpPr>
        <p:spPr>
          <a:xfrm>
            <a:off x="323850" y="1989136"/>
            <a:ext cx="8642349" cy="3889375"/>
          </a:xfrm>
          <a:prstGeom prst="rect">
            <a:avLst/>
          </a:prstGeom>
          <a:noFill/>
          <a:ln>
            <a:noFill/>
          </a:ln>
        </p:spPr>
        <p:txBody>
          <a:bodyPr anchorCtr="0" anchor="t" bIns="45700" lIns="91425" rIns="91425" tIns="45700">
            <a:noAutofit/>
          </a:bodyPr>
          <a:lstStyle/>
          <a:p>
            <a:pPr indent="0" lvl="0" marL="0" marR="0" rtl="0" algn="just">
              <a:lnSpc>
                <a:spcPct val="120000"/>
              </a:lnSpc>
              <a:spcBef>
                <a:spcPts val="0"/>
              </a:spcBef>
              <a:spcAft>
                <a:spcPts val="0"/>
              </a:spcAft>
              <a:buClr>
                <a:schemeClr val="dk1"/>
              </a:buClr>
              <a:buSzPct val="25000"/>
              <a:buFont typeface="Cambria"/>
              <a:buNone/>
            </a:pPr>
            <a:r>
              <a:rPr b="0" i="0" lang="en-US" sz="1400" u="none">
                <a:solidFill>
                  <a:schemeClr val="dk1"/>
                </a:solidFill>
                <a:latin typeface="Cambria"/>
                <a:ea typeface="Cambria"/>
                <a:cs typeface="Cambria"/>
                <a:sym typeface="Cambria"/>
              </a:rPr>
              <a:t>під керівництвом: </a:t>
            </a:r>
          </a:p>
          <a:p>
            <a:pPr indent="0" lvl="0" marL="0" marR="0" rtl="0" algn="just">
              <a:lnSpc>
                <a:spcPct val="120000"/>
              </a:lnSpc>
              <a:spcBef>
                <a:spcPts val="0"/>
              </a:spcBef>
              <a:spcAft>
                <a:spcPts val="0"/>
              </a:spcAft>
              <a:buClr>
                <a:schemeClr val="dk1"/>
              </a:buClr>
              <a:buSzPct val="25000"/>
              <a:buFont typeface="Cambria"/>
              <a:buNone/>
            </a:pPr>
            <a:r>
              <a:rPr b="0" i="0" lang="en-US" sz="1400" u="none">
                <a:solidFill>
                  <a:schemeClr val="dk1"/>
                </a:solidFill>
                <a:latin typeface="Cambria"/>
                <a:ea typeface="Cambria"/>
                <a:cs typeface="Cambria"/>
                <a:sym typeface="Cambria"/>
              </a:rPr>
              <a:t>директора НДЦ ІПР з наукової роботи доктора економічних наук, професора, Заслуженого економіста України </a:t>
            </a:r>
            <a:r>
              <a:rPr b="1" i="0" lang="en-US" sz="1400" u="none">
                <a:solidFill>
                  <a:schemeClr val="dk1"/>
                </a:solidFill>
                <a:latin typeface="Cambria"/>
                <a:ea typeface="Cambria"/>
                <a:cs typeface="Cambria"/>
                <a:sym typeface="Cambria"/>
              </a:rPr>
              <a:t>Ю.Б. Іванова</a:t>
            </a:r>
          </a:p>
          <a:p>
            <a:pPr indent="0" lvl="0" marL="0" marR="0" rtl="0" algn="just">
              <a:lnSpc>
                <a:spcPct val="120000"/>
              </a:lnSpc>
              <a:spcBef>
                <a:spcPts val="0"/>
              </a:spcBef>
              <a:spcAft>
                <a:spcPts val="0"/>
              </a:spcAft>
              <a:buClr>
                <a:schemeClr val="dk1"/>
              </a:buClr>
              <a:buFont typeface="Arial"/>
              <a:buNone/>
            </a:pPr>
            <a:r>
              <a:t/>
            </a:r>
            <a:endParaRPr b="0" i="0" sz="1400" u="none">
              <a:solidFill>
                <a:schemeClr val="dk1"/>
              </a:solidFill>
              <a:latin typeface="Cambria"/>
              <a:ea typeface="Cambria"/>
              <a:cs typeface="Cambria"/>
              <a:sym typeface="Cambria"/>
            </a:endParaRPr>
          </a:p>
          <a:p>
            <a:pPr indent="0" lvl="0" marL="0" marR="0" rtl="0" algn="just">
              <a:lnSpc>
                <a:spcPct val="120000"/>
              </a:lnSpc>
              <a:spcBef>
                <a:spcPts val="0"/>
              </a:spcBef>
              <a:spcAft>
                <a:spcPts val="0"/>
              </a:spcAft>
              <a:buClr>
                <a:schemeClr val="dk1"/>
              </a:buClr>
              <a:buSzPct val="25000"/>
              <a:buFont typeface="Cambria"/>
              <a:buNone/>
            </a:pPr>
            <a:r>
              <a:rPr b="0" i="0" lang="en-US" sz="1400" u="none">
                <a:solidFill>
                  <a:schemeClr val="dk1"/>
                </a:solidFill>
                <a:latin typeface="Cambria"/>
                <a:ea typeface="Cambria"/>
                <a:cs typeface="Cambria"/>
                <a:sym typeface="Cambria"/>
              </a:rPr>
              <a:t>за участю:</a:t>
            </a:r>
          </a:p>
          <a:p>
            <a:pPr indent="0" lvl="0" marL="0" marR="0" rtl="0" algn="just">
              <a:lnSpc>
                <a:spcPct val="120000"/>
              </a:lnSpc>
              <a:spcBef>
                <a:spcPts val="0"/>
              </a:spcBef>
              <a:spcAft>
                <a:spcPts val="0"/>
              </a:spcAft>
              <a:buClr>
                <a:schemeClr val="dk1"/>
              </a:buClr>
              <a:buSzPct val="25000"/>
              <a:buFont typeface="Cambria"/>
              <a:buNone/>
            </a:pPr>
            <a:r>
              <a:rPr b="0" i="0" lang="en-US" sz="1400" u="none">
                <a:solidFill>
                  <a:schemeClr val="dk1"/>
                </a:solidFill>
                <a:latin typeface="Cambria"/>
                <a:ea typeface="Cambria"/>
                <a:cs typeface="Cambria"/>
                <a:sym typeface="Cambria"/>
              </a:rPr>
              <a:t>Старшого наукового співробітника, к.е.н., доцента </a:t>
            </a:r>
            <a:r>
              <a:rPr b="1" i="0" lang="en-US" sz="1400" u="none">
                <a:solidFill>
                  <a:schemeClr val="dk1"/>
                </a:solidFill>
                <a:latin typeface="Cambria"/>
                <a:ea typeface="Cambria"/>
                <a:cs typeface="Cambria"/>
                <a:sym typeface="Cambria"/>
              </a:rPr>
              <a:t>О.Ю. Іванової</a:t>
            </a:r>
            <a:r>
              <a:rPr b="0" i="0" lang="en-US" sz="1400" u="none">
                <a:solidFill>
                  <a:schemeClr val="dk1"/>
                </a:solidFill>
                <a:latin typeface="Cambria"/>
                <a:ea typeface="Cambria"/>
                <a:cs typeface="Cambria"/>
                <a:sym typeface="Cambria"/>
              </a:rPr>
              <a:t> та</a:t>
            </a:r>
          </a:p>
          <a:p>
            <a:pPr indent="0" lvl="0" marL="0" marR="0" rtl="0" algn="just">
              <a:lnSpc>
                <a:spcPct val="120000"/>
              </a:lnSpc>
              <a:spcBef>
                <a:spcPts val="0"/>
              </a:spcBef>
              <a:spcAft>
                <a:spcPts val="0"/>
              </a:spcAft>
              <a:buClr>
                <a:schemeClr val="dk1"/>
              </a:buClr>
              <a:buSzPct val="25000"/>
              <a:buFont typeface="Cambria"/>
              <a:buNone/>
            </a:pPr>
            <a:r>
              <a:rPr b="0" i="0" lang="en-US" sz="1400" u="none">
                <a:solidFill>
                  <a:schemeClr val="dk1"/>
                </a:solidFill>
                <a:latin typeface="Cambria"/>
                <a:ea typeface="Cambria"/>
                <a:cs typeface="Cambria"/>
                <a:sym typeface="Cambria"/>
              </a:rPr>
              <a:t>аспірантів: </a:t>
            </a:r>
            <a:r>
              <a:rPr b="1" i="0" lang="en-US" sz="1400" u="none">
                <a:solidFill>
                  <a:schemeClr val="dk1"/>
                </a:solidFill>
                <a:latin typeface="Cambria"/>
                <a:ea typeface="Cambria"/>
                <a:cs typeface="Cambria"/>
                <a:sym typeface="Cambria"/>
              </a:rPr>
              <a:t>А. О. Удовенко, А. О. Сєніної, Ю.М. Малишко, Г.С. Севостьянової</a:t>
            </a:r>
          </a:p>
        </p:txBody>
      </p:sp>
    </p:spTree>
  </p:cSld>
  <p:clrMapOvr>
    <a:masterClrMapping/>
  </p:clrMapOvr>
</p:sld>
</file>

<file path=ppt/theme/theme1.xml><?xml version="1.0" encoding="utf-8"?>
<a:theme xmlns:a="http://schemas.openxmlformats.org/drawingml/2006/main" xmlns:r="http://schemas.openxmlformats.org/officeDocument/2006/relationships" name="1_Справедливость">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Справедливость">
  <a:themeElements>
    <a:clrScheme name="Трек">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